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6" r:id="rId5"/>
    <p:sldId id="267" r:id="rId6"/>
    <p:sldId id="268" r:id="rId7"/>
    <p:sldId id="270" r:id="rId8"/>
    <p:sldId id="260" r:id="rId9"/>
    <p:sldId id="272" r:id="rId10"/>
    <p:sldId id="271" r:id="rId11"/>
    <p:sldId id="273" r:id="rId12"/>
    <p:sldId id="262" r:id="rId13"/>
    <p:sldId id="261" r:id="rId14"/>
    <p:sldId id="274" r:id="rId15"/>
    <p:sldId id="275" r:id="rId16"/>
    <p:sldId id="263" r:id="rId17"/>
    <p:sldId id="277" r:id="rId18"/>
    <p:sldId id="258" r:id="rId19"/>
    <p:sldId id="276" r:id="rId20"/>
    <p:sldId id="264" r:id="rId21"/>
    <p:sldId id="278" r:id="rId22"/>
    <p:sldId id="265" r:id="rId23"/>
    <p:sldId id="279"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5" d="100"/>
          <a:sy n="65" d="100"/>
        </p:scale>
        <p:origin x="-2088"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0AC22BB-AC67-4DBB-B018-A1EEA351E7FE}" type="datetimeFigureOut">
              <a:rPr lang="it-IT" smtClean="0"/>
              <a:pPr/>
              <a:t>12/01/2021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665F4E9-18D2-4818-A3E3-5DD8DBE3C59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C22BB-AC67-4DBB-B018-A1EEA351E7FE}" type="datetimeFigureOut">
              <a:rPr lang="it-IT" smtClean="0"/>
              <a:pPr/>
              <a:t>12/01/2021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5F4E9-18D2-4818-A3E3-5DD8DBE3C59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4290"/>
            <a:ext cx="7772400" cy="2143141"/>
          </a:xfrm>
        </p:spPr>
        <p:txBody>
          <a:bodyPr>
            <a:normAutofit fontScale="90000"/>
          </a:bodyPr>
          <a:lstStyle/>
          <a:p>
            <a:pPr>
              <a:lnSpc>
                <a:spcPct val="150000"/>
              </a:lnSpc>
            </a:pPr>
            <a:r>
              <a:rPr lang="it-IT" sz="2200" dirty="0" smtClean="0">
                <a:latin typeface="Times New Roman" pitchFamily="18" charset="0"/>
                <a:cs typeface="Times New Roman" pitchFamily="18" charset="0"/>
              </a:rPr>
              <a:t/>
            </a:r>
            <a:br>
              <a:rPr lang="it-IT" sz="2200" dirty="0" smtClean="0">
                <a:latin typeface="Times New Roman" pitchFamily="18" charset="0"/>
                <a:cs typeface="Times New Roman" pitchFamily="18" charset="0"/>
              </a:rPr>
            </a:br>
            <a:r>
              <a:rPr lang="it-IT" sz="2200" dirty="0">
                <a:latin typeface="Times New Roman" pitchFamily="18" charset="0"/>
                <a:cs typeface="Times New Roman" pitchFamily="18" charset="0"/>
              </a:rPr>
              <a:t/>
            </a:r>
            <a:br>
              <a:rPr lang="it-IT" sz="2200" dirty="0">
                <a:latin typeface="Times New Roman" pitchFamily="18" charset="0"/>
                <a:cs typeface="Times New Roman" pitchFamily="18" charset="0"/>
              </a:rPr>
            </a:br>
            <a:r>
              <a:rPr lang="it-IT" sz="2200" dirty="0" smtClean="0">
                <a:latin typeface="Times New Roman" pitchFamily="18" charset="0"/>
                <a:cs typeface="Times New Roman" pitchFamily="18" charset="0"/>
              </a:rPr>
              <a:t/>
            </a:r>
            <a:br>
              <a:rPr lang="it-IT" sz="2200" dirty="0" smtClean="0">
                <a:latin typeface="Times New Roman" pitchFamily="18" charset="0"/>
                <a:cs typeface="Times New Roman" pitchFamily="18" charset="0"/>
              </a:rPr>
            </a:br>
            <a:r>
              <a:rPr lang="it-IT" sz="2200" dirty="0">
                <a:latin typeface="Times New Roman" pitchFamily="18" charset="0"/>
                <a:cs typeface="Times New Roman" pitchFamily="18" charset="0"/>
              </a:rPr>
              <a:t/>
            </a:r>
            <a:br>
              <a:rPr lang="it-IT" sz="2200" dirty="0">
                <a:latin typeface="Times New Roman" pitchFamily="18" charset="0"/>
                <a:cs typeface="Times New Roman" pitchFamily="18" charset="0"/>
              </a:rPr>
            </a:br>
            <a:r>
              <a:rPr lang="it-IT" sz="2200" b="1" dirty="0" smtClean="0">
                <a:latin typeface="Times New Roman" pitchFamily="18" charset="0"/>
                <a:cs typeface="Times New Roman" pitchFamily="18" charset="0"/>
              </a:rPr>
              <a:t>I LINCEI PER UNA NUOVA DIDATTICA NELLA SCUOLA</a:t>
            </a:r>
            <a:br>
              <a:rPr lang="it-IT" sz="2200" b="1" dirty="0" smtClean="0">
                <a:latin typeface="Times New Roman" pitchFamily="18" charset="0"/>
                <a:cs typeface="Times New Roman" pitchFamily="18" charset="0"/>
              </a:rPr>
            </a:br>
            <a:r>
              <a:rPr lang="it-IT" sz="2200" b="1" dirty="0" smtClean="0">
                <a:latin typeface="Times New Roman" pitchFamily="18" charset="0"/>
                <a:cs typeface="Times New Roman" pitchFamily="18" charset="0"/>
              </a:rPr>
              <a:t> UNA RETE NAZIONALE</a:t>
            </a:r>
            <a:r>
              <a:rPr lang="it-IT" dirty="0" smtClean="0"/>
              <a:t/>
            </a:r>
            <a:br>
              <a:rPr lang="it-IT" dirty="0" smtClean="0"/>
            </a:br>
            <a:r>
              <a:rPr lang="it-IT" dirty="0" smtClean="0"/>
              <a:t/>
            </a:r>
            <a:br>
              <a:rPr lang="it-IT" dirty="0" smtClean="0"/>
            </a:br>
            <a:endParaRPr lang="it-IT" dirty="0"/>
          </a:p>
        </p:txBody>
      </p:sp>
      <p:sp>
        <p:nvSpPr>
          <p:cNvPr id="3" name="Sottotitolo 2"/>
          <p:cNvSpPr>
            <a:spLocks noGrp="1"/>
          </p:cNvSpPr>
          <p:nvPr>
            <p:ph type="subTitle" idx="1"/>
          </p:nvPr>
        </p:nvSpPr>
        <p:spPr>
          <a:xfrm>
            <a:off x="1371600" y="2643182"/>
            <a:ext cx="6400800" cy="2357454"/>
          </a:xfrm>
        </p:spPr>
        <p:txBody>
          <a:bodyPr>
            <a:normAutofit/>
          </a:bodyPr>
          <a:lstStyle/>
          <a:p>
            <a:r>
              <a:rPr lang="it-IT" sz="2000" b="1" dirty="0" smtClean="0">
                <a:solidFill>
                  <a:srgbClr val="FF0000"/>
                </a:solidFill>
              </a:rPr>
              <a:t>POLO PUGLIESE (SEDI </a:t>
            </a:r>
            <a:r>
              <a:rPr lang="it-IT" sz="2000" b="1" dirty="0" err="1" smtClean="0">
                <a:solidFill>
                  <a:srgbClr val="FF0000"/>
                </a:solidFill>
              </a:rPr>
              <a:t>DI</a:t>
            </a:r>
            <a:r>
              <a:rPr lang="it-IT" sz="2000" b="1" dirty="0" smtClean="0">
                <a:solidFill>
                  <a:srgbClr val="FF0000"/>
                </a:solidFill>
              </a:rPr>
              <a:t> BARI E </a:t>
            </a:r>
            <a:r>
              <a:rPr lang="it-IT" sz="2000" b="1" dirty="0" err="1" smtClean="0">
                <a:solidFill>
                  <a:srgbClr val="FF0000"/>
                </a:solidFill>
              </a:rPr>
              <a:t>DI</a:t>
            </a:r>
            <a:r>
              <a:rPr lang="it-IT" sz="2000" b="1" dirty="0" smtClean="0">
                <a:solidFill>
                  <a:srgbClr val="FF0000"/>
                </a:solidFill>
              </a:rPr>
              <a:t> LECCE) </a:t>
            </a:r>
          </a:p>
          <a:p>
            <a:r>
              <a:rPr lang="it-IT" sz="2000" b="1" dirty="0" smtClean="0">
                <a:solidFill>
                  <a:srgbClr val="FF0000"/>
                </a:solidFill>
              </a:rPr>
              <a:t> </a:t>
            </a:r>
            <a:r>
              <a:rPr lang="it-IT" sz="2000" b="1" dirty="0" err="1" smtClean="0">
                <a:solidFill>
                  <a:srgbClr val="FF0000"/>
                </a:solidFill>
              </a:rPr>
              <a:t>a.s.</a:t>
            </a:r>
            <a:r>
              <a:rPr lang="it-IT" sz="2000" b="1" dirty="0" smtClean="0">
                <a:solidFill>
                  <a:srgbClr val="FF0000"/>
                </a:solidFill>
              </a:rPr>
              <a:t> 2020 / 2021</a:t>
            </a:r>
            <a:br>
              <a:rPr lang="it-IT" sz="2000" b="1" dirty="0" smtClean="0">
                <a:solidFill>
                  <a:srgbClr val="FF0000"/>
                </a:solidFill>
              </a:rPr>
            </a:br>
            <a:r>
              <a:rPr lang="it-IT" sz="2000" b="1" dirty="0" smtClean="0">
                <a:solidFill>
                  <a:srgbClr val="FF0000"/>
                </a:solidFill>
              </a:rPr>
              <a:t/>
            </a:r>
            <a:br>
              <a:rPr lang="it-IT" sz="2000" b="1" dirty="0" smtClean="0">
                <a:solidFill>
                  <a:srgbClr val="FF0000"/>
                </a:solidFill>
              </a:rPr>
            </a:br>
            <a:r>
              <a:rPr lang="it-IT" sz="2000" b="1" dirty="0" smtClean="0">
                <a:solidFill>
                  <a:srgbClr val="FF0000"/>
                </a:solidFill>
              </a:rPr>
              <a:t>CORSO: ITALIANO</a:t>
            </a:r>
            <a:endParaRPr lang="it-IT" sz="20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it-IT" dirty="0" smtClean="0"/>
              <a:t>Fra gli Apuli che parlano sconciamente Dante distingue tuttavia alcuni uomini illustri che si sono espressi con eleganza, utilizzando nelle loro canzoni i vocaboli più nobili, come </a:t>
            </a:r>
            <a:r>
              <a:rPr lang="it-IT" dirty="0" err="1" smtClean="0"/>
              <a:t>Iacopo</a:t>
            </a:r>
            <a:r>
              <a:rPr lang="it-IT" dirty="0" smtClean="0"/>
              <a:t> da Lentini, Rinaldo d’Aquino, anche se questa presenza non favorisce il giudizio generale su questi dialetti.</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Messi a confronto con l’armonica bellezza della lingua d’arte, come appare nell’alta lirica dei poeti, tutti i volgari si rivelano rozzi o imperfetti. L’Italia dialettale appare come una brutta selva intricata in cui non è possibile rintracciare la bella fiera che lascia ovunque un profumo allettante ma non compare in alcun luogo.</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539552" y="764704"/>
            <a:ext cx="8147248" cy="5361459"/>
          </a:xfrm>
        </p:spPr>
        <p:txBody>
          <a:bodyPr>
            <a:normAutofit/>
          </a:bodyPr>
          <a:lstStyle/>
          <a:p>
            <a:pPr marL="0" indent="354013" eaLnBrk="1" hangingPunct="1">
              <a:lnSpc>
                <a:spcPct val="80000"/>
              </a:lnSpc>
              <a:buNone/>
            </a:pPr>
            <a:endParaRPr lang="it-IT" altLang="it-IT" sz="2800" dirty="0" smtClean="0">
              <a:latin typeface="Times New Roman" pitchFamily="18" charset="0"/>
              <a:cs typeface="Times New Roman" pitchFamily="18" charset="0"/>
            </a:endParaRPr>
          </a:p>
          <a:p>
            <a:pPr marL="0" indent="354013" eaLnBrk="1" hangingPunct="1">
              <a:lnSpc>
                <a:spcPct val="80000"/>
              </a:lnSpc>
              <a:buNone/>
            </a:pPr>
            <a:endParaRPr lang="it-IT" altLang="it-IT" sz="2800" dirty="0">
              <a:latin typeface="Times New Roman" pitchFamily="18" charset="0"/>
              <a:cs typeface="Times New Roman" pitchFamily="18" charset="0"/>
            </a:endParaRPr>
          </a:p>
          <a:p>
            <a:pPr marL="0" indent="354013" eaLnBrk="1" hangingPunct="1">
              <a:lnSpc>
                <a:spcPct val="80000"/>
              </a:lnSpc>
              <a:buNone/>
            </a:pPr>
            <a:endParaRPr lang="it-IT" altLang="it-IT" sz="2800" dirty="0" smtClean="0">
              <a:latin typeface="Times New Roman" pitchFamily="18" charset="0"/>
              <a:cs typeface="Times New Roman" pitchFamily="18" charset="0"/>
            </a:endParaRPr>
          </a:p>
          <a:p>
            <a:pPr marL="0" indent="354013" eaLnBrk="1" hangingPunct="1">
              <a:lnSpc>
                <a:spcPct val="80000"/>
              </a:lnSpc>
              <a:buNone/>
            </a:pPr>
            <a:r>
              <a:rPr lang="it-IT" altLang="it-IT" sz="2800" dirty="0" smtClean="0">
                <a:latin typeface="Times New Roman" pitchFamily="18" charset="0"/>
                <a:cs typeface="Times New Roman" pitchFamily="18" charset="0"/>
              </a:rPr>
              <a:t>Nell’ultimo capitolo della </a:t>
            </a:r>
            <a:r>
              <a:rPr lang="it-IT" altLang="it-IT" sz="2800" i="1" dirty="0" smtClean="0">
                <a:latin typeface="Times New Roman" pitchFamily="18" charset="0"/>
                <a:cs typeface="Times New Roman" pitchFamily="18" charset="0"/>
              </a:rPr>
              <a:t>Monarchia </a:t>
            </a:r>
            <a:r>
              <a:rPr lang="it-IT" altLang="it-IT" sz="2800" dirty="0" smtClean="0">
                <a:latin typeface="Times New Roman" pitchFamily="18" charset="0"/>
                <a:cs typeface="Times New Roman" pitchFamily="18" charset="0"/>
              </a:rPr>
              <a:t>Dante  parla della beatitudine della vita terrena e della beatitudine celeste. </a:t>
            </a:r>
          </a:p>
          <a:p>
            <a:pPr marL="0" indent="354013" eaLnBrk="1" hangingPunct="1">
              <a:lnSpc>
                <a:spcPct val="80000"/>
              </a:lnSpc>
              <a:buNone/>
            </a:pPr>
            <a:endParaRPr lang="it-IT" altLang="it-IT" sz="2800" dirty="0">
              <a:latin typeface="Times New Roman" pitchFamily="18" charset="0"/>
              <a:cs typeface="Times New Roman" pitchFamily="18" charset="0"/>
            </a:endParaRPr>
          </a:p>
          <a:p>
            <a:pPr marL="0" indent="354013" eaLnBrk="1" hangingPunct="1">
              <a:lnSpc>
                <a:spcPct val="80000"/>
              </a:lnSpc>
              <a:buNone/>
            </a:pPr>
            <a:r>
              <a:rPr lang="it-IT" altLang="it-IT" sz="2800" dirty="0" smtClean="0">
                <a:latin typeface="Times New Roman" pitchFamily="18" charset="0"/>
                <a:cs typeface="Times New Roman" pitchFamily="18" charset="0"/>
              </a:rPr>
              <a:t>Alla prima conduce l'Imperatore, alla seconda il Sommo Pontefice.</a:t>
            </a:r>
            <a:endParaRPr lang="it-IT" altLang="it-IT"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La questione della lingua: un dibattito </a:t>
            </a:r>
          </a:p>
          <a:p>
            <a:pPr>
              <a:buNone/>
            </a:pPr>
            <a:r>
              <a:rPr lang="it-IT" dirty="0" err="1" smtClean="0"/>
              <a:t>sociolinguisticamente</a:t>
            </a:r>
            <a:r>
              <a:rPr lang="it-IT" dirty="0" smtClean="0"/>
              <a:t>  orientato</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olo 1"/>
          <p:cNvSpPr>
            <a:spLocks noGrp="1"/>
          </p:cNvSpPr>
          <p:nvPr>
            <p:ph type="title"/>
          </p:nvPr>
        </p:nvSpPr>
        <p:spPr>
          <a:xfrm>
            <a:off x="685800" y="609600"/>
            <a:ext cx="7772400" cy="676275"/>
          </a:xfrm>
        </p:spPr>
        <p:txBody>
          <a:bodyPr/>
          <a:lstStyle/>
          <a:p>
            <a:r>
              <a:rPr lang="it-IT" sz="2400" smtClean="0"/>
              <a:t>Italiano popolare</a:t>
            </a:r>
          </a:p>
        </p:txBody>
      </p:sp>
      <p:sp>
        <p:nvSpPr>
          <p:cNvPr id="57347" name="Segnaposto contenuto 2"/>
          <p:cNvSpPr>
            <a:spLocks noGrp="1"/>
          </p:cNvSpPr>
          <p:nvPr>
            <p:ph idx="1"/>
          </p:nvPr>
        </p:nvSpPr>
        <p:spPr>
          <a:xfrm>
            <a:off x="685800" y="1357313"/>
            <a:ext cx="7772400" cy="4738687"/>
          </a:xfrm>
        </p:spPr>
        <p:txBody>
          <a:bodyPr/>
          <a:lstStyle/>
          <a:p>
            <a:r>
              <a:rPr lang="it-IT" sz="2400" dirty="0" smtClean="0"/>
              <a:t>Nel 1861, dal primo censimento della popolazione del nuovo regno, oltre il 78% della popolazione italiana risultò analfabeta . </a:t>
            </a:r>
          </a:p>
          <a:p>
            <a:r>
              <a:rPr lang="it-IT" sz="2400" dirty="0" smtClean="0"/>
              <a:t>Inchiesta di </a:t>
            </a:r>
            <a:r>
              <a:rPr lang="it-IT" sz="2400" dirty="0" err="1" smtClean="0"/>
              <a:t>Matteucci</a:t>
            </a:r>
            <a:r>
              <a:rPr lang="it-IT" sz="2400" dirty="0" smtClean="0"/>
              <a:t>, 1864-65, scuola elementare era poco frequentata, per esempio a Palermo solo dal 30% dei maschi e dal 18% delle femmine, i maestri, soprattutto delle scuole rurali, usavano a lezione il dialetto o un italiano scorretto. Le scuole elementari funzionavano diversamente da luogo a luogo. </a:t>
            </a:r>
          </a:p>
          <a:p>
            <a:r>
              <a:rPr lang="it-IT" sz="2400" dirty="0" smtClean="0"/>
              <a:t>I programmi e l’orario delle lezioni erano indefiniti, l’istruzione femminile osteggiata, lo sfruttamento del lavoro minorile teneva i bambini lontani dalle scuole.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olo 1"/>
          <p:cNvSpPr>
            <a:spLocks noGrp="1"/>
          </p:cNvSpPr>
          <p:nvPr>
            <p:ph type="title"/>
          </p:nvPr>
        </p:nvSpPr>
        <p:spPr>
          <a:xfrm>
            <a:off x="685800" y="609600"/>
            <a:ext cx="7772400" cy="747713"/>
          </a:xfrm>
        </p:spPr>
        <p:txBody>
          <a:bodyPr/>
          <a:lstStyle/>
          <a:p>
            <a:r>
              <a:rPr lang="it-IT" sz="2400" smtClean="0"/>
              <a:t>Italiano popolare</a:t>
            </a:r>
          </a:p>
        </p:txBody>
      </p:sp>
      <p:sp>
        <p:nvSpPr>
          <p:cNvPr id="58371" name="Segnaposto contenuto 2"/>
          <p:cNvSpPr>
            <a:spLocks noGrp="1"/>
          </p:cNvSpPr>
          <p:nvPr>
            <p:ph idx="1"/>
          </p:nvPr>
        </p:nvSpPr>
        <p:spPr>
          <a:xfrm>
            <a:off x="685800" y="1500188"/>
            <a:ext cx="7772400" cy="4595812"/>
          </a:xfrm>
        </p:spPr>
        <p:txBody>
          <a:bodyPr/>
          <a:lstStyle/>
          <a:p>
            <a:pPr>
              <a:buFontTx/>
              <a:buNone/>
            </a:pPr>
            <a:r>
              <a:rPr lang="it-IT" sz="2400" smtClean="0"/>
              <a:t>Nemici dell’alfabetizzazione elementare: mancanza di un’organizzazione scolastica capillare, opposizione del ceto colto italiano ad una politica di acculturazione popolare. </a:t>
            </a:r>
          </a:p>
          <a:p>
            <a:pPr>
              <a:buFontTx/>
              <a:buNone/>
            </a:pPr>
            <a:r>
              <a:rPr lang="it-IT" sz="2400" smtClean="0"/>
              <a:t>1859 legge Casati obbligo dell’istruzione elementare. </a:t>
            </a:r>
          </a:p>
          <a:p>
            <a:pPr>
              <a:buFontTx/>
              <a:buNone/>
            </a:pPr>
            <a:r>
              <a:rPr lang="it-IT" sz="2400" smtClean="0"/>
              <a:t>La scuola indebolì i dialetti, stigmatizzandoli, favorì l’uso dell’italiano comune soprattutto nelle città e nelle zone urbanizzate; </a:t>
            </a:r>
          </a:p>
          <a:p>
            <a:pPr>
              <a:buFontTx/>
              <a:buNone/>
            </a:pPr>
            <a:r>
              <a:rPr lang="it-IT" sz="2400" smtClean="0"/>
              <a:t>tra i gruppi di dialettofoni e nelle zone rurali portò alla diffusione di forme italianizzanti di dialetto e di varietà regionali fortemente interferite.</a:t>
            </a:r>
          </a:p>
          <a:p>
            <a:endParaRPr lang="it-IT"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buNone/>
            </a:pPr>
            <a:r>
              <a:rPr lang="it-IT" dirty="0" smtClean="0"/>
              <a:t>In scritture non letterarie,come epistole, verbali di processi, inventari di magazzini, corrispondenze, biglietti minatori dei briganti, compare il parlato quotidiano usato da illetterati e semicolti (Bruni 1984; </a:t>
            </a:r>
            <a:r>
              <a:rPr lang="it-IT" dirty="0" err="1" smtClean="0"/>
              <a:t>D’Achille</a:t>
            </a:r>
            <a:r>
              <a:rPr lang="it-IT" dirty="0" smtClean="0"/>
              <a:t> 1994), un “</a:t>
            </a:r>
            <a:r>
              <a:rPr lang="it-IT" dirty="0" err="1" smtClean="0"/>
              <a:t>rozo</a:t>
            </a:r>
            <a:r>
              <a:rPr lang="it-IT" dirty="0" smtClean="0"/>
              <a:t> scrivere” (Bianconi 2001), un ibrido di lingua italiana marcata dal sostrato dialettale.</a:t>
            </a:r>
          </a:p>
          <a:p>
            <a:r>
              <a:rPr lang="it-IT" dirty="0" smtClean="0"/>
              <a:t>Queste scritture mostrano  la peculiarità dei contatti fra italiano e dialetti  che, in questi casi, non rimandavano a situazioni di bilinguismo, ma a situazioni di mescolanze di vario genere, ponendo già il problema dei cosiddetti semi speaker.  </a:t>
            </a:r>
          </a:p>
          <a:p>
            <a:pPr>
              <a:buNone/>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dirty="0" smtClean="0"/>
              <a:t>Oggi l’italiano è la lingua parlata dal 90% della popolazione (</a:t>
            </a:r>
            <a:r>
              <a:rPr lang="it-IT" dirty="0" err="1" smtClean="0"/>
              <a:t>Maraschio</a:t>
            </a:r>
            <a:r>
              <a:rPr lang="it-IT" dirty="0" smtClean="0"/>
              <a:t> 2009), viene acquisita in famiglia ed è usata nei vari contesti e </a:t>
            </a:r>
            <a:r>
              <a:rPr lang="it-IT" dirty="0" err="1" smtClean="0"/>
              <a:t>àmbiti</a:t>
            </a:r>
            <a:r>
              <a:rPr lang="it-IT" dirty="0" smtClean="0"/>
              <a:t> delle interazioni quotidiane, anche informali “insieme o in alternativa ai dialetti” (</a:t>
            </a:r>
            <a:r>
              <a:rPr lang="it-IT" dirty="0" err="1" smtClean="0"/>
              <a:t>Alfonzetti</a:t>
            </a:r>
            <a:r>
              <a:rPr lang="it-IT" dirty="0" smtClean="0"/>
              <a:t> 2013). </a:t>
            </a:r>
          </a:p>
          <a:p>
            <a:r>
              <a:rPr lang="it-IT" dirty="0" smtClean="0"/>
              <a:t>Il contatto fra italiano e dialetto continua ad essere complesso e lontano dalle condizioni del bilinguismo.</a:t>
            </a:r>
          </a:p>
          <a:p>
            <a:pPr>
              <a:buNone/>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buNone/>
            </a:pPr>
            <a:r>
              <a:rPr lang="it-IT" dirty="0" smtClean="0"/>
              <a:t>Il bilinguismo fallito</a:t>
            </a:r>
          </a:p>
          <a:p>
            <a:pPr>
              <a:buNone/>
            </a:pPr>
            <a:r>
              <a:rPr lang="it-IT" dirty="0" smtClean="0"/>
              <a:t>Il </a:t>
            </a:r>
            <a:r>
              <a:rPr lang="it-IT" dirty="0" err="1" smtClean="0"/>
              <a:t>vulgus</a:t>
            </a:r>
            <a:r>
              <a:rPr lang="it-IT" dirty="0" smtClean="0"/>
              <a:t> che Dante non ha trovato è stato poi costituito, come lingua elitaria letteraria (i due aggettivi non sono sempre sovrapponibili) come lingua di status e non come lingua di comunicazione.  E’ entrato nelle aule universitarie (Galileo insegna), è entrato nelle grammatiche, a scuola (Piemonte…), ha provocato una guerra, soprattutto scolastica, con i dialetti idiomi nativi della maggior parte degli </a:t>
            </a:r>
            <a:r>
              <a:rPr lang="it-IT" dirty="0" smtClean="0"/>
              <a:t>italiani </a:t>
            </a:r>
            <a:r>
              <a:rPr lang="it-IT" dirty="0" smtClean="0"/>
              <a:t>che diventano simboli di ignoranza e di miseria. </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buNone/>
            </a:pPr>
            <a:r>
              <a:rPr lang="it-IT" dirty="0" smtClean="0"/>
              <a:t>Come afferma </a:t>
            </a:r>
            <a:r>
              <a:rPr lang="it-IT" dirty="0" err="1" smtClean="0"/>
              <a:t>Maraschio</a:t>
            </a:r>
            <a:r>
              <a:rPr lang="it-IT" dirty="0" smtClean="0"/>
              <a:t> (2009): “la storia della lingua italiana è stata essenzialmente, fino a circa un secolo fa, la storia di una lingua scritta, quindi è stata una storia fatta di libri”. Il fatto che la lingua italiana si sia fondata per secoli esclusivamente sullo scritto ha finito per ostacolare lo sviluppo naturale della lingua stessa, che ha subito un’“ibernazione vera e propria” (Galli de’ Paratesi 1985). La diffusione dell’italiano letterario come lingua parlata è, per questo, un fenomeno relativamente recente.</a:t>
            </a:r>
          </a:p>
          <a:p>
            <a:pPr>
              <a:buNone/>
            </a:pP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endParaRPr lang="it-IT" dirty="0" smtClean="0"/>
          </a:p>
          <a:p>
            <a:pPr>
              <a:buNone/>
            </a:pPr>
            <a:endParaRPr lang="it-IT" dirty="0"/>
          </a:p>
          <a:p>
            <a:pPr>
              <a:buNone/>
            </a:pPr>
            <a:endParaRPr lang="it-IT" dirty="0" smtClean="0"/>
          </a:p>
          <a:p>
            <a:pPr algn="ctr">
              <a:buNone/>
            </a:pPr>
            <a:r>
              <a:rPr lang="it-IT" sz="3600" dirty="0" smtClean="0">
                <a:latin typeface="Times New Roman" pitchFamily="18" charset="0"/>
                <a:cs typeface="Times New Roman" pitchFamily="18" charset="0"/>
              </a:rPr>
              <a:t>Dante </a:t>
            </a:r>
            <a:r>
              <a:rPr lang="it-IT" sz="3600" dirty="0" smtClean="0">
                <a:solidFill>
                  <a:srgbClr val="FF0000"/>
                </a:solidFill>
                <a:latin typeface="Times New Roman" pitchFamily="18" charset="0"/>
                <a:cs typeface="Times New Roman" pitchFamily="18" charset="0"/>
              </a:rPr>
              <a:t>ieri</a:t>
            </a:r>
            <a:r>
              <a:rPr lang="it-IT" sz="3600" dirty="0" smtClean="0">
                <a:latin typeface="Times New Roman" pitchFamily="18" charset="0"/>
                <a:cs typeface="Times New Roman" pitchFamily="18" charset="0"/>
              </a:rPr>
              <a:t> </a:t>
            </a:r>
            <a:r>
              <a:rPr lang="it-IT" sz="3600" dirty="0" smtClean="0">
                <a:solidFill>
                  <a:srgbClr val="92D050"/>
                </a:solidFill>
                <a:latin typeface="Times New Roman" pitchFamily="18" charset="0"/>
                <a:cs typeface="Times New Roman" pitchFamily="18" charset="0"/>
              </a:rPr>
              <a:t>e</a:t>
            </a:r>
            <a:r>
              <a:rPr lang="it-IT" sz="3600" dirty="0" smtClean="0">
                <a:latin typeface="Times New Roman" pitchFamily="18" charset="0"/>
                <a:cs typeface="Times New Roman" pitchFamily="18" charset="0"/>
              </a:rPr>
              <a:t> </a:t>
            </a:r>
            <a:r>
              <a:rPr lang="it-IT" sz="3600" dirty="0" smtClean="0">
                <a:solidFill>
                  <a:srgbClr val="7030A0"/>
                </a:solidFill>
                <a:latin typeface="Times New Roman" pitchFamily="18" charset="0"/>
                <a:cs typeface="Times New Roman" pitchFamily="18" charset="0"/>
              </a:rPr>
              <a:t>oggi</a:t>
            </a:r>
            <a:endParaRPr lang="it-IT" sz="3600" dirty="0">
              <a:solidFill>
                <a:srgbClr val="7030A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I dialetti, lingue vive arretrano ma non soccombono. </a:t>
            </a:r>
            <a:r>
              <a:rPr lang="it-IT" dirty="0"/>
              <a:t> </a:t>
            </a:r>
            <a:r>
              <a:rPr lang="it-IT" dirty="0" smtClean="0"/>
              <a:t>Entrano in simbiosi con l’italiano, lo </a:t>
            </a:r>
            <a:r>
              <a:rPr lang="it-IT" dirty="0" smtClean="0"/>
              <a:t>plasmano </a:t>
            </a:r>
            <a:r>
              <a:rPr lang="it-IT" dirty="0" smtClean="0"/>
              <a:t>e si fanno plasmare, carnefice e vittima   si </a:t>
            </a:r>
            <a:r>
              <a:rPr lang="it-IT" dirty="0" smtClean="0"/>
              <a:t>indeboliscono </a:t>
            </a:r>
            <a:r>
              <a:rPr lang="it-IT" dirty="0" smtClean="0"/>
              <a:t>in un abbraccio  che sarebbe potuto essere mortale e che invece permette a entrambi di sopravvivere  con una sorta di trasfigurazione.</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buNone/>
            </a:pPr>
            <a:r>
              <a:rPr lang="it-IT" dirty="0" smtClean="0"/>
              <a:t>Nonostante negli anni Settanta ci sia stata una forte spinta pedagogica verso la realizzazione di un bilinguismo </a:t>
            </a:r>
            <a:r>
              <a:rPr lang="it-IT" dirty="0" err="1" smtClean="0"/>
              <a:t>italiano-dialetto</a:t>
            </a:r>
            <a:r>
              <a:rPr lang="it-IT" dirty="0" smtClean="0"/>
              <a:t> nell’educazione linguistica,  che portasse all’apprendimento dell’italiano, senza perdere  la competenza  del dialetto di partenza,  la storia linguistica dell’ultimo Ventennio mostra un’evoluzione mista dei due codici che hanno creato  prodotti di simbiosi e non prodotti finiti, padroneggiati come lingue autonome e complete.</a:t>
            </a:r>
          </a:p>
          <a:p>
            <a:pPr>
              <a:buNone/>
            </a:pP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buNone/>
            </a:pPr>
            <a:r>
              <a:rPr lang="it-IT" dirty="0" smtClean="0"/>
              <a:t>Dante è l’italianità che non c’è.</a:t>
            </a:r>
          </a:p>
          <a:p>
            <a:pPr>
              <a:buNone/>
            </a:pPr>
            <a:r>
              <a:rPr lang="it-IT" dirty="0" smtClean="0"/>
              <a:t>Dante è uomo del suo tempo, letterato del suo tempo, attento all’unitarietà della cerchia, all’estetica della lingua come canone di valutazione linguistica.</a:t>
            </a:r>
          </a:p>
          <a:p>
            <a:pPr>
              <a:buNone/>
            </a:pPr>
            <a:r>
              <a:rPr lang="it-IT" dirty="0" smtClean="0"/>
              <a:t>La storia crea il futuro, ma l’Italia è lontana, lontanissima.</a:t>
            </a:r>
          </a:p>
          <a:p>
            <a:pPr>
              <a:buNone/>
            </a:pPr>
            <a:r>
              <a:rPr lang="it-IT" dirty="0" smtClean="0"/>
              <a:t>Il popolo italiano è del tutto assente. Parla e parlerà un’altra lingua.</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Quando l’italiano diventerà la lingua degli italiani sarà non  la lingua aulica ma un italiano popolare, con fragilità strutturali, ambiguità lessicali, interferenze fonetiche (o grafiche nella scrittura). </a:t>
            </a:r>
          </a:p>
          <a:p>
            <a:pPr>
              <a:buNone/>
            </a:pPr>
            <a:endParaRPr lang="it-IT" dirty="0" smtClean="0"/>
          </a:p>
          <a:p>
            <a:pPr>
              <a:buNone/>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Incontro n. 3</a:t>
            </a:r>
            <a:br>
              <a:rPr lang="it-IT" sz="3200" dirty="0" smtClean="0"/>
            </a:br>
            <a:r>
              <a:rPr lang="it-IT" sz="3200" dirty="0" smtClean="0"/>
              <a:t>12 gennaio, 2020</a:t>
            </a:r>
            <a:endParaRPr lang="it-IT" sz="3200" dirty="0"/>
          </a:p>
        </p:txBody>
      </p:sp>
      <p:sp>
        <p:nvSpPr>
          <p:cNvPr id="3" name="Segnaposto contenuto 2"/>
          <p:cNvSpPr>
            <a:spLocks noGrp="1"/>
          </p:cNvSpPr>
          <p:nvPr>
            <p:ph idx="1"/>
          </p:nvPr>
        </p:nvSpPr>
        <p:spPr/>
        <p:txBody>
          <a:bodyPr/>
          <a:lstStyle/>
          <a:p>
            <a:pPr>
              <a:buNone/>
            </a:pPr>
            <a:endParaRPr lang="it-IT" dirty="0" smtClean="0"/>
          </a:p>
          <a:p>
            <a:pPr algn="ctr">
              <a:buNone/>
            </a:pPr>
            <a:r>
              <a:rPr lang="it-IT" sz="3600" b="1" dirty="0" smtClean="0"/>
              <a:t>Dialetti </a:t>
            </a:r>
            <a:r>
              <a:rPr lang="it-IT" sz="3600" b="1" dirty="0"/>
              <a:t>e </a:t>
            </a:r>
            <a:r>
              <a:rPr lang="it-IT" sz="3600" b="1" i="1" dirty="0" err="1"/>
              <a:t>vulgus</a:t>
            </a:r>
            <a:r>
              <a:rPr lang="it-IT" sz="3600" b="1" dirty="0"/>
              <a:t> nell'opera di </a:t>
            </a:r>
            <a:r>
              <a:rPr lang="it-IT" sz="3600" b="1" dirty="0" smtClean="0"/>
              <a:t>Dante </a:t>
            </a:r>
          </a:p>
          <a:p>
            <a:pPr algn="ctr">
              <a:buNone/>
            </a:pPr>
            <a:r>
              <a:rPr lang="it-IT" sz="3600" b="1" dirty="0" smtClean="0"/>
              <a:t>La </a:t>
            </a:r>
            <a:r>
              <a:rPr lang="it-IT" sz="3600" b="1" dirty="0"/>
              <a:t>lingua letteraria che  (non) </a:t>
            </a:r>
            <a:r>
              <a:rPr lang="it-IT" sz="3600" b="1" dirty="0" smtClean="0"/>
              <a:t>c'</a:t>
            </a:r>
            <a:r>
              <a:rPr lang="it-IT" b="1" dirty="0" smtClean="0"/>
              <a:t>è</a:t>
            </a:r>
          </a:p>
          <a:p>
            <a:pPr>
              <a:buNone/>
            </a:pPr>
            <a:endParaRPr lang="it-IT" dirty="0"/>
          </a:p>
          <a:p>
            <a:pPr algn="ctr">
              <a:buNone/>
            </a:pPr>
            <a:r>
              <a:rPr lang="it-IT" dirty="0" smtClean="0"/>
              <a:t>Immacolata TEMPESTA</a:t>
            </a:r>
          </a:p>
          <a:p>
            <a:pPr algn="ctr">
              <a:buNone/>
            </a:pPr>
            <a:r>
              <a:rPr lang="it-IT" sz="1600" dirty="0" smtClean="0"/>
              <a:t>Prof. Ordinario di Linguistica Italiana e di Sociolinguistica dell’italiano</a:t>
            </a:r>
          </a:p>
          <a:p>
            <a:pPr algn="ctr">
              <a:buNone/>
            </a:pPr>
            <a:r>
              <a:rPr lang="it-IT" sz="1600" dirty="0" smtClean="0"/>
              <a:t>Università del Salento (Lecce)</a:t>
            </a:r>
            <a:endParaRPr lang="it-IT"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836712"/>
            <a:ext cx="8219256" cy="5289451"/>
          </a:xfrm>
        </p:spPr>
        <p:txBody>
          <a:bodyPr>
            <a:normAutofit fontScale="85000" lnSpcReduction="10000"/>
          </a:bodyPr>
          <a:lstStyle/>
          <a:p>
            <a:pPr>
              <a:buNone/>
            </a:pPr>
            <a:endParaRPr lang="it-IT" dirty="0" smtClean="0"/>
          </a:p>
          <a:p>
            <a:pPr>
              <a:buNone/>
            </a:pPr>
            <a:r>
              <a:rPr lang="it-IT" dirty="0" smtClean="0"/>
              <a:t>Il </a:t>
            </a:r>
            <a:r>
              <a:rPr lang="it-IT" dirty="0" smtClean="0"/>
              <a:t>più antico trattato in cui vengono affrontati temi linguistici ‘unitari’ è il </a:t>
            </a:r>
            <a:r>
              <a:rPr lang="it-IT" i="1" dirty="0" smtClean="0"/>
              <a:t>De </a:t>
            </a:r>
            <a:r>
              <a:rPr lang="it-IT" i="1" dirty="0" err="1" smtClean="0"/>
              <a:t>Vulgari</a:t>
            </a:r>
            <a:r>
              <a:rPr lang="it-IT" i="1" dirty="0" smtClean="0"/>
              <a:t> </a:t>
            </a:r>
            <a:r>
              <a:rPr lang="it-IT" i="1" dirty="0" err="1" smtClean="0"/>
              <a:t>eloquentia</a:t>
            </a:r>
            <a:r>
              <a:rPr lang="it-IT" dirty="0" smtClean="0"/>
              <a:t>, trattato incompiuto, scritto in latino nei primi anni del Trecento (presumibilmente fra il 1303 e il 1304, come si può ricavare dagli accenni fatti dall’Autore, all’interno del testo, a fatti databili in questo periodo).  Nel Duecento era apparsa per la prima volta la voce «italiano» per indicare gli abitanti delle diverse parti della penisola. </a:t>
            </a:r>
            <a:r>
              <a:rPr lang="it-IT" i="1" dirty="0" err="1" smtClean="0"/>
              <a:t>Ytalien</a:t>
            </a:r>
            <a:r>
              <a:rPr lang="it-IT" i="1" dirty="0" smtClean="0"/>
              <a:t> </a:t>
            </a:r>
            <a:r>
              <a:rPr lang="it-IT" dirty="0" smtClean="0"/>
              <a:t>era stato usato fra il 1260 e il 1266 da </a:t>
            </a:r>
            <a:r>
              <a:rPr lang="it-IT" dirty="0" err="1" smtClean="0"/>
              <a:t>Brunetto</a:t>
            </a:r>
            <a:r>
              <a:rPr lang="it-IT" dirty="0" smtClean="0"/>
              <a:t> Latini nel </a:t>
            </a:r>
            <a:r>
              <a:rPr lang="it-IT" i="1" dirty="0" err="1" smtClean="0"/>
              <a:t>Tresor</a:t>
            </a:r>
            <a:r>
              <a:rPr lang="it-IT" i="1" dirty="0" smtClean="0"/>
              <a:t> </a:t>
            </a:r>
            <a:r>
              <a:rPr lang="it-IT" dirty="0" smtClean="0"/>
              <a:t>in cui viene adoperata anche la voce </a:t>
            </a:r>
            <a:r>
              <a:rPr lang="it-IT" i="1" dirty="0" err="1" smtClean="0"/>
              <a:t>Ytaile</a:t>
            </a:r>
            <a:r>
              <a:rPr lang="it-IT" dirty="0" smtClean="0"/>
              <a:t>, contrapposta alla più ristretta </a:t>
            </a:r>
            <a:r>
              <a:rPr lang="it-IT" i="1" dirty="0" err="1" smtClean="0"/>
              <a:t>Lombardie</a:t>
            </a:r>
            <a:r>
              <a:rPr lang="it-IT" dirty="0" smtClean="0"/>
              <a:t>.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764704"/>
            <a:ext cx="8291264" cy="5361459"/>
          </a:xfrm>
        </p:spPr>
        <p:txBody>
          <a:bodyPr/>
          <a:lstStyle/>
          <a:p>
            <a:pPr marL="342900" lvl="2" indent="-342900">
              <a:buNone/>
            </a:pPr>
            <a:endParaRPr lang="it-IT" dirty="0" smtClean="0"/>
          </a:p>
          <a:p>
            <a:pPr marL="342900" lvl="2" indent="-342900">
              <a:buNone/>
            </a:pPr>
            <a:endParaRPr lang="it-IT" dirty="0"/>
          </a:p>
          <a:p>
            <a:pPr marL="342900" lvl="2" indent="-342900">
              <a:buNone/>
            </a:pPr>
            <a:endParaRPr lang="it-IT" dirty="0" smtClean="0"/>
          </a:p>
          <a:p>
            <a:pPr marL="342900" lvl="2" indent="-342900" algn="just">
              <a:buNone/>
            </a:pPr>
            <a:r>
              <a:rPr lang="it-IT" dirty="0" smtClean="0"/>
              <a:t>Agli </a:t>
            </a:r>
            <a:r>
              <a:rPr lang="it-IT" dirty="0" smtClean="0"/>
              <a:t>inizi del XIV secolo Dante si mette alla ricerca di una lingua letteraria unitaria, riconoscendo quattordici grandi volgari italiani, all’interno dei quali rileva l’esistenza di molte varietà minori, persino all’interno della stessa città. La divisione dialettale è geografica e ha come punto di riferimento la catena appenninica.  </a:t>
            </a:r>
          </a:p>
          <a:p>
            <a:pPr>
              <a:buNone/>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980728"/>
            <a:ext cx="8424936" cy="5184576"/>
          </a:xfrm>
        </p:spPr>
        <p:txBody>
          <a:bodyPr>
            <a:normAutofit lnSpcReduction="10000"/>
          </a:bodyPr>
          <a:lstStyle/>
          <a:p>
            <a:pPr algn="just">
              <a:buNone/>
            </a:pPr>
            <a:r>
              <a:rPr lang="it-IT" dirty="0" smtClean="0"/>
              <a:t>Nella classificazione si segue la ripartizione regionale riferita all’assetto politico dell’Italia imperiale per il centro-nord, del Regno di Sicilia per l’Italia meridionale. Nell’orientamento di Dante l’Italia risulta quasi capovolta rispetto alla moderna disposizione dei punti cardinali: le regioni a sinistra dell’Appennino sono quelle orientali, le regioni a destra sono quelle occidentali. L’Adriatico è collocato a sinistra, si trova cioè a est, il Tirreno a destra, si trova cioè ad ovest. </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Attraverso la rassegna dei dialetti, contenuta nei capp. X-XV del </a:t>
            </a:r>
            <a:r>
              <a:rPr lang="it-IT" i="1" dirty="0" smtClean="0"/>
              <a:t>De </a:t>
            </a:r>
            <a:r>
              <a:rPr lang="it-IT" i="1" dirty="0" err="1" smtClean="0"/>
              <a:t>vulgari</a:t>
            </a:r>
            <a:r>
              <a:rPr lang="it-IT" i="1" dirty="0" smtClean="0"/>
              <a:t> </a:t>
            </a:r>
            <a:r>
              <a:rPr lang="it-IT" i="1" dirty="0" err="1" smtClean="0"/>
              <a:t>eloquentia</a:t>
            </a:r>
            <a:r>
              <a:rPr lang="it-IT" dirty="0" smtClean="0"/>
              <a:t>, Dante va alla ricerca di un «</a:t>
            </a:r>
            <a:r>
              <a:rPr lang="it-IT" dirty="0" err="1" smtClean="0"/>
              <a:t>vulgare</a:t>
            </a:r>
            <a:r>
              <a:rPr lang="it-IT" dirty="0" smtClean="0"/>
              <a:t> </a:t>
            </a:r>
            <a:r>
              <a:rPr lang="it-IT" dirty="0" err="1" smtClean="0"/>
              <a:t>Latium</a:t>
            </a:r>
            <a:r>
              <a:rPr lang="it-IT" dirty="0" smtClean="0"/>
              <a:t>», illustre per la nobile scelta dei vocaboli, l’armonia dei costrutti e l’integrità delle forme, cardinale, intorno a cui si muovono gli altri volgari municipali, aulico e curiale perché degno di dimorare nella reggia e nella curia se in Italia esistessero.</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it-IT" altLang="it-IT" smtClean="0"/>
          </a:p>
        </p:txBody>
      </p:sp>
      <p:sp>
        <p:nvSpPr>
          <p:cNvPr id="15363" name="Rectangle 3"/>
          <p:cNvSpPr>
            <a:spLocks noGrp="1" noChangeArrowheads="1"/>
          </p:cNvSpPr>
          <p:nvPr>
            <p:ph type="body" idx="1"/>
          </p:nvPr>
        </p:nvSpPr>
        <p:spPr/>
        <p:txBody>
          <a:bodyPr/>
          <a:lstStyle/>
          <a:p>
            <a:pPr eaLnBrk="1" hangingPunct="1">
              <a:lnSpc>
                <a:spcPct val="90000"/>
              </a:lnSpc>
              <a:buNone/>
            </a:pPr>
            <a:r>
              <a:rPr lang="it-IT" altLang="it-IT" b="1" dirty="0" smtClean="0"/>
              <a:t>De </a:t>
            </a:r>
            <a:r>
              <a:rPr lang="it-IT" altLang="it-IT" b="1" dirty="0" err="1" smtClean="0"/>
              <a:t>vulgari</a:t>
            </a:r>
            <a:r>
              <a:rPr lang="it-IT" altLang="it-IT" b="1" dirty="0" smtClean="0"/>
              <a:t>  </a:t>
            </a:r>
            <a:r>
              <a:rPr lang="it-IT" altLang="it-IT" b="1" dirty="0" err="1" smtClean="0"/>
              <a:t>eloquentia</a:t>
            </a:r>
            <a:r>
              <a:rPr lang="it-IT" altLang="it-IT" b="1" dirty="0" smtClean="0"/>
              <a:t>  (fra il 1303 e il 1304)</a:t>
            </a:r>
          </a:p>
          <a:p>
            <a:pPr eaLnBrk="1" hangingPunct="1">
              <a:lnSpc>
                <a:spcPct val="90000"/>
              </a:lnSpc>
              <a:buNone/>
            </a:pPr>
            <a:r>
              <a:rPr lang="it-IT" altLang="it-IT" dirty="0" smtClean="0"/>
              <a:t>Volgare illustre per la nobile scelta dei vocaboli</a:t>
            </a:r>
          </a:p>
          <a:p>
            <a:pPr eaLnBrk="1" hangingPunct="1">
              <a:lnSpc>
                <a:spcPct val="90000"/>
              </a:lnSpc>
              <a:buNone/>
            </a:pPr>
            <a:r>
              <a:rPr lang="it-IT" altLang="it-IT" dirty="0" smtClean="0"/>
              <a:t>Cardinale, intorno a cui si muovono gli altri volgari</a:t>
            </a:r>
          </a:p>
          <a:p>
            <a:pPr eaLnBrk="1" hangingPunct="1">
              <a:lnSpc>
                <a:spcPct val="90000"/>
              </a:lnSpc>
              <a:buNone/>
            </a:pPr>
            <a:r>
              <a:rPr lang="it-IT" altLang="it-IT" dirty="0" smtClean="0"/>
              <a:t>Aulico e curiale perché degno della reggia e della curia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La classificazione dantesca è basata su criteri soprattutto di tipo estetico: da questo punto di vista il peggiore di tutti i dialetti è considerato il romano, il migliore il bolognese considerato moderato e aperto. Gli elementi linguistici sottoposti a giudizio comprendono voci lessicali, forme fonetiche e costrutti. Per l’apulo si riporta l’esito PL- &gt; </a:t>
            </a:r>
            <a:r>
              <a:rPr lang="it-IT" i="1" dirty="0" err="1" smtClean="0"/>
              <a:t>kj</a:t>
            </a:r>
            <a:r>
              <a:rPr lang="it-IT" dirty="0" err="1" smtClean="0"/>
              <a:t>-</a:t>
            </a:r>
            <a:r>
              <a:rPr lang="it-IT" dirty="0" smtClean="0"/>
              <a:t> (</a:t>
            </a:r>
            <a:r>
              <a:rPr lang="it-IT" i="1" dirty="0" err="1" smtClean="0"/>
              <a:t>chiangesse</a:t>
            </a:r>
            <a:r>
              <a:rPr lang="it-IT" dirty="0" smtClean="0"/>
              <a:t>)</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1315</Words>
  <Application>Microsoft Office PowerPoint</Application>
  <PresentationFormat>Presentazione su schermo (4:3)</PresentationFormat>
  <Paragraphs>61</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    I LINCEI PER UNA NUOVA DIDATTICA NELLA SCUOLA  UNA RETE NAZIONALE  </vt:lpstr>
      <vt:lpstr>Presentazione standard di PowerPoint</vt:lpstr>
      <vt:lpstr>Incontro n. 3 12 gennaio, 2020</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Italiano popolare</vt:lpstr>
      <vt:lpstr>Italiano popolare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Utente</cp:lastModifiedBy>
  <cp:revision>28</cp:revision>
  <dcterms:created xsi:type="dcterms:W3CDTF">2021-01-10T13:09:48Z</dcterms:created>
  <dcterms:modified xsi:type="dcterms:W3CDTF">2021-01-12T07:37:01Z</dcterms:modified>
</cp:coreProperties>
</file>