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381" r:id="rId4"/>
    <p:sldId id="374" r:id="rId5"/>
    <p:sldId id="375" r:id="rId6"/>
    <p:sldId id="376" r:id="rId7"/>
    <p:sldId id="377" r:id="rId8"/>
    <p:sldId id="378" r:id="rId9"/>
    <p:sldId id="379" r:id="rId10"/>
    <p:sldId id="380" r:id="rId11"/>
    <p:sldId id="382" r:id="rId12"/>
    <p:sldId id="383" r:id="rId13"/>
    <p:sldId id="384" r:id="rId14"/>
    <p:sldId id="386" r:id="rId15"/>
    <p:sldId id="387" r:id="rId16"/>
    <p:sldId id="388" r:id="rId17"/>
    <p:sldId id="389" r:id="rId18"/>
    <p:sldId id="390" r:id="rId19"/>
    <p:sldId id="392" r:id="rId20"/>
    <p:sldId id="393" r:id="rId21"/>
    <p:sldId id="395" r:id="rId22"/>
    <p:sldId id="396" r:id="rId23"/>
    <p:sldId id="397" r:id="rId24"/>
    <p:sldId id="398" r:id="rId25"/>
    <p:sldId id="399" r:id="rId26"/>
    <p:sldId id="400" r:id="rId27"/>
    <p:sldId id="401" r:id="rId28"/>
    <p:sldId id="402" r:id="rId29"/>
    <p:sldId id="403" r:id="rId30"/>
    <p:sldId id="405" r:id="rId31"/>
    <p:sldId id="406" r:id="rId32"/>
    <p:sldId id="407" r:id="rId33"/>
    <p:sldId id="408" r:id="rId34"/>
    <p:sldId id="413" r:id="rId35"/>
    <p:sldId id="409" r:id="rId36"/>
    <p:sldId id="410" r:id="rId37"/>
    <p:sldId id="411" r:id="rId38"/>
    <p:sldId id="414" r:id="rId39"/>
    <p:sldId id="412" r:id="rId40"/>
    <p:sldId id="415" r:id="rId41"/>
    <p:sldId id="416" r:id="rId42"/>
    <p:sldId id="417" r:id="rId43"/>
    <p:sldId id="418" r:id="rId44"/>
    <p:sldId id="419" r:id="rId45"/>
    <p:sldId id="420" r:id="rId46"/>
    <p:sldId id="421" r:id="rId47"/>
    <p:sldId id="422" r:id="rId48"/>
    <p:sldId id="423"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FFFF"/>
    <a:srgbClr val="F3D20B"/>
    <a:srgbClr val="F5B709"/>
    <a:srgbClr val="5283BE"/>
    <a:srgbClr val="E4E915"/>
    <a:srgbClr val="E1CC4B"/>
    <a:srgbClr val="009999"/>
    <a:srgbClr val="EEE29C"/>
    <a:srgbClr val="5E8BC2"/>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rgbClr val="FFFFFF"/>
        </a:solidFill>
        <a:effectLst/>
      </p:bgPr>
    </p:bg>
    <p:spTree>
      <p:nvGrpSpPr>
        <p:cNvPr id="1" name=""/>
        <p:cNvGrpSpPr/>
        <p:nvPr/>
      </p:nvGrpSpPr>
      <p:grpSpPr>
        <a:xfrm>
          <a:off x="0" y="0"/>
          <a:ext cx="0" cy="0"/>
          <a:chOff x="0" y="0"/>
          <a:chExt cx="0" cy="0"/>
        </a:xfrm>
      </p:grpSpPr>
      <p:sp>
        <p:nvSpPr>
          <p:cNvPr id="2" name="Titolo 7"/>
          <p:cNvSpPr txBox="1">
            <a:spLocks noGrp="1"/>
          </p:cNvSpPr>
          <p:nvPr>
            <p:ph type="ctrTitle"/>
          </p:nvPr>
        </p:nvSpPr>
        <p:spPr>
          <a:xfrm>
            <a:off x="2286000" y="3124203"/>
            <a:ext cx="6172200" cy="1894362"/>
          </a:xfrm>
        </p:spPr>
        <p:txBody>
          <a:bodyPr/>
          <a:lstStyle>
            <a:lvl1pPr>
              <a:defRPr b="1"/>
            </a:lvl1pPr>
          </a:lstStyle>
          <a:p>
            <a:pPr lvl="0"/>
            <a:r>
              <a:rPr lang="it-IT"/>
              <a:t>Fare clic per modificare lo stile del titolo</a:t>
            </a:r>
            <a:endParaRPr lang="en-US"/>
          </a:p>
        </p:txBody>
      </p:sp>
      <p:sp>
        <p:nvSpPr>
          <p:cNvPr id="3" name="Sottotitolo 8"/>
          <p:cNvSpPr txBox="1">
            <a:spLocks noGrp="1"/>
          </p:cNvSpPr>
          <p:nvPr>
            <p:ph type="subTitle" idx="1"/>
          </p:nvPr>
        </p:nvSpPr>
        <p:spPr>
          <a:xfrm>
            <a:off x="2286000" y="5003322"/>
            <a:ext cx="6172200" cy="1371600"/>
          </a:xfrm>
        </p:spPr>
        <p:txBody>
          <a:bodyPr/>
          <a:lstStyle>
            <a:lvl1pPr marL="0" indent="0">
              <a:buNone/>
              <a:defRPr sz="1800" b="1">
                <a:solidFill>
                  <a:srgbClr val="575F6D"/>
                </a:solidFill>
              </a:defRPr>
            </a:lvl1pPr>
          </a:lstStyle>
          <a:p>
            <a:pPr lvl="0"/>
            <a:r>
              <a:rPr lang="it-IT"/>
              <a:t>Fare clic per modificare lo stile del sottotitolo dello schema</a:t>
            </a:r>
            <a:endParaRPr lang="en-US"/>
          </a:p>
        </p:txBody>
      </p:sp>
      <p:sp>
        <p:nvSpPr>
          <p:cNvPr id="4" name="Segnaposto data 27"/>
          <p:cNvSpPr txBox="1">
            <a:spLocks noGrp="1"/>
          </p:cNvSpPr>
          <p:nvPr>
            <p:ph type="dt" sz="half" idx="7"/>
          </p:nvPr>
        </p:nvSpPr>
        <p:spPr>
          <a:xfrm rot="5400013">
            <a:off x="7764612" y="1174094"/>
            <a:ext cx="2286000" cy="381003"/>
          </a:xfrm>
        </p:spPr>
        <p:txBody>
          <a:bodyPr/>
          <a:lstStyle>
            <a:lvl1pPr>
              <a:defRPr/>
            </a:lvl1pPr>
          </a:lstStyle>
          <a:p>
            <a:pPr lvl="0"/>
            <a:fld id="{4601013D-F420-467B-8A94-1C8A423D118F}" type="datetime1">
              <a:rPr lang="it-IT"/>
              <a:pPr lvl="0"/>
              <a:t>26/01/2021</a:t>
            </a:fld>
            <a:endParaRPr lang="it-IT"/>
          </a:p>
        </p:txBody>
      </p:sp>
      <p:sp>
        <p:nvSpPr>
          <p:cNvPr id="5" name="Segnaposto piè di pagina 16"/>
          <p:cNvSpPr txBox="1">
            <a:spLocks noGrp="1"/>
          </p:cNvSpPr>
          <p:nvPr>
            <p:ph type="ftr" sz="quarter" idx="9"/>
          </p:nvPr>
        </p:nvSpPr>
        <p:spPr>
          <a:xfrm rot="5400013">
            <a:off x="7077273" y="4181670"/>
            <a:ext cx="3657600" cy="384048"/>
          </a:xfrm>
        </p:spPr>
        <p:txBody>
          <a:bodyPr/>
          <a:lstStyle>
            <a:lvl1pPr>
              <a:defRPr/>
            </a:lvl1pPr>
          </a:lstStyle>
          <a:p>
            <a:pPr lvl="0"/>
            <a:endParaRPr lang="it-IT"/>
          </a:p>
        </p:txBody>
      </p:sp>
      <p:sp>
        <p:nvSpPr>
          <p:cNvPr id="6" name="Rettangolo 9"/>
          <p:cNvSpPr/>
          <p:nvPr/>
        </p:nvSpPr>
        <p:spPr>
          <a:xfrm>
            <a:off x="381003" y="0"/>
            <a:ext cx="609603" cy="6858000"/>
          </a:xfrm>
          <a:prstGeom prst="rect">
            <a:avLst/>
          </a:prstGeom>
          <a:solidFill>
            <a:srgbClr val="FEC3AE">
              <a:alpha val="54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7" name="Rettangolo 11"/>
          <p:cNvSpPr/>
          <p:nvPr/>
        </p:nvSpPr>
        <p:spPr>
          <a:xfrm>
            <a:off x="276331" y="0"/>
            <a:ext cx="104662" cy="6858000"/>
          </a:xfrm>
          <a:prstGeom prst="rect">
            <a:avLst/>
          </a:prstGeom>
          <a:solidFill>
            <a:srgbClr val="FFD9CE">
              <a:alpha val="36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8" name="Rettangolo 13"/>
          <p:cNvSpPr/>
          <p:nvPr/>
        </p:nvSpPr>
        <p:spPr>
          <a:xfrm>
            <a:off x="990596" y="0"/>
            <a:ext cx="181874" cy="6858000"/>
          </a:xfrm>
          <a:prstGeom prst="rect">
            <a:avLst/>
          </a:prstGeom>
          <a:solidFill>
            <a:srgbClr val="FFD9CE">
              <a:alpha val="7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9" name="Rettangolo 18"/>
          <p:cNvSpPr/>
          <p:nvPr/>
        </p:nvSpPr>
        <p:spPr>
          <a:xfrm>
            <a:off x="1141317" y="0"/>
            <a:ext cx="230282" cy="6858000"/>
          </a:xfrm>
          <a:prstGeom prst="rect">
            <a:avLst/>
          </a:prstGeom>
          <a:solidFill>
            <a:srgbClr val="FFEDE8">
              <a:alpha val="71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0" name="Connettore 1 10"/>
          <p:cNvSpPr/>
          <p:nvPr/>
        </p:nvSpPr>
        <p:spPr>
          <a:xfrm>
            <a:off x="106344"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alpha val="7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1" name="Connettore 1 17"/>
          <p:cNvSpPr/>
          <p:nvPr/>
        </p:nvSpPr>
        <p:spPr>
          <a:xfrm>
            <a:off x="914400"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FEDE8">
                <a:alpha val="8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2" name="Connettore 1 19"/>
          <p:cNvSpPr/>
          <p:nvPr/>
        </p:nvSpPr>
        <p:spPr>
          <a:xfrm>
            <a:off x="85411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3" name="Connettore 1 15"/>
          <p:cNvSpPr/>
          <p:nvPr/>
        </p:nvSpPr>
        <p:spPr>
          <a:xfrm>
            <a:off x="172664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8575">
            <a:solidFill>
              <a:srgbClr val="FEC3AE">
                <a:alpha val="82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4" name="Connettore 1 14"/>
          <p:cNvSpPr/>
          <p:nvPr/>
        </p:nvSpPr>
        <p:spPr>
          <a:xfrm>
            <a:off x="106680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5" name="Connettore 1 21"/>
          <p:cNvSpPr/>
          <p:nvPr/>
        </p:nvSpPr>
        <p:spPr>
          <a:xfrm>
            <a:off x="9113852"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6" name="Rettangolo 26"/>
          <p:cNvSpPr/>
          <p:nvPr/>
        </p:nvSpPr>
        <p:spPr>
          <a:xfrm>
            <a:off x="1219196" y="0"/>
            <a:ext cx="76196" cy="6858000"/>
          </a:xfrm>
          <a:prstGeom prst="rect">
            <a:avLst/>
          </a:prstGeom>
          <a:solidFill>
            <a:srgbClr val="FEC3AE">
              <a:alpha val="51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7" name="Ovale 20"/>
          <p:cNvSpPr/>
          <p:nvPr/>
        </p:nvSpPr>
        <p:spPr>
          <a:xfrm>
            <a:off x="609603" y="3429000"/>
            <a:ext cx="1295403" cy="1295403"/>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8" name="Ovale 22"/>
          <p:cNvSpPr/>
          <p:nvPr/>
        </p:nvSpPr>
        <p:spPr>
          <a:xfrm>
            <a:off x="1309631" y="4866747"/>
            <a:ext cx="641424" cy="64142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9" name="Ovale 23"/>
          <p:cNvSpPr/>
          <p:nvPr/>
        </p:nvSpPr>
        <p:spPr>
          <a:xfrm>
            <a:off x="1091080" y="5500628"/>
            <a:ext cx="137160" cy="13716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0" name="Ovale 25"/>
          <p:cNvSpPr/>
          <p:nvPr/>
        </p:nvSpPr>
        <p:spPr>
          <a:xfrm>
            <a:off x="1664208" y="5788152"/>
            <a:ext cx="274320" cy="27432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1" name="Ovale 24"/>
          <p:cNvSpPr/>
          <p:nvPr/>
        </p:nvSpPr>
        <p:spPr>
          <a:xfrm>
            <a:off x="1904996" y="4495803"/>
            <a:ext cx="365760" cy="36576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2" name="Segnaposto numero diapositiva 28"/>
          <p:cNvSpPr txBox="1">
            <a:spLocks noGrp="1"/>
          </p:cNvSpPr>
          <p:nvPr>
            <p:ph type="sldNum" sz="quarter" idx="8"/>
          </p:nvPr>
        </p:nvSpPr>
        <p:spPr>
          <a:xfrm>
            <a:off x="1325541" y="4928698"/>
            <a:ext cx="609603" cy="517522"/>
          </a:xfrm>
        </p:spPr>
        <p:txBody>
          <a:bodyPr/>
          <a:lstStyle>
            <a:lvl1pPr>
              <a:defRPr/>
            </a:lvl1pPr>
          </a:lstStyle>
          <a:p>
            <a:pPr lvl="0"/>
            <a:fld id="{0A2E8EB6-4ABD-40E3-81B7-ACBB822B0F71}" type="slidenum">
              <a:rPr/>
              <a:pPr lvl="0"/>
              <a:t>‹N›</a:t>
            </a:fld>
            <a:endParaRPr lang="it-IT"/>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Segnaposto testo verticale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txBox="1">
            <a:spLocks noGrp="1"/>
          </p:cNvSpPr>
          <p:nvPr>
            <p:ph type="dt" sz="half" idx="7"/>
          </p:nvPr>
        </p:nvSpPr>
        <p:spPr/>
        <p:txBody>
          <a:bodyPr/>
          <a:lstStyle>
            <a:lvl1pPr>
              <a:defRPr/>
            </a:lvl1pPr>
          </a:lstStyle>
          <a:p>
            <a:pPr lvl="0"/>
            <a:fld id="{DBDBF186-C160-41AC-930D-58C988526937}" type="datetime1">
              <a:rPr lang="it-IT"/>
              <a:pPr lvl="0"/>
              <a:t>26/01/2021</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38CFDDDE-6B98-4FE4-96AC-2A2CBC9FEC7F}" type="slidenum">
              <a:rPr/>
              <a:pPr lvl="0"/>
              <a:t>‹N›</a:t>
            </a:fld>
            <a:endParaRPr lang="it-I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txBox="1">
            <a:spLocks noGrp="1"/>
          </p:cNvSpPr>
          <p:nvPr>
            <p:ph type="title" orient="vert"/>
          </p:nvPr>
        </p:nvSpPr>
        <p:spPr>
          <a:xfrm>
            <a:off x="6629400" y="274640"/>
            <a:ext cx="1676396" cy="5851529"/>
          </a:xfrm>
        </p:spPr>
        <p:txBody>
          <a:bodyPr vert="eaVert"/>
          <a:lstStyle>
            <a:lvl1pPr>
              <a:defRPr/>
            </a:lvl1pPr>
          </a:lstStyle>
          <a:p>
            <a:pPr lvl="0"/>
            <a:r>
              <a:rPr lang="it-IT"/>
              <a:t>Fare clic per modificare lo stile del titolo</a:t>
            </a:r>
            <a:endParaRPr lang="en-US"/>
          </a:p>
        </p:txBody>
      </p:sp>
      <p:sp>
        <p:nvSpPr>
          <p:cNvPr id="3" name="Segnaposto testo verticale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txBox="1">
            <a:spLocks noGrp="1"/>
          </p:cNvSpPr>
          <p:nvPr>
            <p:ph type="dt" sz="half" idx="7"/>
          </p:nvPr>
        </p:nvSpPr>
        <p:spPr/>
        <p:txBody>
          <a:bodyPr/>
          <a:lstStyle>
            <a:lvl1pPr>
              <a:defRPr/>
            </a:lvl1pPr>
          </a:lstStyle>
          <a:p>
            <a:pPr lvl="0"/>
            <a:fld id="{FC38EFF8-D4CA-4DA6-AD9C-09194E441874}" type="datetime1">
              <a:rPr lang="it-IT"/>
              <a:pPr lvl="0"/>
              <a:t>26/01/2021</a:t>
            </a:fld>
            <a:endParaRPr lang="it-IT"/>
          </a:p>
        </p:txBody>
      </p:sp>
      <p:sp>
        <p:nvSpPr>
          <p:cNvPr id="5" name="Segnaposto piè di pagina 4"/>
          <p:cNvSpPr txBox="1">
            <a:spLocks noGrp="1"/>
          </p:cNvSpPr>
          <p:nvPr>
            <p:ph type="ftr" sz="quarter" idx="9"/>
          </p:nvPr>
        </p:nvSpPr>
        <p:spPr/>
        <p:txBody>
          <a:bodyPr/>
          <a:lstStyle>
            <a:lvl1pPr>
              <a:defRPr/>
            </a:lvl1pPr>
          </a:lstStyle>
          <a:p>
            <a:pPr lvl="0"/>
            <a:endParaRPr lang="it-IT"/>
          </a:p>
        </p:txBody>
      </p:sp>
      <p:sp>
        <p:nvSpPr>
          <p:cNvPr id="6" name="Segnaposto numero diapositiva 5"/>
          <p:cNvSpPr txBox="1">
            <a:spLocks noGrp="1"/>
          </p:cNvSpPr>
          <p:nvPr>
            <p:ph type="sldNum" sz="quarter" idx="8"/>
          </p:nvPr>
        </p:nvSpPr>
        <p:spPr/>
        <p:txBody>
          <a:bodyPr/>
          <a:lstStyle>
            <a:lvl1pPr>
              <a:defRPr/>
            </a:lvl1pPr>
          </a:lstStyle>
          <a:p>
            <a:pPr lvl="0"/>
            <a:fld id="{47EEE6F2-0362-4F34-AD8F-2C6D021C6022}" type="slidenum">
              <a:rPr/>
              <a:pPr lvl="0"/>
              <a:t>‹N›</a:t>
            </a:fld>
            <a:endParaRPr lang="it-IT"/>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txBox="1">
            <a:spLocks noGrp="1"/>
          </p:cNvSpPr>
          <p:nvPr>
            <p:ph type="title"/>
          </p:nvPr>
        </p:nvSpPr>
        <p:spPr>
          <a:xfrm>
            <a:off x="457200" y="274640"/>
            <a:ext cx="8229600" cy="1143000"/>
          </a:xfrm>
        </p:spPr>
        <p:txBody>
          <a:bodyPr/>
          <a:lstStyle>
            <a:lvl1pPr>
              <a:defRPr/>
            </a:lvl1pPr>
          </a:lstStyle>
          <a:p>
            <a:pPr lvl="0"/>
            <a:r>
              <a:rPr lang="it-IT"/>
              <a:t>Fare clic per modificare lo stile del titolo</a:t>
            </a:r>
          </a:p>
        </p:txBody>
      </p:sp>
      <p:sp>
        <p:nvSpPr>
          <p:cNvPr id="3" name="Segnaposto testo 2"/>
          <p:cNvSpPr txBox="1">
            <a:spLocks noGrp="1"/>
          </p:cNvSpPr>
          <p:nvPr>
            <p:ph type="body" idx="1"/>
          </p:nvPr>
        </p:nvSpPr>
        <p:spPr>
          <a:xfrm>
            <a:off x="457200" y="1600200"/>
            <a:ext cx="4038603" cy="4525959"/>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txBox="1">
            <a:spLocks noGrp="1"/>
          </p:cNvSpPr>
          <p:nvPr>
            <p:ph idx="2"/>
          </p:nvPr>
        </p:nvSpPr>
        <p:spPr>
          <a:xfrm>
            <a:off x="4648196" y="1600200"/>
            <a:ext cx="4038603" cy="4525959"/>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txBox="1">
            <a:spLocks noGrp="1"/>
          </p:cNvSpPr>
          <p:nvPr>
            <p:ph type="dt" sz="half" idx="7"/>
          </p:nvPr>
        </p:nvSpPr>
        <p:spPr>
          <a:xfrm>
            <a:off x="457200" y="6245223"/>
            <a:ext cx="2133596" cy="476246"/>
          </a:xfrm>
        </p:spPr>
        <p:txBody>
          <a:bodyPr/>
          <a:lstStyle>
            <a:lvl1pPr>
              <a:defRPr/>
            </a:lvl1pPr>
          </a:lstStyle>
          <a:p>
            <a:pPr lvl="0"/>
            <a:endParaRPr lang="it-IT"/>
          </a:p>
        </p:txBody>
      </p:sp>
      <p:sp>
        <p:nvSpPr>
          <p:cNvPr id="6" name="Segnaposto piè di pagina 5"/>
          <p:cNvSpPr txBox="1">
            <a:spLocks noGrp="1"/>
          </p:cNvSpPr>
          <p:nvPr>
            <p:ph type="ftr" sz="quarter" idx="9"/>
          </p:nvPr>
        </p:nvSpPr>
        <p:spPr>
          <a:xfrm>
            <a:off x="3124203" y="6245223"/>
            <a:ext cx="2895603" cy="476246"/>
          </a:xfrm>
        </p:spPr>
        <p:txBody>
          <a:bodyPr/>
          <a:lstStyle>
            <a:lvl1pPr>
              <a:defRPr/>
            </a:lvl1pPr>
          </a:lstStyle>
          <a:p>
            <a:pPr lvl="0"/>
            <a:endParaRPr lang="it-IT"/>
          </a:p>
        </p:txBody>
      </p:sp>
      <p:sp>
        <p:nvSpPr>
          <p:cNvPr id="7" name="Segnaposto numero diapositiva 6"/>
          <p:cNvSpPr txBox="1">
            <a:spLocks noGrp="1"/>
          </p:cNvSpPr>
          <p:nvPr>
            <p:ph type="sldNum" sz="quarter" idx="8"/>
          </p:nvPr>
        </p:nvSpPr>
        <p:spPr>
          <a:xfrm>
            <a:off x="6553203" y="6245223"/>
            <a:ext cx="2133596" cy="476246"/>
          </a:xfrm>
        </p:spPr>
        <p:txBody>
          <a:bodyPr/>
          <a:lstStyle>
            <a:lvl1pPr>
              <a:defRPr/>
            </a:lvl1pPr>
          </a:lstStyle>
          <a:p>
            <a:pPr lvl="0"/>
            <a:fld id="{8EF4D969-5229-42B2-98BA-D00117C1060B}" type="slidenum">
              <a:rPr/>
              <a:pPr lvl="0"/>
              <a:t>‹N›</a:t>
            </a:fld>
            <a:endParaRPr lang="it-IT"/>
          </a:p>
        </p:txBody>
      </p:sp>
    </p:spTree>
  </p:cSld>
  <p:clrMapOvr>
    <a:masterClrMapping/>
  </p:clrMapOvr>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Segnaposto contenuto 7"/>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6"/>
          <p:cNvSpPr txBox="1">
            <a:spLocks noGrp="1"/>
          </p:cNvSpPr>
          <p:nvPr>
            <p:ph type="dt" sz="half" idx="7"/>
          </p:nvPr>
        </p:nvSpPr>
        <p:spPr/>
        <p:txBody>
          <a:bodyPr/>
          <a:lstStyle>
            <a:lvl1pPr>
              <a:defRPr/>
            </a:lvl1pPr>
          </a:lstStyle>
          <a:p>
            <a:pPr lvl="0"/>
            <a:fld id="{82680DDD-B615-4E35-90E5-3FCE41E33CCA}" type="datetime1">
              <a:rPr lang="it-IT"/>
              <a:pPr lvl="0"/>
              <a:t>26/01/2021</a:t>
            </a:fld>
            <a:endParaRPr lang="it-IT"/>
          </a:p>
        </p:txBody>
      </p:sp>
      <p:sp>
        <p:nvSpPr>
          <p:cNvPr id="5" name="Segnaposto numero diapositiva 8"/>
          <p:cNvSpPr txBox="1">
            <a:spLocks noGrp="1"/>
          </p:cNvSpPr>
          <p:nvPr>
            <p:ph type="sldNum" sz="quarter" idx="8"/>
          </p:nvPr>
        </p:nvSpPr>
        <p:spPr/>
        <p:txBody>
          <a:bodyPr/>
          <a:lstStyle>
            <a:lvl1pPr>
              <a:defRPr/>
            </a:lvl1pPr>
          </a:lstStyle>
          <a:p>
            <a:pPr lvl="0"/>
            <a:fld id="{4D3F84AE-AEB4-4360-9EE6-F5C12842D723}" type="slidenum">
              <a:rPr/>
              <a:pPr lvl="0"/>
              <a:t>‹N›</a:t>
            </a:fld>
            <a:endParaRPr lang="it-IT"/>
          </a:p>
        </p:txBody>
      </p:sp>
      <p:sp>
        <p:nvSpPr>
          <p:cNvPr id="6" name="Segnaposto piè di pagina 9"/>
          <p:cNvSpPr txBox="1">
            <a:spLocks noGrp="1"/>
          </p:cNvSpPr>
          <p:nvPr>
            <p:ph type="ftr" sz="quarter" idx="9"/>
          </p:nvPr>
        </p:nvSpPr>
        <p:spPr/>
        <p:txBody>
          <a:bodyPr/>
          <a:lstStyle>
            <a:lvl1pPr>
              <a:defRPr/>
            </a:lvl1pPr>
          </a:lstStyle>
          <a:p>
            <a:pPr lvl="0"/>
            <a:endParaRPr lang="it-IT"/>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rgbClr val="575F6D"/>
        </a:solidFill>
        <a:effectLst/>
      </p:bgPr>
    </p:bg>
    <p:spTree>
      <p:nvGrpSpPr>
        <p:cNvPr id="1" name=""/>
        <p:cNvGrpSpPr/>
        <p:nvPr/>
      </p:nvGrpSpPr>
      <p:grpSpPr>
        <a:xfrm>
          <a:off x="0" y="0"/>
          <a:ext cx="0" cy="0"/>
          <a:chOff x="0" y="0"/>
          <a:chExt cx="0" cy="0"/>
        </a:xfrm>
      </p:grpSpPr>
      <p:sp>
        <p:nvSpPr>
          <p:cNvPr id="2" name="Titolo 1"/>
          <p:cNvSpPr txBox="1">
            <a:spLocks noGrp="1"/>
          </p:cNvSpPr>
          <p:nvPr>
            <p:ph type="title"/>
          </p:nvPr>
        </p:nvSpPr>
        <p:spPr>
          <a:xfrm>
            <a:off x="2286000" y="2895603"/>
            <a:ext cx="6172200" cy="2053586"/>
          </a:xfrm>
        </p:spPr>
        <p:txBody>
          <a:bodyPr/>
          <a:lstStyle>
            <a:lvl1pPr>
              <a:defRPr b="1">
                <a:solidFill>
                  <a:srgbClr val="FFF39D"/>
                </a:solidFill>
              </a:defRPr>
            </a:lvl1pPr>
          </a:lstStyle>
          <a:p>
            <a:pPr lvl="0"/>
            <a:r>
              <a:rPr lang="it-IT"/>
              <a:t>Fare clic per modificare lo stile del titolo</a:t>
            </a:r>
            <a:endParaRPr lang="en-US"/>
          </a:p>
        </p:txBody>
      </p:sp>
      <p:sp>
        <p:nvSpPr>
          <p:cNvPr id="3" name="Segnaposto testo 2"/>
          <p:cNvSpPr txBox="1">
            <a:spLocks noGrp="1"/>
          </p:cNvSpPr>
          <p:nvPr>
            <p:ph type="body" idx="1"/>
          </p:nvPr>
        </p:nvSpPr>
        <p:spPr>
          <a:xfrm>
            <a:off x="2286000" y="5010153"/>
            <a:ext cx="6172200" cy="1371600"/>
          </a:xfrm>
        </p:spPr>
        <p:txBody>
          <a:bodyPr/>
          <a:lstStyle>
            <a:lvl1pPr marL="0" indent="0">
              <a:buNone/>
              <a:defRPr sz="1800" b="1">
                <a:solidFill>
                  <a:srgbClr val="FFF39D"/>
                </a:solidFill>
              </a:defRPr>
            </a:lvl1pPr>
          </a:lstStyle>
          <a:p>
            <a:pPr lvl="0"/>
            <a:r>
              <a:rPr lang="it-IT"/>
              <a:t>Fare clic per modificare stili del testo dello schema</a:t>
            </a:r>
          </a:p>
        </p:txBody>
      </p:sp>
      <p:sp>
        <p:nvSpPr>
          <p:cNvPr id="4" name="Segnaposto data 3"/>
          <p:cNvSpPr txBox="1">
            <a:spLocks noGrp="1"/>
          </p:cNvSpPr>
          <p:nvPr>
            <p:ph type="dt" sz="half" idx="7"/>
          </p:nvPr>
        </p:nvSpPr>
        <p:spPr>
          <a:xfrm rot="5400013">
            <a:off x="7763249" y="1170427"/>
            <a:ext cx="2286000" cy="381003"/>
          </a:xfrm>
        </p:spPr>
        <p:txBody>
          <a:bodyPr/>
          <a:lstStyle>
            <a:lvl1pPr>
              <a:defRPr>
                <a:solidFill>
                  <a:srgbClr val="FFF39D"/>
                </a:solidFill>
              </a:defRPr>
            </a:lvl1pPr>
          </a:lstStyle>
          <a:p>
            <a:pPr lvl="0"/>
            <a:fld id="{7036A669-2332-43BE-BE26-2D97F2800B21}" type="datetime1">
              <a:rPr lang="it-IT"/>
              <a:pPr lvl="0"/>
              <a:t>26/01/2021</a:t>
            </a:fld>
            <a:endParaRPr lang="it-IT"/>
          </a:p>
        </p:txBody>
      </p:sp>
      <p:sp>
        <p:nvSpPr>
          <p:cNvPr id="5" name="Segnaposto piè di pagina 4"/>
          <p:cNvSpPr txBox="1">
            <a:spLocks noGrp="1"/>
          </p:cNvSpPr>
          <p:nvPr>
            <p:ph type="ftr" sz="quarter" idx="9"/>
          </p:nvPr>
        </p:nvSpPr>
        <p:spPr>
          <a:xfrm rot="5400013">
            <a:off x="7077455" y="4178808"/>
            <a:ext cx="3657600" cy="384048"/>
          </a:xfrm>
        </p:spPr>
        <p:txBody>
          <a:bodyPr/>
          <a:lstStyle>
            <a:lvl1pPr>
              <a:defRPr>
                <a:solidFill>
                  <a:srgbClr val="FFF39D"/>
                </a:solidFill>
              </a:defRPr>
            </a:lvl1pPr>
          </a:lstStyle>
          <a:p>
            <a:pPr lvl="0"/>
            <a:endParaRPr lang="it-IT"/>
          </a:p>
        </p:txBody>
      </p:sp>
      <p:sp>
        <p:nvSpPr>
          <p:cNvPr id="6" name="Rettangolo 8"/>
          <p:cNvSpPr/>
          <p:nvPr/>
        </p:nvSpPr>
        <p:spPr>
          <a:xfrm>
            <a:off x="381003" y="0"/>
            <a:ext cx="609603" cy="6858000"/>
          </a:xfrm>
          <a:prstGeom prst="rect">
            <a:avLst/>
          </a:prstGeom>
          <a:solidFill>
            <a:srgbClr val="FEC3AE">
              <a:alpha val="54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7" name="Rettangolo 9"/>
          <p:cNvSpPr/>
          <p:nvPr/>
        </p:nvSpPr>
        <p:spPr>
          <a:xfrm>
            <a:off x="276331" y="0"/>
            <a:ext cx="104662" cy="6858000"/>
          </a:xfrm>
          <a:prstGeom prst="rect">
            <a:avLst/>
          </a:prstGeom>
          <a:solidFill>
            <a:srgbClr val="FFD9CE">
              <a:alpha val="36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8" name="Rettangolo 10"/>
          <p:cNvSpPr/>
          <p:nvPr/>
        </p:nvSpPr>
        <p:spPr>
          <a:xfrm>
            <a:off x="990596" y="0"/>
            <a:ext cx="181874" cy="6858000"/>
          </a:xfrm>
          <a:prstGeom prst="rect">
            <a:avLst/>
          </a:prstGeom>
          <a:solidFill>
            <a:srgbClr val="FFD9CE">
              <a:alpha val="70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9" name="Rettangolo 11"/>
          <p:cNvSpPr/>
          <p:nvPr/>
        </p:nvSpPr>
        <p:spPr>
          <a:xfrm>
            <a:off x="1141317" y="0"/>
            <a:ext cx="230282" cy="6858000"/>
          </a:xfrm>
          <a:prstGeom prst="rect">
            <a:avLst/>
          </a:prstGeom>
          <a:solidFill>
            <a:srgbClr val="FFEDE8">
              <a:alpha val="71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0" name="Connettore 1 12"/>
          <p:cNvSpPr/>
          <p:nvPr/>
        </p:nvSpPr>
        <p:spPr>
          <a:xfrm>
            <a:off x="106344"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alpha val="7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1" name="Connettore 1 13"/>
          <p:cNvSpPr/>
          <p:nvPr/>
        </p:nvSpPr>
        <p:spPr>
          <a:xfrm>
            <a:off x="914400"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FEDE8">
                <a:alpha val="8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2" name="Connettore 1 14"/>
          <p:cNvSpPr/>
          <p:nvPr/>
        </p:nvSpPr>
        <p:spPr>
          <a:xfrm>
            <a:off x="85411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3" name="Connettore 1 15"/>
          <p:cNvSpPr/>
          <p:nvPr/>
        </p:nvSpPr>
        <p:spPr>
          <a:xfrm>
            <a:off x="172664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28575">
            <a:solidFill>
              <a:srgbClr val="FEC3AE">
                <a:alpha val="82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4" name="Connettore 1 16"/>
          <p:cNvSpPr/>
          <p:nvPr/>
        </p:nvSpPr>
        <p:spPr>
          <a:xfrm>
            <a:off x="1066803"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5" name="Rettangolo 17"/>
          <p:cNvSpPr/>
          <p:nvPr/>
        </p:nvSpPr>
        <p:spPr>
          <a:xfrm>
            <a:off x="1219196" y="0"/>
            <a:ext cx="76196" cy="6858000"/>
          </a:xfrm>
          <a:prstGeom prst="rect">
            <a:avLst/>
          </a:prstGeom>
          <a:solidFill>
            <a:srgbClr val="FEC3AE">
              <a:alpha val="51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6" name="Ovale 18"/>
          <p:cNvSpPr/>
          <p:nvPr/>
        </p:nvSpPr>
        <p:spPr>
          <a:xfrm>
            <a:off x="609603" y="3429000"/>
            <a:ext cx="1295403" cy="1295403"/>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7" name="Ovale 19"/>
          <p:cNvSpPr/>
          <p:nvPr/>
        </p:nvSpPr>
        <p:spPr>
          <a:xfrm>
            <a:off x="1324700" y="4866747"/>
            <a:ext cx="641424" cy="64142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8" name="Ovale 20"/>
          <p:cNvSpPr/>
          <p:nvPr/>
        </p:nvSpPr>
        <p:spPr>
          <a:xfrm>
            <a:off x="1091080" y="5500628"/>
            <a:ext cx="137160" cy="13716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9" name="Ovale 21"/>
          <p:cNvSpPr/>
          <p:nvPr/>
        </p:nvSpPr>
        <p:spPr>
          <a:xfrm>
            <a:off x="1664208" y="5791196"/>
            <a:ext cx="274320" cy="27432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0" name="Ovale 22"/>
          <p:cNvSpPr/>
          <p:nvPr/>
        </p:nvSpPr>
        <p:spPr>
          <a:xfrm>
            <a:off x="1879037" y="4479892"/>
            <a:ext cx="365760" cy="36576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1" name="Connettore 1 25"/>
          <p:cNvSpPr/>
          <p:nvPr/>
        </p:nvSpPr>
        <p:spPr>
          <a:xfrm>
            <a:off x="9097941"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22" name="Segnaposto numero diapositiva 5"/>
          <p:cNvSpPr txBox="1">
            <a:spLocks noGrp="1"/>
          </p:cNvSpPr>
          <p:nvPr>
            <p:ph type="sldNum" sz="quarter" idx="8"/>
          </p:nvPr>
        </p:nvSpPr>
        <p:spPr>
          <a:xfrm>
            <a:off x="1340620" y="4928698"/>
            <a:ext cx="609603" cy="517522"/>
          </a:xfrm>
        </p:spPr>
        <p:txBody>
          <a:bodyPr/>
          <a:lstStyle>
            <a:lvl1pPr>
              <a:defRPr/>
            </a:lvl1pPr>
          </a:lstStyle>
          <a:p>
            <a:pPr lvl="0"/>
            <a:fld id="{A18626B0-56DC-4D4C-B0A5-3D203BD325CA}" type="slidenum">
              <a:rPr/>
              <a:pPr lvl="0"/>
              <a:t>‹N›</a:t>
            </a:fld>
            <a:endParaRPr lang="it-IT"/>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Segnaposto data 4"/>
          <p:cNvSpPr txBox="1">
            <a:spLocks noGrp="1"/>
          </p:cNvSpPr>
          <p:nvPr>
            <p:ph type="dt" sz="half" idx="7"/>
          </p:nvPr>
        </p:nvSpPr>
        <p:spPr/>
        <p:txBody>
          <a:bodyPr/>
          <a:lstStyle>
            <a:lvl1pPr>
              <a:defRPr/>
            </a:lvl1pPr>
          </a:lstStyle>
          <a:p>
            <a:pPr lvl="0"/>
            <a:fld id="{2A97EB6E-09F8-42FE-A0D2-6BA688E0D49E}" type="datetime1">
              <a:rPr lang="it-IT"/>
              <a:pPr lvl="0"/>
              <a:t>26/01/2021</a:t>
            </a:fld>
            <a:endParaRPr lang="it-IT"/>
          </a:p>
        </p:txBody>
      </p:sp>
      <p:sp>
        <p:nvSpPr>
          <p:cNvPr id="4" name="Segnaposto piè di pagina 5"/>
          <p:cNvSpPr txBox="1">
            <a:spLocks noGrp="1"/>
          </p:cNvSpPr>
          <p:nvPr>
            <p:ph type="ftr" sz="quarter" idx="9"/>
          </p:nvPr>
        </p:nvSpPr>
        <p:spPr/>
        <p:txBody>
          <a:bodyPr/>
          <a:lstStyle>
            <a:lvl1pPr>
              <a:defRPr/>
            </a:lvl1pPr>
          </a:lstStyle>
          <a:p>
            <a:pPr lvl="0"/>
            <a:endParaRPr lang="it-IT"/>
          </a:p>
        </p:txBody>
      </p:sp>
      <p:sp>
        <p:nvSpPr>
          <p:cNvPr id="5" name="Segnaposto numero diapositiva 6"/>
          <p:cNvSpPr txBox="1">
            <a:spLocks noGrp="1"/>
          </p:cNvSpPr>
          <p:nvPr>
            <p:ph type="sldNum" sz="quarter" idx="8"/>
          </p:nvPr>
        </p:nvSpPr>
        <p:spPr/>
        <p:txBody>
          <a:bodyPr/>
          <a:lstStyle>
            <a:lvl1pPr>
              <a:defRPr/>
            </a:lvl1pPr>
          </a:lstStyle>
          <a:p>
            <a:pPr lvl="0"/>
            <a:fld id="{9E8C52A9-FD34-41C0-86F3-CBA5D21B4A9F}" type="slidenum">
              <a:rPr/>
              <a:pPr lvl="0"/>
              <a:t>‹N›</a:t>
            </a:fld>
            <a:endParaRPr lang="it-IT"/>
          </a:p>
        </p:txBody>
      </p:sp>
      <p:sp>
        <p:nvSpPr>
          <p:cNvPr id="6" name="Segnaposto contenuto 8"/>
          <p:cNvSpPr txBox="1">
            <a:spLocks noGrp="1"/>
          </p:cNvSpPr>
          <p:nvPr>
            <p:ph idx="1"/>
          </p:nvPr>
        </p:nvSpPr>
        <p:spPr>
          <a:xfrm>
            <a:off x="457200" y="1600200"/>
            <a:ext cx="3657600" cy="4572000"/>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contenuto 10"/>
          <p:cNvSpPr txBox="1">
            <a:spLocks noGrp="1"/>
          </p:cNvSpPr>
          <p:nvPr>
            <p:ph idx="2"/>
          </p:nvPr>
        </p:nvSpPr>
        <p:spPr>
          <a:xfrm>
            <a:off x="4270248" y="1600200"/>
            <a:ext cx="3657600" cy="4572000"/>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txBox="1">
            <a:spLocks noGrp="1"/>
          </p:cNvSpPr>
          <p:nvPr>
            <p:ph type="title"/>
          </p:nvPr>
        </p:nvSpPr>
        <p:spPr>
          <a:xfrm>
            <a:off x="457200" y="273048"/>
            <a:ext cx="7543800" cy="1143000"/>
          </a:xfrm>
        </p:spPr>
        <p:txBody>
          <a:bodyPr/>
          <a:lstStyle>
            <a:lvl1pPr>
              <a:defRPr/>
            </a:lvl1pPr>
          </a:lstStyle>
          <a:p>
            <a:pPr lvl="0"/>
            <a:r>
              <a:rPr lang="it-IT"/>
              <a:t>Fare clic per modificare lo stile del titolo</a:t>
            </a:r>
            <a:endParaRPr lang="en-US"/>
          </a:p>
        </p:txBody>
      </p:sp>
      <p:sp>
        <p:nvSpPr>
          <p:cNvPr id="3" name="Segnaposto data 6"/>
          <p:cNvSpPr txBox="1">
            <a:spLocks noGrp="1"/>
          </p:cNvSpPr>
          <p:nvPr>
            <p:ph type="dt" sz="half" idx="7"/>
          </p:nvPr>
        </p:nvSpPr>
        <p:spPr/>
        <p:txBody>
          <a:bodyPr/>
          <a:lstStyle>
            <a:lvl1pPr>
              <a:defRPr/>
            </a:lvl1pPr>
          </a:lstStyle>
          <a:p>
            <a:pPr lvl="0"/>
            <a:fld id="{EF651FA5-1C2C-43B5-83D7-54FF6AC20095}" type="datetime1">
              <a:rPr lang="it-IT"/>
              <a:pPr lvl="0"/>
              <a:t>26/01/2021</a:t>
            </a:fld>
            <a:endParaRPr lang="it-IT"/>
          </a:p>
        </p:txBody>
      </p:sp>
      <p:sp>
        <p:nvSpPr>
          <p:cNvPr id="4" name="Segnaposto piè di pagina 7"/>
          <p:cNvSpPr txBox="1">
            <a:spLocks noGrp="1"/>
          </p:cNvSpPr>
          <p:nvPr>
            <p:ph type="ftr" sz="quarter" idx="9"/>
          </p:nvPr>
        </p:nvSpPr>
        <p:spPr/>
        <p:txBody>
          <a:bodyPr/>
          <a:lstStyle>
            <a:lvl1pPr>
              <a:defRPr/>
            </a:lvl1pPr>
          </a:lstStyle>
          <a:p>
            <a:pPr lvl="0"/>
            <a:endParaRPr lang="it-IT"/>
          </a:p>
        </p:txBody>
      </p:sp>
      <p:sp>
        <p:nvSpPr>
          <p:cNvPr id="5" name="Segnaposto numero diapositiva 8"/>
          <p:cNvSpPr txBox="1">
            <a:spLocks noGrp="1"/>
          </p:cNvSpPr>
          <p:nvPr>
            <p:ph type="sldNum" sz="quarter" idx="8"/>
          </p:nvPr>
        </p:nvSpPr>
        <p:spPr/>
        <p:txBody>
          <a:bodyPr/>
          <a:lstStyle>
            <a:lvl1pPr>
              <a:defRPr/>
            </a:lvl1pPr>
          </a:lstStyle>
          <a:p>
            <a:pPr lvl="0"/>
            <a:fld id="{79EF6A60-0121-4355-93E4-27CED5FAFF21}" type="slidenum">
              <a:rPr/>
              <a:pPr lvl="0"/>
              <a:t>‹N›</a:t>
            </a:fld>
            <a:endParaRPr lang="it-IT"/>
          </a:p>
        </p:txBody>
      </p:sp>
      <p:sp>
        <p:nvSpPr>
          <p:cNvPr id="6" name="Segnaposto contenuto 10"/>
          <p:cNvSpPr txBox="1">
            <a:spLocks noGrp="1"/>
          </p:cNvSpPr>
          <p:nvPr>
            <p:ph idx="2"/>
          </p:nvPr>
        </p:nvSpPr>
        <p:spPr>
          <a:xfrm>
            <a:off x="457200" y="2362196"/>
            <a:ext cx="3657600" cy="3886200"/>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contenuto 12"/>
          <p:cNvSpPr txBox="1">
            <a:spLocks noGrp="1"/>
          </p:cNvSpPr>
          <p:nvPr>
            <p:ph idx="4"/>
          </p:nvPr>
        </p:nvSpPr>
        <p:spPr>
          <a:xfrm>
            <a:off x="4371975" y="2362196"/>
            <a:ext cx="3657600" cy="3886200"/>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8" name="Segnaposto testo 11"/>
          <p:cNvSpPr txBox="1">
            <a:spLocks noGrp="1"/>
          </p:cNvSpPr>
          <p:nvPr>
            <p:ph type="body" idx="1"/>
          </p:nvPr>
        </p:nvSpPr>
        <p:spPr>
          <a:xfrm>
            <a:off x="457200" y="1569723"/>
            <a:ext cx="3657600" cy="658368"/>
          </a:xfrm>
          <a:solidFill>
            <a:srgbClr val="FE8637"/>
          </a:solidFill>
        </p:spPr>
        <p:txBody>
          <a:bodyPr anchor="ctr"/>
          <a:lstStyle>
            <a:lvl1pPr marL="0" indent="0">
              <a:buNone/>
              <a:defRPr sz="2000" b="1">
                <a:solidFill>
                  <a:srgbClr val="FFFFFF"/>
                </a:solidFill>
              </a:defRPr>
            </a:lvl1pPr>
          </a:lstStyle>
          <a:p>
            <a:pPr lvl="0"/>
            <a:r>
              <a:rPr lang="it-IT"/>
              <a:t>Fare clic per modificare stili del testo dello schema</a:t>
            </a:r>
          </a:p>
        </p:txBody>
      </p:sp>
      <p:sp>
        <p:nvSpPr>
          <p:cNvPr id="9" name="Segnaposto testo 13"/>
          <p:cNvSpPr txBox="1">
            <a:spLocks noGrp="1"/>
          </p:cNvSpPr>
          <p:nvPr>
            <p:ph type="body" idx="3"/>
          </p:nvPr>
        </p:nvSpPr>
        <p:spPr>
          <a:xfrm>
            <a:off x="4343400" y="1569723"/>
            <a:ext cx="3657600" cy="658368"/>
          </a:xfrm>
          <a:solidFill>
            <a:srgbClr val="FE8637"/>
          </a:solidFill>
        </p:spPr>
        <p:txBody>
          <a:bodyPr anchor="ctr"/>
          <a:lstStyle>
            <a:lvl1pPr marL="0" indent="0">
              <a:buNone/>
              <a:defRPr sz="2000" b="1">
                <a:solidFill>
                  <a:srgbClr val="FFFFFF"/>
                </a:solidFill>
              </a:defRPr>
            </a:lvl1pPr>
          </a:lstStyle>
          <a:p>
            <a:pPr lvl="0"/>
            <a:r>
              <a:rPr lang="it-IT"/>
              <a:t>Fare clic per modificare stili del testo dello schema</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Segnaposto data 5"/>
          <p:cNvSpPr txBox="1">
            <a:spLocks noGrp="1"/>
          </p:cNvSpPr>
          <p:nvPr>
            <p:ph type="dt" sz="half" idx="7"/>
          </p:nvPr>
        </p:nvSpPr>
        <p:spPr/>
        <p:txBody>
          <a:bodyPr/>
          <a:lstStyle>
            <a:lvl1pPr>
              <a:defRPr/>
            </a:lvl1pPr>
          </a:lstStyle>
          <a:p>
            <a:pPr lvl="0"/>
            <a:fld id="{DE61BE63-37D0-4315-A2DB-B8140F38401C}" type="datetime1">
              <a:rPr lang="it-IT"/>
              <a:pPr lvl="0"/>
              <a:t>26/01/2021</a:t>
            </a:fld>
            <a:endParaRPr lang="it-IT"/>
          </a:p>
        </p:txBody>
      </p:sp>
      <p:sp>
        <p:nvSpPr>
          <p:cNvPr id="4" name="Segnaposto numero diapositiva 6"/>
          <p:cNvSpPr txBox="1">
            <a:spLocks noGrp="1"/>
          </p:cNvSpPr>
          <p:nvPr>
            <p:ph type="sldNum" sz="quarter" idx="8"/>
          </p:nvPr>
        </p:nvSpPr>
        <p:spPr/>
        <p:txBody>
          <a:bodyPr/>
          <a:lstStyle>
            <a:lvl1pPr>
              <a:defRPr/>
            </a:lvl1pPr>
          </a:lstStyle>
          <a:p>
            <a:pPr lvl="0"/>
            <a:fld id="{164202B4-2A02-4FB5-8751-64F0E2019D6B}" type="slidenum">
              <a:rPr/>
              <a:pPr lvl="0"/>
              <a:t>‹N›</a:t>
            </a:fld>
            <a:endParaRPr lang="it-IT"/>
          </a:p>
        </p:txBody>
      </p:sp>
      <p:sp>
        <p:nvSpPr>
          <p:cNvPr id="5" name="Segnaposto piè di pagina 7"/>
          <p:cNvSpPr txBox="1">
            <a:spLocks noGrp="1"/>
          </p:cNvSpPr>
          <p:nvPr>
            <p:ph type="ftr" sz="quarter" idx="9"/>
          </p:nvPr>
        </p:nvSpPr>
        <p:spPr/>
        <p:txBody>
          <a:bodyPr/>
          <a:lstStyle>
            <a:lvl1pPr>
              <a:defRPr/>
            </a:lvl1pPr>
          </a:lstStyle>
          <a:p>
            <a:pPr lvl="0"/>
            <a:endParaRPr lang="it-I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txBox="1">
            <a:spLocks noGrp="1"/>
          </p:cNvSpPr>
          <p:nvPr>
            <p:ph type="dt" sz="half" idx="7"/>
          </p:nvPr>
        </p:nvSpPr>
        <p:spPr/>
        <p:txBody>
          <a:bodyPr/>
          <a:lstStyle>
            <a:lvl1pPr>
              <a:defRPr/>
            </a:lvl1pPr>
          </a:lstStyle>
          <a:p>
            <a:pPr lvl="0"/>
            <a:fld id="{D327A03C-B13E-475E-B9AC-1E2CE73C75BE}" type="datetime1">
              <a:rPr lang="it-IT"/>
              <a:pPr lvl="0"/>
              <a:t>26/01/2021</a:t>
            </a:fld>
            <a:endParaRPr lang="it-IT"/>
          </a:p>
        </p:txBody>
      </p:sp>
      <p:sp>
        <p:nvSpPr>
          <p:cNvPr id="3" name="Segnaposto piè di pagina 2"/>
          <p:cNvSpPr txBox="1">
            <a:spLocks noGrp="1"/>
          </p:cNvSpPr>
          <p:nvPr>
            <p:ph type="ftr" sz="quarter" idx="9"/>
          </p:nvPr>
        </p:nvSpPr>
        <p:spPr/>
        <p:txBody>
          <a:bodyPr/>
          <a:lstStyle>
            <a:lvl1pPr>
              <a:defRPr/>
            </a:lvl1pPr>
          </a:lstStyle>
          <a:p>
            <a:pPr lvl="0"/>
            <a:endParaRPr lang="it-IT"/>
          </a:p>
        </p:txBody>
      </p:sp>
      <p:sp>
        <p:nvSpPr>
          <p:cNvPr id="4" name="Segnaposto numero diapositiva 3"/>
          <p:cNvSpPr txBox="1">
            <a:spLocks noGrp="1"/>
          </p:cNvSpPr>
          <p:nvPr>
            <p:ph type="sldNum" sz="quarter" idx="8"/>
          </p:nvPr>
        </p:nvSpPr>
        <p:spPr/>
        <p:txBody>
          <a:bodyPr/>
          <a:lstStyle>
            <a:lvl1pPr>
              <a:defRPr/>
            </a:lvl1pPr>
          </a:lstStyle>
          <a:p>
            <a:pPr lvl="0"/>
            <a:fld id="{0088EDF8-1764-4FC0-8C27-3662E6CAEDE2}" type="slidenum">
              <a:rPr/>
              <a:pPr lvl="0"/>
              <a:t>‹N›</a:t>
            </a:fld>
            <a:endParaRPr lang="it-IT"/>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solidFill>
          <a:srgbClr val="FFFFFF"/>
        </a:solidFill>
        <a:effectLst/>
      </p:bgPr>
    </p:bg>
    <p:spTree>
      <p:nvGrpSpPr>
        <p:cNvPr id="1" name=""/>
        <p:cNvGrpSpPr/>
        <p:nvPr/>
      </p:nvGrpSpPr>
      <p:grpSpPr>
        <a:xfrm>
          <a:off x="0" y="0"/>
          <a:ext cx="0" cy="0"/>
          <a:chOff x="0" y="0"/>
          <a:chExt cx="0" cy="0"/>
        </a:xfrm>
      </p:grpSpPr>
      <p:sp>
        <p:nvSpPr>
          <p:cNvPr id="2" name="Connettore 1 9"/>
          <p:cNvSpPr/>
          <p:nvPr/>
        </p:nvSpPr>
        <p:spPr>
          <a:xfrm>
            <a:off x="87629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38103">
            <a:solidFill>
              <a:srgbClr val="FEC3AE">
                <a:alpha val="9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3" name="Titolo 1"/>
          <p:cNvSpPr txBox="1">
            <a:spLocks noGrp="1"/>
          </p:cNvSpPr>
          <p:nvPr>
            <p:ph type="title"/>
          </p:nvPr>
        </p:nvSpPr>
        <p:spPr>
          <a:xfrm rot="5400013">
            <a:off x="3371849" y="3200401"/>
            <a:ext cx="6309360" cy="457200"/>
          </a:xfrm>
        </p:spPr>
        <p:txBody>
          <a:bodyPr/>
          <a:lstStyle>
            <a:lvl1pPr>
              <a:defRPr sz="2000" b="1"/>
            </a:lvl1pPr>
          </a:lstStyle>
          <a:p>
            <a:pPr lvl="0"/>
            <a:r>
              <a:rPr lang="it-IT"/>
              <a:t>Fare clic per modificare lo stile del titolo</a:t>
            </a:r>
            <a:endParaRPr lang="en-US"/>
          </a:p>
        </p:txBody>
      </p:sp>
      <p:sp>
        <p:nvSpPr>
          <p:cNvPr id="4" name="Segnaposto testo 2"/>
          <p:cNvSpPr txBox="1">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stStyle>
          <a:p>
            <a:pPr lvl="0"/>
            <a:r>
              <a:rPr lang="it-IT"/>
              <a:t>Fare clic per modificare stili del testo dello schema</a:t>
            </a:r>
          </a:p>
        </p:txBody>
      </p:sp>
      <p:sp>
        <p:nvSpPr>
          <p:cNvPr id="5" name="Connettore 1 7"/>
          <p:cNvSpPr/>
          <p:nvPr/>
        </p:nvSpPr>
        <p:spPr>
          <a:xfrm>
            <a:off x="62483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38103">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6" name="Connettore 1 8"/>
          <p:cNvSpPr/>
          <p:nvPr/>
        </p:nvSpPr>
        <p:spPr>
          <a:xfrm>
            <a:off x="6192298"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7" name="Connettore 1 10"/>
          <p:cNvSpPr/>
          <p:nvPr/>
        </p:nvSpPr>
        <p:spPr>
          <a:xfrm>
            <a:off x="89915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9046">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8" name="Rettangolo 11"/>
          <p:cNvSpPr/>
          <p:nvPr/>
        </p:nvSpPr>
        <p:spPr>
          <a:xfrm>
            <a:off x="8839203" y="0"/>
            <a:ext cx="304796" cy="6858000"/>
          </a:xfrm>
          <a:prstGeom prst="rect">
            <a:avLst/>
          </a:prstGeom>
          <a:solidFill>
            <a:srgbClr val="FEC3AE">
              <a:alpha val="87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9" name="Connettore 1 12"/>
          <p:cNvSpPr/>
          <p:nvPr/>
        </p:nvSpPr>
        <p:spPr>
          <a:xfrm>
            <a:off x="8915400"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0" name="Ovale 13"/>
          <p:cNvSpPr/>
          <p:nvPr/>
        </p:nvSpPr>
        <p:spPr>
          <a:xfrm>
            <a:off x="8156448" y="5715000"/>
            <a:ext cx="548640" cy="54864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1" name="Segnaposto contenuto 17"/>
          <p:cNvSpPr txBox="1">
            <a:spLocks noGrp="1"/>
          </p:cNvSpPr>
          <p:nvPr>
            <p:ph idx="1"/>
          </p:nvPr>
        </p:nvSpPr>
        <p:spPr>
          <a:xfrm>
            <a:off x="304796" y="274320"/>
            <a:ext cx="5638803" cy="6327648"/>
          </a:xfrm>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2" name="Segnaposto data 20"/>
          <p:cNvSpPr txBox="1">
            <a:spLocks noGrp="1"/>
          </p:cNvSpPr>
          <p:nvPr>
            <p:ph type="dt" sz="half" idx="7"/>
          </p:nvPr>
        </p:nvSpPr>
        <p:spPr/>
        <p:txBody>
          <a:bodyPr/>
          <a:lstStyle>
            <a:lvl1pPr>
              <a:defRPr/>
            </a:lvl1pPr>
          </a:lstStyle>
          <a:p>
            <a:pPr lvl="0"/>
            <a:fld id="{95FCDCEC-74F7-4EA6-A1B2-EE3E627CFAB7}" type="datetime1">
              <a:rPr lang="it-IT"/>
              <a:pPr lvl="0"/>
              <a:t>26/01/2021</a:t>
            </a:fld>
            <a:endParaRPr lang="it-IT"/>
          </a:p>
        </p:txBody>
      </p:sp>
      <p:sp>
        <p:nvSpPr>
          <p:cNvPr id="13" name="Segnaposto numero diapositiva 21"/>
          <p:cNvSpPr txBox="1">
            <a:spLocks noGrp="1"/>
          </p:cNvSpPr>
          <p:nvPr>
            <p:ph type="sldNum" sz="quarter" idx="8"/>
          </p:nvPr>
        </p:nvSpPr>
        <p:spPr/>
        <p:txBody>
          <a:bodyPr/>
          <a:lstStyle>
            <a:lvl1pPr>
              <a:defRPr/>
            </a:lvl1pPr>
          </a:lstStyle>
          <a:p>
            <a:pPr lvl="0"/>
            <a:fld id="{DBD9DFDB-B3BE-4E9B-8081-BC8A42D408FE}" type="slidenum">
              <a:rPr/>
              <a:pPr lvl="0"/>
              <a:t>‹N›</a:t>
            </a:fld>
            <a:endParaRPr lang="it-IT"/>
          </a:p>
        </p:txBody>
      </p:sp>
      <p:sp>
        <p:nvSpPr>
          <p:cNvPr id="14" name="Segnaposto piè di pagina 22"/>
          <p:cNvSpPr txBox="1">
            <a:spLocks noGrp="1"/>
          </p:cNvSpPr>
          <p:nvPr>
            <p:ph type="ftr" sz="quarter" idx="9"/>
          </p:nvPr>
        </p:nvSpPr>
        <p:spPr/>
        <p:txBody>
          <a:bodyPr/>
          <a:lstStyle>
            <a:lvl1pPr>
              <a:defRPr/>
            </a:lvl1pPr>
          </a:lstStyle>
          <a:p>
            <a:pPr lvl="0"/>
            <a:endParaRPr lang="it-IT"/>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Connettore 1 8"/>
          <p:cNvSpPr/>
          <p:nvPr/>
        </p:nvSpPr>
        <p:spPr>
          <a:xfrm>
            <a:off x="87629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38103">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3" name="Ovale 12"/>
          <p:cNvSpPr/>
          <p:nvPr/>
        </p:nvSpPr>
        <p:spPr>
          <a:xfrm>
            <a:off x="8156448" y="5715000"/>
            <a:ext cx="548640" cy="54864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4" name="Titolo 1"/>
          <p:cNvSpPr txBox="1">
            <a:spLocks noGrp="1"/>
          </p:cNvSpPr>
          <p:nvPr>
            <p:ph type="title"/>
          </p:nvPr>
        </p:nvSpPr>
        <p:spPr>
          <a:xfrm rot="5400013">
            <a:off x="3350133" y="3200401"/>
            <a:ext cx="6309360" cy="457200"/>
          </a:xfrm>
        </p:spPr>
        <p:txBody>
          <a:bodyPr/>
          <a:lstStyle>
            <a:lvl1pPr>
              <a:defRPr sz="2000" b="1"/>
            </a:lvl1pPr>
          </a:lstStyle>
          <a:p>
            <a:pPr lvl="0"/>
            <a:r>
              <a:rPr lang="it-IT"/>
              <a:t>Fare clic per modificare lo stile del titolo</a:t>
            </a:r>
            <a:endParaRPr lang="en-US"/>
          </a:p>
        </p:txBody>
      </p:sp>
      <p:sp>
        <p:nvSpPr>
          <p:cNvPr id="5" name="Segnaposto immagine 2"/>
          <p:cNvSpPr txBox="1">
            <a:spLocks noGrp="1"/>
          </p:cNvSpPr>
          <p:nvPr>
            <p:ph type="pic" idx="1"/>
          </p:nvPr>
        </p:nvSpPr>
        <p:spPr>
          <a:xfrm>
            <a:off x="0" y="0"/>
            <a:ext cx="6172200" cy="6858000"/>
          </a:xfrm>
          <a:solidFill>
            <a:srgbClr val="FFF39D"/>
          </a:solidFill>
        </p:spPr>
        <p:txBody>
          <a:bodyPr anchorCtr="1"/>
          <a:lstStyle>
            <a:lvl1pPr marL="0" indent="0" algn="ctr">
              <a:buNone/>
              <a:defRPr sz="3200">
                <a:solidFill>
                  <a:srgbClr val="FFFFFF"/>
                </a:solidFill>
              </a:defRPr>
            </a:lvl1pPr>
          </a:lstStyle>
          <a:p>
            <a:pPr lvl="0"/>
            <a:r>
              <a:rPr lang="it-IT"/>
              <a:t>Fare clic sull'icona per inserire un'immagine</a:t>
            </a:r>
            <a:endParaRPr lang="en-US"/>
          </a:p>
        </p:txBody>
      </p:sp>
      <p:sp>
        <p:nvSpPr>
          <p:cNvPr id="6" name="Segnaposto testo 3"/>
          <p:cNvSpPr txBox="1">
            <a:spLocks noGrp="1"/>
          </p:cNvSpPr>
          <p:nvPr>
            <p:ph type="body" idx="2"/>
          </p:nvPr>
        </p:nvSpPr>
        <p:spPr>
          <a:xfrm>
            <a:off x="6765801" y="264791"/>
            <a:ext cx="1524003" cy="4956048"/>
          </a:xfrm>
        </p:spPr>
        <p:txBody>
          <a:bodyPr/>
          <a:lstStyle>
            <a:lvl1pPr marL="0" indent="0">
              <a:spcBef>
                <a:spcPts val="100"/>
              </a:spcBef>
              <a:spcAft>
                <a:spcPts val="400"/>
              </a:spcAft>
              <a:buNone/>
              <a:defRPr sz="1200"/>
            </a:lvl1pPr>
          </a:lstStyle>
          <a:p>
            <a:pPr lvl="0"/>
            <a:r>
              <a:rPr lang="it-IT"/>
              <a:t>Fare clic per modificare stili del testo dello schema</a:t>
            </a:r>
          </a:p>
        </p:txBody>
      </p:sp>
      <p:sp>
        <p:nvSpPr>
          <p:cNvPr id="7" name="Connettore 1 9"/>
          <p:cNvSpPr/>
          <p:nvPr/>
        </p:nvSpPr>
        <p:spPr>
          <a:xfrm>
            <a:off x="89915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000000"/>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8" name="Rettangolo 10"/>
          <p:cNvSpPr/>
          <p:nvPr/>
        </p:nvSpPr>
        <p:spPr>
          <a:xfrm>
            <a:off x="8839203" y="0"/>
            <a:ext cx="304796" cy="6858000"/>
          </a:xfrm>
          <a:prstGeom prst="rect">
            <a:avLst/>
          </a:prstGeom>
          <a:solidFill>
            <a:srgbClr val="FEC3AE"/>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9" name="Connettore 1 11"/>
          <p:cNvSpPr/>
          <p:nvPr/>
        </p:nvSpPr>
        <p:spPr>
          <a:xfrm>
            <a:off x="8915400"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0" name="Connettore 1 18"/>
          <p:cNvSpPr/>
          <p:nvPr/>
        </p:nvSpPr>
        <p:spPr>
          <a:xfrm>
            <a:off x="62483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38103">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1" name="Connettore 1 19"/>
          <p:cNvSpPr/>
          <p:nvPr/>
        </p:nvSpPr>
        <p:spPr>
          <a:xfrm>
            <a:off x="6192298"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2701">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2" name="Segnaposto data 16"/>
          <p:cNvSpPr txBox="1">
            <a:spLocks noGrp="1"/>
          </p:cNvSpPr>
          <p:nvPr>
            <p:ph type="dt" sz="half" idx="7"/>
          </p:nvPr>
        </p:nvSpPr>
        <p:spPr/>
        <p:txBody>
          <a:bodyPr/>
          <a:lstStyle>
            <a:lvl1pPr>
              <a:defRPr/>
            </a:lvl1pPr>
          </a:lstStyle>
          <a:p>
            <a:pPr lvl="0"/>
            <a:fld id="{370BF70E-8E98-4112-A768-99E547E6F627}" type="datetime1">
              <a:rPr lang="it-IT"/>
              <a:pPr lvl="0"/>
              <a:t>26/01/2021</a:t>
            </a:fld>
            <a:endParaRPr lang="it-IT"/>
          </a:p>
        </p:txBody>
      </p:sp>
      <p:sp>
        <p:nvSpPr>
          <p:cNvPr id="13" name="Segnaposto numero diapositiva 17"/>
          <p:cNvSpPr txBox="1">
            <a:spLocks noGrp="1"/>
          </p:cNvSpPr>
          <p:nvPr>
            <p:ph type="sldNum" sz="quarter" idx="8"/>
          </p:nvPr>
        </p:nvSpPr>
        <p:spPr/>
        <p:txBody>
          <a:bodyPr/>
          <a:lstStyle>
            <a:lvl1pPr>
              <a:defRPr/>
            </a:lvl1pPr>
          </a:lstStyle>
          <a:p>
            <a:pPr lvl="0"/>
            <a:fld id="{A4B9F257-6207-45C7-9076-A351E290F8BA}" type="slidenum">
              <a:rPr/>
              <a:pPr lvl="0"/>
              <a:t>‹N›</a:t>
            </a:fld>
            <a:endParaRPr lang="it-IT"/>
          </a:p>
        </p:txBody>
      </p:sp>
      <p:sp>
        <p:nvSpPr>
          <p:cNvPr id="14" name="Segnaposto piè di pagina 20"/>
          <p:cNvSpPr txBox="1">
            <a:spLocks noGrp="1"/>
          </p:cNvSpPr>
          <p:nvPr>
            <p:ph type="ftr" sz="quarter" idx="9"/>
          </p:nvPr>
        </p:nvSpPr>
        <p:spPr/>
        <p:txBody>
          <a:bodyPr/>
          <a:lstStyle>
            <a:lvl1pPr>
              <a:defRPr/>
            </a:lvl1pPr>
          </a:lstStyle>
          <a:p>
            <a:pPr lvl="0"/>
            <a:endParaRPr lang="it-IT"/>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onnettore 1 15"/>
          <p:cNvSpPr/>
          <p:nvPr/>
        </p:nvSpPr>
        <p:spPr>
          <a:xfrm>
            <a:off x="87629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38103">
            <a:solidFill>
              <a:srgbClr val="FEC3AE">
                <a:alpha val="93000"/>
              </a:srgbClr>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3" name="Segnaposto titolo 21"/>
          <p:cNvSpPr txBox="1">
            <a:spLocks noGrp="1"/>
          </p:cNvSpPr>
          <p:nvPr>
            <p:ph type="title"/>
          </p:nvPr>
        </p:nvSpPr>
        <p:spPr>
          <a:xfrm>
            <a:off x="457200" y="274640"/>
            <a:ext cx="7467603" cy="1143000"/>
          </a:xfrm>
          <a:prstGeom prst="rect">
            <a:avLst/>
          </a:prstGeom>
          <a:noFill/>
          <a:ln>
            <a:noFill/>
          </a:ln>
        </p:spPr>
        <p:txBody>
          <a:bodyPr vert="horz" wrap="square" lIns="91440" tIns="45720" rIns="91440" bIns="45720" anchor="b" anchorCtr="0" compatLnSpc="1"/>
          <a:lstStyle/>
          <a:p>
            <a:pPr lvl="0"/>
            <a:r>
              <a:rPr lang="it-IT"/>
              <a:t>Fare clic per modificare lo stile del titolo</a:t>
            </a:r>
            <a:endParaRPr lang="en-US"/>
          </a:p>
        </p:txBody>
      </p:sp>
      <p:sp>
        <p:nvSpPr>
          <p:cNvPr id="4" name="Segnaposto testo 12"/>
          <p:cNvSpPr txBox="1">
            <a:spLocks noGrp="1"/>
          </p:cNvSpPr>
          <p:nvPr>
            <p:ph type="body" idx="1"/>
          </p:nvPr>
        </p:nvSpPr>
        <p:spPr>
          <a:xfrm>
            <a:off x="457200" y="1600200"/>
            <a:ext cx="7467603" cy="4873752"/>
          </a:xfrm>
          <a:prstGeom prst="rect">
            <a:avLst/>
          </a:prstGeom>
          <a:noFill/>
          <a:ln>
            <a:noFill/>
          </a:ln>
        </p:spPr>
        <p:txBody>
          <a:bodyPr vert="horz" wrap="square" lIns="91440" tIns="45720" rIns="91440" bIns="45720" anchor="t" anchorCtr="0" compatLnSpc="1"/>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13"/>
          <p:cNvSpPr txBox="1">
            <a:spLocks noGrp="1"/>
          </p:cNvSpPr>
          <p:nvPr>
            <p:ph type="dt" sz="half" idx="2"/>
          </p:nvPr>
        </p:nvSpPr>
        <p:spPr>
          <a:xfrm rot="5400013">
            <a:off x="7589520" y="1081854"/>
            <a:ext cx="2011680" cy="384048"/>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it-IT" sz="1200" b="0" i="0" u="none" strike="noStrike" kern="1200" cap="none" spc="0" baseline="0">
                <a:solidFill>
                  <a:srgbClr val="575F6D"/>
                </a:solidFill>
                <a:uFillTx/>
                <a:latin typeface="Century Schoolbook"/>
              </a:defRPr>
            </a:lvl1pPr>
          </a:lstStyle>
          <a:p>
            <a:pPr lvl="0"/>
            <a:fld id="{74121D8F-2F02-4221-9740-717D2BF1164F}" type="datetime1">
              <a:rPr lang="it-IT"/>
              <a:pPr lvl="0"/>
              <a:t>26/01/2021</a:t>
            </a:fld>
            <a:endParaRPr lang="it-IT"/>
          </a:p>
        </p:txBody>
      </p:sp>
      <p:sp>
        <p:nvSpPr>
          <p:cNvPr id="6" name="Segnaposto piè di pagina 2"/>
          <p:cNvSpPr txBox="1">
            <a:spLocks noGrp="1"/>
          </p:cNvSpPr>
          <p:nvPr>
            <p:ph type="ftr" sz="quarter" idx="3"/>
          </p:nvPr>
        </p:nvSpPr>
        <p:spPr>
          <a:xfrm rot="5400013">
            <a:off x="6990185" y="3737244"/>
            <a:ext cx="3200400" cy="365760"/>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it-IT" sz="1200" b="0" i="0" u="none" strike="noStrike" kern="1200" cap="none" spc="0" baseline="0">
                <a:solidFill>
                  <a:srgbClr val="575F6D"/>
                </a:solidFill>
                <a:uFillTx/>
                <a:latin typeface="Century Schoolbook"/>
              </a:defRPr>
            </a:lvl1pPr>
          </a:lstStyle>
          <a:p>
            <a:pPr lvl="0"/>
            <a:endParaRPr lang="it-IT"/>
          </a:p>
        </p:txBody>
      </p:sp>
      <p:sp>
        <p:nvSpPr>
          <p:cNvPr id="7" name="Connettore 1 6"/>
          <p:cNvSpPr/>
          <p:nvPr/>
        </p:nvSpPr>
        <p:spPr>
          <a:xfrm>
            <a:off x="761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57150">
            <a:solidFill>
              <a:srgbClr val="FEC3AE"/>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8" name="Connettore 1 8"/>
          <p:cNvSpPr/>
          <p:nvPr/>
        </p:nvSpPr>
        <p:spPr>
          <a:xfrm>
            <a:off x="8991596"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9046">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9" name="Rettangolo 9"/>
          <p:cNvSpPr/>
          <p:nvPr/>
        </p:nvSpPr>
        <p:spPr>
          <a:xfrm>
            <a:off x="8839203" y="0"/>
            <a:ext cx="304796" cy="6858000"/>
          </a:xfrm>
          <a:prstGeom prst="rect">
            <a:avLst/>
          </a:prstGeom>
          <a:solidFill>
            <a:srgbClr val="FEC3AE">
              <a:alpha val="87000"/>
            </a:srgbClr>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0" name="Connettore 1 10"/>
          <p:cNvSpPr/>
          <p:nvPr/>
        </p:nvSpPr>
        <p:spPr>
          <a:xfrm>
            <a:off x="8915400" y="0"/>
            <a:ext cx="0" cy="685800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FE8637"/>
            </a:solidFill>
            <a:prstDash val="solid"/>
            <a:round/>
          </a:ln>
        </p:spPr>
        <p:txBody>
          <a:bodyPr vert="horz" wrap="square" lIns="91440" tIns="45720" rIns="91440" bIns="4572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entury Schoolbook"/>
            </a:endParaRPr>
          </a:p>
        </p:txBody>
      </p:sp>
      <p:sp>
        <p:nvSpPr>
          <p:cNvPr id="11" name="Ovale 11"/>
          <p:cNvSpPr/>
          <p:nvPr/>
        </p:nvSpPr>
        <p:spPr>
          <a:xfrm>
            <a:off x="8156448" y="5715000"/>
            <a:ext cx="548640" cy="548640"/>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E8637"/>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entury Schoolbook"/>
            </a:endParaRPr>
          </a:p>
        </p:txBody>
      </p:sp>
      <p:sp>
        <p:nvSpPr>
          <p:cNvPr id="12" name="Segnaposto numero diapositiva 22"/>
          <p:cNvSpPr txBox="1">
            <a:spLocks noGrp="1"/>
          </p:cNvSpPr>
          <p:nvPr>
            <p:ph type="sldNum" sz="quarter" idx="4"/>
          </p:nvPr>
        </p:nvSpPr>
        <p:spPr>
          <a:xfrm>
            <a:off x="8129016" y="5734046"/>
            <a:ext cx="609603" cy="521208"/>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it-IT" sz="1400" b="1" i="0" u="none" strike="noStrike" kern="1200" cap="none" spc="0" baseline="0">
                <a:solidFill>
                  <a:srgbClr val="FFFFFF"/>
                </a:solidFill>
                <a:uFillTx/>
                <a:latin typeface="Century Schoolbook"/>
              </a:defRPr>
            </a:lvl1pPr>
          </a:lstStyle>
          <a:p>
            <a:pPr lvl="0"/>
            <a:fld id="{93656766-3ED9-4CDD-B220-1D3CA3B8C1FF}" type="slidenum">
              <a:rPr/>
              <a:pPr lvl="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marL="0" marR="0" lvl="0" indent="0" algn="l" defTabSz="914400" rtl="0" fontAlgn="auto" hangingPunct="1">
        <a:lnSpc>
          <a:spcPct val="100000"/>
        </a:lnSpc>
        <a:spcBef>
          <a:spcPts val="0"/>
        </a:spcBef>
        <a:spcAft>
          <a:spcPts val="0"/>
        </a:spcAft>
        <a:buNone/>
        <a:tabLst/>
        <a:defRPr lang="it-IT" sz="3000" b="0" i="0" u="none" strike="noStrike" kern="1200" cap="small" spc="0" baseline="0">
          <a:solidFill>
            <a:srgbClr val="575F6D"/>
          </a:solidFill>
          <a:uFillTx/>
          <a:latin typeface="Century Schoolbook"/>
        </a:defRPr>
      </a:lvl1pPr>
    </p:titleStyle>
    <p:bodyStyle>
      <a:lvl1pPr marL="274320" marR="0" lvl="0" indent="-274320" algn="l" defTabSz="914400" rtl="0" fontAlgn="auto" hangingPunct="1">
        <a:lnSpc>
          <a:spcPct val="100000"/>
        </a:lnSpc>
        <a:spcBef>
          <a:spcPts val="600"/>
        </a:spcBef>
        <a:spcAft>
          <a:spcPts val="0"/>
        </a:spcAft>
        <a:buClr>
          <a:srgbClr val="FE8637"/>
        </a:buClr>
        <a:buSzPct val="70000"/>
        <a:buFont typeface="Wingdings"/>
        <a:buChar char=""/>
        <a:tabLst/>
        <a:defRPr lang="it-IT" sz="2400" b="0" i="0" u="none" strike="noStrike" kern="1200" cap="none" spc="0" baseline="0">
          <a:solidFill>
            <a:srgbClr val="000000"/>
          </a:solidFill>
          <a:uFillTx/>
          <a:latin typeface="Century Schoolbook"/>
        </a:defRPr>
      </a:lvl1pPr>
      <a:lvl2pPr marL="640080" marR="0" lvl="1" indent="-274320" algn="l" defTabSz="914400" rtl="0" fontAlgn="auto" hangingPunct="1">
        <a:lnSpc>
          <a:spcPct val="100000"/>
        </a:lnSpc>
        <a:spcBef>
          <a:spcPts val="500"/>
        </a:spcBef>
        <a:spcAft>
          <a:spcPts val="0"/>
        </a:spcAft>
        <a:buClr>
          <a:srgbClr val="FE8637"/>
        </a:buClr>
        <a:buSzPct val="80000"/>
        <a:buFont typeface="Wingdings 2"/>
        <a:buChar char=""/>
        <a:tabLst/>
        <a:defRPr lang="it-IT" sz="2100" b="0" i="0" u="none" strike="noStrike" kern="1200" cap="none" spc="0" baseline="0">
          <a:solidFill>
            <a:srgbClr val="000000"/>
          </a:solidFill>
          <a:uFillTx/>
          <a:latin typeface="Century Schoolbook"/>
        </a:defRPr>
      </a:lvl2pPr>
      <a:lvl3pPr marL="914400" marR="0" lvl="2" indent="-182880" algn="l" defTabSz="914400" rtl="0" fontAlgn="auto" hangingPunct="1">
        <a:lnSpc>
          <a:spcPct val="100000"/>
        </a:lnSpc>
        <a:spcBef>
          <a:spcPts val="400"/>
        </a:spcBef>
        <a:spcAft>
          <a:spcPts val="0"/>
        </a:spcAft>
        <a:buClr>
          <a:srgbClr val="E0752F"/>
        </a:buClr>
        <a:buSzPct val="60000"/>
        <a:buFont typeface="Wingdings"/>
        <a:buChar char=""/>
        <a:tabLst/>
        <a:defRPr lang="it-IT" sz="1800" b="0" i="0" u="none" strike="noStrike" kern="1200" cap="none" spc="0" baseline="0">
          <a:solidFill>
            <a:srgbClr val="000000"/>
          </a:solidFill>
          <a:uFillTx/>
          <a:latin typeface="Century Schoolbook"/>
        </a:defRPr>
      </a:lvl3pPr>
      <a:lvl4pPr marL="1188720" marR="0" lvl="3" indent="-182880" algn="l" defTabSz="914400" rtl="0" fontAlgn="auto" hangingPunct="1">
        <a:lnSpc>
          <a:spcPct val="100000"/>
        </a:lnSpc>
        <a:spcBef>
          <a:spcPts val="400"/>
        </a:spcBef>
        <a:spcAft>
          <a:spcPts val="0"/>
        </a:spcAft>
        <a:buClr>
          <a:srgbClr val="FEC3AE"/>
        </a:buClr>
        <a:buSzPct val="60000"/>
        <a:buFont typeface="Wingdings"/>
        <a:buChar char=""/>
        <a:tabLst/>
        <a:defRPr lang="it-IT" sz="1800" b="0" i="0" u="none" strike="noStrike" kern="1200" cap="none" spc="0" baseline="0">
          <a:solidFill>
            <a:srgbClr val="000000"/>
          </a:solidFill>
          <a:uFillTx/>
          <a:latin typeface="Century Schoolbook"/>
        </a:defRPr>
      </a:lvl4pPr>
      <a:lvl5pPr marL="1463040" marR="0" lvl="4" indent="-182880" algn="l" defTabSz="914400" rtl="0" fontAlgn="auto" hangingPunct="1">
        <a:lnSpc>
          <a:spcPct val="100000"/>
        </a:lnSpc>
        <a:spcBef>
          <a:spcPts val="400"/>
        </a:spcBef>
        <a:spcAft>
          <a:spcPts val="0"/>
        </a:spcAft>
        <a:buClr>
          <a:srgbClr val="BDCAE9"/>
        </a:buClr>
        <a:buSzPct val="68000"/>
        <a:buFont typeface="Wingdings 2"/>
        <a:buChar char=""/>
        <a:tabLst/>
        <a:defRPr lang="it-IT" sz="1600" b="0" i="0" u="none" strike="noStrike" kern="1200" cap="none" spc="0" baseline="0">
          <a:solidFill>
            <a:srgbClr val="000000"/>
          </a:solidFill>
          <a:uFillTx/>
          <a:latin typeface="Century Schoolbook"/>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it.wikisource.org/wiki/Autore:Quinto_Orazio_Flacco" TargetMode="External"/><Relationship Id="rId2" Type="http://schemas.openxmlformats.org/officeDocument/2006/relationships/hyperlink" Target="https://it.wikisource.org/wiki/Autore:Omero"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t.wikisource.org/wiki/Autore:Marco_Anneo_Lucano" TargetMode="External"/><Relationship Id="rId4" Type="http://schemas.openxmlformats.org/officeDocument/2006/relationships/hyperlink" Target="https://it.wikisource.org/wiki/Autore:Publio_Ovidio_Nasone"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it.wikisource.org/wiki/Autore:Quinto_Orazio_Flacco" TargetMode="External"/><Relationship Id="rId2" Type="http://schemas.openxmlformats.org/officeDocument/2006/relationships/hyperlink" Target="https://it.wikisource.org/wiki/Autore:Omero"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t.wikisource.org/wiki/Autore:Marco_Anneo_Lucano" TargetMode="External"/><Relationship Id="rId4" Type="http://schemas.openxmlformats.org/officeDocument/2006/relationships/hyperlink" Target="https://it.wikisource.org/wiki/Autore:Publio_Ovidio_Nasone"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olo 1"/>
          <p:cNvSpPr txBox="1">
            <a:spLocks noGrp="1"/>
          </p:cNvSpPr>
          <p:nvPr>
            <p:ph type="ctrTitle"/>
          </p:nvPr>
        </p:nvSpPr>
        <p:spPr>
          <a:xfrm>
            <a:off x="1835694" y="1556793"/>
            <a:ext cx="7128790" cy="1440160"/>
          </a:xfrm>
        </p:spPr>
        <p:txBody>
          <a:bodyPr/>
          <a:lstStyle/>
          <a:p>
            <a:pPr lvl="0"/>
            <a:r>
              <a:rPr lang="it-IT" dirty="0">
                <a:solidFill>
                  <a:srgbClr val="862110"/>
                </a:solidFill>
              </a:rPr>
              <a:t>I Lincei per una nuova didattica nella scuola: una rete nazionale</a:t>
            </a:r>
            <a:br>
              <a:rPr lang="it-IT" dirty="0">
                <a:solidFill>
                  <a:srgbClr val="862110"/>
                </a:solidFill>
              </a:rPr>
            </a:br>
            <a:r>
              <a:rPr lang="it-IT" dirty="0">
                <a:solidFill>
                  <a:srgbClr val="862110"/>
                </a:solidFill>
              </a:rPr>
              <a:t>Polo Pugliese - Italiano</a:t>
            </a:r>
          </a:p>
        </p:txBody>
      </p:sp>
      <p:pic>
        <p:nvPicPr>
          <p:cNvPr id="3" name="Picture 1"/>
          <p:cNvPicPr>
            <a:picLocks noChangeAspect="1"/>
          </p:cNvPicPr>
          <p:nvPr/>
        </p:nvPicPr>
        <p:blipFill>
          <a:blip r:embed="rId2" cstate="print"/>
          <a:srcRect/>
          <a:stretch>
            <a:fillRect/>
          </a:stretch>
        </p:blipFill>
        <p:spPr>
          <a:xfrm>
            <a:off x="3779910" y="133942"/>
            <a:ext cx="1008107" cy="1135904"/>
          </a:xfrm>
          <a:prstGeom prst="rect">
            <a:avLst/>
          </a:prstGeom>
          <a:noFill/>
          <a:ln>
            <a:noFill/>
          </a:ln>
        </p:spPr>
      </p:pic>
      <p:sp>
        <p:nvSpPr>
          <p:cNvPr id="5" name="CasellaDiTesto 4"/>
          <p:cNvSpPr txBox="1"/>
          <p:nvPr/>
        </p:nvSpPr>
        <p:spPr>
          <a:xfrm>
            <a:off x="2267744" y="3284984"/>
            <a:ext cx="6786578" cy="1323439"/>
          </a:xfrm>
          <a:prstGeom prst="rect">
            <a:avLst/>
          </a:prstGeom>
          <a:noFill/>
          <a:ln>
            <a:noFill/>
          </a:ln>
        </p:spPr>
        <p:txBody>
          <a:bodyPr vert="horz" wrap="square" lIns="91440" tIns="45720" rIns="91440" bIns="45720" anchor="t" anchorCtr="0" compatLnSpc="1">
            <a:spAutoFit/>
          </a:bodyPr>
          <a:lstStyle/>
          <a:p>
            <a:pPr lvl="0" algn="r">
              <a:defRPr sz="1800" b="0" i="0" u="none" strike="noStrike" kern="0" cap="none" spc="0" baseline="0">
                <a:solidFill>
                  <a:srgbClr val="000000"/>
                </a:solidFill>
                <a:uFillTx/>
              </a:defRPr>
            </a:pPr>
            <a:r>
              <a:rPr lang="it-IT" sz="4000" b="1" i="1" dirty="0">
                <a:solidFill>
                  <a:srgbClr val="862110"/>
                </a:solidFill>
                <a:latin typeface="Century Schoolbook"/>
              </a:rPr>
              <a:t>La mitologia classica nella Commedia</a:t>
            </a:r>
            <a:endParaRPr lang="it-IT" sz="4000" b="1" i="1" u="none" strike="noStrike" kern="1200" cap="none" spc="0" baseline="0" dirty="0">
              <a:solidFill>
                <a:srgbClr val="862110"/>
              </a:solidFill>
              <a:uFillTx/>
              <a:latin typeface="Century Schoolbook"/>
            </a:endParaRPr>
          </a:p>
        </p:txBody>
      </p:sp>
      <p:sp>
        <p:nvSpPr>
          <p:cNvPr id="6" name="CasellaDiTesto 5"/>
          <p:cNvSpPr txBox="1"/>
          <p:nvPr/>
        </p:nvSpPr>
        <p:spPr>
          <a:xfrm>
            <a:off x="1979712" y="5302949"/>
            <a:ext cx="6984772"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sz="3600" b="1" i="1" dirty="0" smtClean="0">
                <a:solidFill>
                  <a:schemeClr val="accent2">
                    <a:lumMod val="75000"/>
                  </a:schemeClr>
                </a:solidFill>
                <a:latin typeface="Century Schoolbook" pitchFamily="18" charset="0"/>
              </a:rPr>
              <a:t>Bari - Lecce 13 gennaio 2021</a:t>
            </a:r>
            <a:endParaRPr lang="it-IT" sz="3600" b="1" i="1" dirty="0">
              <a:solidFill>
                <a:schemeClr val="accent2">
                  <a:lumMod val="75000"/>
                </a:schemeClr>
              </a:solidFill>
              <a:latin typeface="Century Schoolbook" pitchFamily="18" charset="0"/>
            </a:endParaRPr>
          </a:p>
        </p:txBody>
      </p:sp>
      <p:sp>
        <p:nvSpPr>
          <p:cNvPr id="7" name="CasellaDiTesto 6"/>
          <p:cNvSpPr txBox="1"/>
          <p:nvPr/>
        </p:nvSpPr>
        <p:spPr>
          <a:xfrm>
            <a:off x="7380312" y="6453336"/>
            <a:ext cx="1584176" cy="369332"/>
          </a:xfrm>
          <a:prstGeom prst="rect">
            <a:avLst/>
          </a:prstGeom>
          <a:noFill/>
        </p:spPr>
        <p:txBody>
          <a:bodyPr wrap="square" rtlCol="0">
            <a:spAutoFit/>
          </a:bodyPr>
          <a:lstStyle/>
          <a:p>
            <a:r>
              <a:rPr lang="it-IT" b="1" dirty="0" smtClean="0">
                <a:latin typeface="Edwardian Script ITC" panose="030303020407070D0804" pitchFamily="66" charset="0"/>
              </a:rPr>
              <a:t>Salvatore De Masi</a:t>
            </a:r>
            <a:endParaRPr lang="it-IT" b="1" dirty="0">
              <a:latin typeface="Edwardian Script ITC" panose="030303020407070D0804" pitchFamily="66" charset="0"/>
            </a:endParaRPr>
          </a:p>
        </p:txBody>
      </p:sp>
      <p:pic>
        <p:nvPicPr>
          <p:cNvPr id="8" name="Immagine 7"/>
          <p:cNvPicPr>
            <a:picLocks noChangeAspect="1"/>
          </p:cNvPicPr>
          <p:nvPr/>
        </p:nvPicPr>
        <p:blipFill>
          <a:blip r:embed="rId3"/>
          <a:stretch>
            <a:fillRect/>
          </a:stretch>
        </p:blipFill>
        <p:spPr>
          <a:xfrm>
            <a:off x="1884633" y="116632"/>
            <a:ext cx="959175" cy="12705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par>
                                <p:cTn id="8" presetID="21"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4)">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4)">
                                      <p:cBhvr>
                                        <p:cTn id="1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ENEA</a:t>
            </a:r>
          </a:p>
          <a:p>
            <a:pPr marL="0" lvl="0" indent="0" algn="just">
              <a:spcBef>
                <a:spcPts val="1200"/>
              </a:spcBef>
              <a:buNone/>
            </a:pPr>
            <a:r>
              <a:rPr lang="it-IT" dirty="0" smtClean="0"/>
              <a:t>Nel 40 a. C. la pace di Brindisi (Ottaviano – Marco Antonio – Marco Emilio Lepido), «[…] sembrava schiudere, con la riconciliazione fra Ottaviano e Antonio, un avvenire di serena prosperità. Perciò il poeta cantò l’avvento di una nuova era, proclamando che dal cielo stava per scendere una nuova progenie provvidenziale. In questo presentimento il Cristianesimo scorse un inconsapevole preannunzio della nascita di Gesù, e nel Medioevo Virgilio fu salutato come profeta di Cristo, mentre le sue opere venivano assiduamente lette e copiate. Il canto XXII del Purgatorio rivela in Dante il più intelligente interprete di tale credenza». (Ettore Paratore) </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93568509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ENEA</a:t>
            </a:r>
          </a:p>
          <a:p>
            <a:pPr marL="0" lvl="0" indent="0" algn="just">
              <a:spcBef>
                <a:spcPts val="1200"/>
              </a:spcBef>
              <a:buNone/>
            </a:pPr>
            <a:r>
              <a:rPr lang="it-IT" dirty="0"/>
              <a:t>Nel VI libro, che chiude la prima parte </a:t>
            </a:r>
            <a:r>
              <a:rPr lang="it-IT" dirty="0" smtClean="0"/>
              <a:t>del poema</a:t>
            </a:r>
            <a:r>
              <a:rPr lang="it-IT" dirty="0"/>
              <a:t>, Enea, sbarcato a </a:t>
            </a:r>
            <a:r>
              <a:rPr lang="it-IT" dirty="0" err="1"/>
              <a:t>Cuma</a:t>
            </a:r>
            <a:r>
              <a:rPr lang="it-IT" dirty="0"/>
              <a:t>, in Campania, </a:t>
            </a:r>
            <a:r>
              <a:rPr lang="it-IT" dirty="0" smtClean="0"/>
              <a:t>su indicazione del </a:t>
            </a:r>
            <a:r>
              <a:rPr lang="it-IT" dirty="0"/>
              <a:t>fantasma di </a:t>
            </a:r>
            <a:r>
              <a:rPr lang="it-IT" dirty="0" smtClean="0"/>
              <a:t>Anchise consulta </a:t>
            </a:r>
            <a:r>
              <a:rPr lang="it-IT" dirty="0"/>
              <a:t>la Sibilla </a:t>
            </a:r>
            <a:r>
              <a:rPr lang="it-IT" dirty="0" smtClean="0"/>
              <a:t>e </a:t>
            </a:r>
            <a:r>
              <a:rPr lang="it-IT" dirty="0"/>
              <a:t>insieme </a:t>
            </a:r>
            <a:r>
              <a:rPr lang="it-IT" dirty="0" smtClean="0"/>
              <a:t>con  </a:t>
            </a:r>
            <a:r>
              <a:rPr lang="it-IT" dirty="0"/>
              <a:t>lei scende agli </a:t>
            </a:r>
            <a:r>
              <a:rPr lang="it-IT" dirty="0" smtClean="0"/>
              <a:t>Inferi. </a:t>
            </a:r>
            <a:r>
              <a:rPr lang="it-IT" dirty="0"/>
              <a:t>Attraversato il </a:t>
            </a:r>
            <a:r>
              <a:rPr lang="it-IT" dirty="0" smtClean="0"/>
              <a:t>fiume Acheronte </a:t>
            </a:r>
            <a:r>
              <a:rPr lang="it-IT" dirty="0"/>
              <a:t>sulla barca di Caronte, Enea visita le </a:t>
            </a:r>
            <a:r>
              <a:rPr lang="it-IT" dirty="0" smtClean="0"/>
              <a:t>varie regioni </a:t>
            </a:r>
            <a:r>
              <a:rPr lang="it-IT" dirty="0"/>
              <a:t>infernali</a:t>
            </a:r>
            <a:r>
              <a:rPr lang="it-IT" dirty="0" smtClean="0"/>
              <a:t>, giungendo </a:t>
            </a:r>
            <a:r>
              <a:rPr lang="it-IT" dirty="0"/>
              <a:t>infine tra i beati nei </a:t>
            </a:r>
            <a:r>
              <a:rPr lang="it-IT" dirty="0" smtClean="0"/>
              <a:t>Campi Elisi</a:t>
            </a:r>
            <a:r>
              <a:rPr lang="it-IT" dirty="0"/>
              <a:t>, dove il padre gli indica le anime </a:t>
            </a:r>
            <a:r>
              <a:rPr lang="it-IT" dirty="0" smtClean="0"/>
              <a:t>dei futuri grandi romani</a:t>
            </a:r>
            <a:r>
              <a:rPr lang="it-IT" dirty="0"/>
              <a:t>, tra cui Cesare </a:t>
            </a:r>
            <a:r>
              <a:rPr lang="it-IT" dirty="0" smtClean="0"/>
              <a:t>e Augusto.</a:t>
            </a:r>
          </a:p>
          <a:p>
            <a:pPr marL="0" lvl="0" indent="0" algn="just">
              <a:spcBef>
                <a:spcPts val="1200"/>
              </a:spcBef>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0029084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ORFEO ED EURIDICE</a:t>
            </a:r>
          </a:p>
          <a:p>
            <a:pPr marL="0" lvl="0" indent="0" algn="just">
              <a:spcBef>
                <a:spcPts val="1200"/>
              </a:spcBef>
              <a:buNone/>
            </a:pPr>
            <a:r>
              <a:rPr lang="it-IT" dirty="0" smtClean="0"/>
              <a:t>Il mito </a:t>
            </a:r>
            <a:r>
              <a:rPr lang="it-IT" dirty="0"/>
              <a:t>di Orfeo, </a:t>
            </a:r>
            <a:r>
              <a:rPr lang="it-IT" dirty="0" smtClean="0"/>
              <a:t>che </a:t>
            </a:r>
            <a:r>
              <a:rPr lang="it-IT" dirty="0"/>
              <a:t>aveva il potere di </a:t>
            </a:r>
            <a:r>
              <a:rPr lang="it-IT" dirty="0" smtClean="0"/>
              <a:t>smuovere col </a:t>
            </a:r>
            <a:r>
              <a:rPr lang="it-IT" dirty="0"/>
              <a:t>canto l’intera natura, </a:t>
            </a:r>
            <a:r>
              <a:rPr lang="it-IT" dirty="0" smtClean="0"/>
              <a:t>è narrato </a:t>
            </a:r>
            <a:r>
              <a:rPr lang="it-IT" dirty="0"/>
              <a:t>da </a:t>
            </a:r>
            <a:r>
              <a:rPr lang="it-IT" dirty="0" smtClean="0"/>
              <a:t>Virgilio </a:t>
            </a:r>
            <a:r>
              <a:rPr lang="it-IT" dirty="0"/>
              <a:t>nel quarto libro delle </a:t>
            </a:r>
            <a:r>
              <a:rPr lang="it-IT" i="1" dirty="0"/>
              <a:t>Georgiche </a:t>
            </a:r>
            <a:r>
              <a:rPr lang="it-IT" dirty="0"/>
              <a:t>e da </a:t>
            </a:r>
            <a:r>
              <a:rPr lang="it-IT" dirty="0" smtClean="0"/>
              <a:t>Ovidio </a:t>
            </a:r>
            <a:r>
              <a:rPr lang="it-IT" dirty="0"/>
              <a:t>nel </a:t>
            </a:r>
            <a:r>
              <a:rPr lang="it-IT" dirty="0" smtClean="0"/>
              <a:t>X libro </a:t>
            </a:r>
            <a:r>
              <a:rPr lang="it-IT" dirty="0"/>
              <a:t>delle </a:t>
            </a:r>
            <a:r>
              <a:rPr lang="it-IT" i="1" dirty="0"/>
              <a:t>Metamorfosi</a:t>
            </a:r>
            <a:r>
              <a:rPr lang="it-IT" dirty="0"/>
              <a:t>. Morta la moglie Euridice a </a:t>
            </a:r>
            <a:r>
              <a:rPr lang="it-IT" dirty="0" smtClean="0"/>
              <a:t>causa del </a:t>
            </a:r>
            <a:r>
              <a:rPr lang="it-IT" dirty="0"/>
              <a:t>morso di un serpente, Orfeo, confidando nel potere della sua arte, scende </a:t>
            </a:r>
            <a:r>
              <a:rPr lang="it-IT" dirty="0" smtClean="0"/>
              <a:t>agli Inferi </a:t>
            </a:r>
            <a:r>
              <a:rPr lang="it-IT" dirty="0"/>
              <a:t>e persuade gli </a:t>
            </a:r>
            <a:r>
              <a:rPr lang="it-IT" dirty="0" err="1"/>
              <a:t>dèi</a:t>
            </a:r>
            <a:r>
              <a:rPr lang="it-IT" dirty="0"/>
              <a:t> Ade </a:t>
            </a:r>
            <a:r>
              <a:rPr lang="it-IT" dirty="0" smtClean="0"/>
              <a:t>e </a:t>
            </a:r>
            <a:r>
              <a:rPr lang="it-IT" dirty="0" err="1" smtClean="0"/>
              <a:t>Persefone</a:t>
            </a:r>
            <a:r>
              <a:rPr lang="it-IT" dirty="0" smtClean="0"/>
              <a:t> a lasciar </a:t>
            </a:r>
            <a:r>
              <a:rPr lang="it-IT" dirty="0"/>
              <a:t>libera Euridice</a:t>
            </a:r>
            <a:r>
              <a:rPr lang="it-IT" dirty="0" smtClean="0"/>
              <a:t>. </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76152596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ORFEO ED EURIDICE</a:t>
            </a:r>
          </a:p>
          <a:p>
            <a:pPr marL="0" lvl="0" indent="0" algn="just">
              <a:spcBef>
                <a:spcPts val="1200"/>
              </a:spcBef>
              <a:buNone/>
            </a:pPr>
            <a:r>
              <a:rPr lang="it-IT" dirty="0"/>
              <a:t>Dante cita Orfeo nel </a:t>
            </a:r>
            <a:r>
              <a:rPr lang="it-IT" i="1" dirty="0"/>
              <a:t>Convivio</a:t>
            </a:r>
            <a:r>
              <a:rPr lang="it-IT" dirty="0"/>
              <a:t>, soffermandosi su alcuni </a:t>
            </a:r>
            <a:r>
              <a:rPr lang="it-IT" dirty="0" smtClean="0"/>
              <a:t>versi di </a:t>
            </a:r>
            <a:r>
              <a:rPr lang="it-IT" dirty="0"/>
              <a:t>Ovidio (</a:t>
            </a:r>
            <a:r>
              <a:rPr lang="it-IT" i="1" dirty="0" smtClean="0"/>
              <a:t>Metamorfosi </a:t>
            </a:r>
            <a:r>
              <a:rPr lang="it-IT" dirty="0" smtClean="0"/>
              <a:t>XI</a:t>
            </a:r>
            <a:r>
              <a:rPr lang="it-IT" dirty="0"/>
              <a:t>, 1-2) per spiegare quanto egli </a:t>
            </a:r>
            <a:r>
              <a:rPr lang="it-IT" dirty="0" smtClean="0"/>
              <a:t>intende per </a:t>
            </a:r>
            <a:r>
              <a:rPr lang="it-IT" dirty="0"/>
              <a:t>senso allegorico: «quello che si nasconde sotto </a:t>
            </a:r>
            <a:r>
              <a:rPr lang="it-IT" dirty="0" smtClean="0"/>
              <a:t>’l manto </a:t>
            </a:r>
            <a:r>
              <a:rPr lang="it-IT" dirty="0"/>
              <a:t>di queste favole, ed è </a:t>
            </a:r>
            <a:r>
              <a:rPr lang="it-IT" dirty="0" smtClean="0"/>
              <a:t>una </a:t>
            </a:r>
            <a:r>
              <a:rPr lang="it-IT" dirty="0" err="1" smtClean="0"/>
              <a:t>veritade</a:t>
            </a:r>
            <a:r>
              <a:rPr lang="it-IT" dirty="0" smtClean="0"/>
              <a:t> </a:t>
            </a:r>
            <a:r>
              <a:rPr lang="it-IT" dirty="0"/>
              <a:t>ascosa sotto </a:t>
            </a:r>
            <a:r>
              <a:rPr lang="it-IT" dirty="0" smtClean="0"/>
              <a:t>bella menzogna</a:t>
            </a:r>
            <a:r>
              <a:rPr lang="it-IT" dirty="0"/>
              <a:t>: </a:t>
            </a:r>
            <a:r>
              <a:rPr lang="it-IT" dirty="0" smtClean="0"/>
              <a:t>sì come </a:t>
            </a:r>
            <a:r>
              <a:rPr lang="it-IT" dirty="0"/>
              <a:t>quando dice Ovidio che Orfeo </a:t>
            </a:r>
            <a:r>
              <a:rPr lang="it-IT" dirty="0" err="1" smtClean="0"/>
              <a:t>facea</a:t>
            </a:r>
            <a:r>
              <a:rPr lang="it-IT" dirty="0" smtClean="0"/>
              <a:t> con la </a:t>
            </a:r>
            <a:r>
              <a:rPr lang="it-IT" dirty="0"/>
              <a:t>sua cetera mansuete le fiere, e </a:t>
            </a:r>
            <a:r>
              <a:rPr lang="it-IT" dirty="0" smtClean="0"/>
              <a:t>li arbori </a:t>
            </a:r>
            <a:r>
              <a:rPr lang="it-IT" dirty="0"/>
              <a:t>e le pietre a sé muovere; che </a:t>
            </a:r>
            <a:r>
              <a:rPr lang="it-IT" dirty="0" smtClean="0"/>
              <a:t>vuol dire </a:t>
            </a:r>
            <a:r>
              <a:rPr lang="it-IT" dirty="0"/>
              <a:t>che lo savio uomo con lo strumento </a:t>
            </a:r>
            <a:r>
              <a:rPr lang="it-IT" dirty="0" smtClean="0"/>
              <a:t>de la </a:t>
            </a:r>
            <a:r>
              <a:rPr lang="it-IT" dirty="0"/>
              <a:t>sua voce fa[r]</a:t>
            </a:r>
            <a:r>
              <a:rPr lang="it-IT" dirty="0" err="1"/>
              <a:t>ia</a:t>
            </a:r>
            <a:r>
              <a:rPr lang="it-IT" dirty="0"/>
              <a:t> </a:t>
            </a:r>
            <a:r>
              <a:rPr lang="it-IT" dirty="0" err="1"/>
              <a:t>mansuescere</a:t>
            </a:r>
            <a:r>
              <a:rPr lang="it-IT" dirty="0"/>
              <a:t> e umiliare </a:t>
            </a:r>
            <a:r>
              <a:rPr lang="it-IT" dirty="0" smtClean="0"/>
              <a:t>li crudeli cuori</a:t>
            </a:r>
            <a:r>
              <a:rPr lang="it-IT" dirty="0"/>
              <a:t>, e fa[r]</a:t>
            </a:r>
            <a:r>
              <a:rPr lang="it-IT" dirty="0" err="1"/>
              <a:t>ia</a:t>
            </a:r>
            <a:r>
              <a:rPr lang="it-IT" dirty="0"/>
              <a:t> muovere a la </a:t>
            </a:r>
            <a:r>
              <a:rPr lang="it-IT" dirty="0" smtClean="0"/>
              <a:t>sua </a:t>
            </a:r>
            <a:r>
              <a:rPr lang="it-IT" dirty="0" err="1" smtClean="0"/>
              <a:t>volontade</a:t>
            </a:r>
            <a:r>
              <a:rPr lang="it-IT" dirty="0" smtClean="0"/>
              <a:t> </a:t>
            </a:r>
            <a:r>
              <a:rPr lang="it-IT" dirty="0"/>
              <a:t>coloro che </a:t>
            </a:r>
            <a:r>
              <a:rPr lang="it-IT" dirty="0" smtClean="0"/>
              <a:t>non hanno </a:t>
            </a:r>
            <a:r>
              <a:rPr lang="it-IT" dirty="0"/>
              <a:t>vita </a:t>
            </a:r>
            <a:r>
              <a:rPr lang="it-IT" dirty="0" smtClean="0"/>
              <a:t>di scienza </a:t>
            </a:r>
            <a:r>
              <a:rPr lang="it-IT" dirty="0"/>
              <a:t>e d’arte: e coloro che non </a:t>
            </a:r>
            <a:r>
              <a:rPr lang="it-IT" dirty="0" smtClean="0"/>
              <a:t>hanno vita ragionevole </a:t>
            </a:r>
            <a:r>
              <a:rPr lang="it-IT" dirty="0"/>
              <a:t>alcuna sono quasi </a:t>
            </a:r>
            <a:r>
              <a:rPr lang="it-IT" dirty="0" smtClean="0"/>
              <a:t>come pietre».</a:t>
            </a:r>
          </a:p>
          <a:p>
            <a:pPr marL="0" lvl="0" indent="0" algn="just">
              <a:spcBef>
                <a:spcPts val="1200"/>
              </a:spcBef>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49670407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ORFEO ED EURIDICE</a:t>
            </a:r>
          </a:p>
          <a:p>
            <a:pPr marL="0" lvl="0" indent="0" algn="just">
              <a:spcBef>
                <a:spcPts val="1200"/>
              </a:spcBef>
              <a:buNone/>
            </a:pPr>
            <a:r>
              <a:rPr lang="it-IT" dirty="0"/>
              <a:t>Nella Commedia Dante lo pone </a:t>
            </a:r>
            <a:r>
              <a:rPr lang="it-IT" dirty="0" smtClean="0"/>
              <a:t>come poeta-teologo </a:t>
            </a:r>
            <a:r>
              <a:rPr lang="it-IT" dirty="0"/>
              <a:t>accanto a Lino, tra </a:t>
            </a:r>
            <a:r>
              <a:rPr lang="it-IT" dirty="0" smtClean="0"/>
              <a:t>i filosofi </a:t>
            </a:r>
            <a:r>
              <a:rPr lang="it-IT" dirty="0"/>
              <a:t>del Limbo (</a:t>
            </a:r>
            <a:r>
              <a:rPr lang="it-IT" dirty="0" err="1"/>
              <a:t>Inf</a:t>
            </a:r>
            <a:r>
              <a:rPr lang="it-IT" dirty="0"/>
              <a:t>. IV, 132</a:t>
            </a:r>
            <a:r>
              <a:rPr lang="it-IT" dirty="0" smtClean="0"/>
              <a:t>), senza fare riferimento al mito, conosciuto attraverso le opere di Virgilio </a:t>
            </a:r>
            <a:r>
              <a:rPr lang="it-IT" dirty="0"/>
              <a:t>e di </a:t>
            </a:r>
            <a:r>
              <a:rPr lang="it-IT" dirty="0" smtClean="0"/>
              <a:t>Ovidio.</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89225368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SAN PAOLO (Visio </a:t>
            </a:r>
            <a:r>
              <a:rPr lang="it-IT" dirty="0" err="1" smtClean="0"/>
              <a:t>Sancti</a:t>
            </a:r>
            <a:r>
              <a:rPr lang="it-IT" dirty="0" smtClean="0"/>
              <a:t> Pauli)</a:t>
            </a:r>
          </a:p>
          <a:p>
            <a:pPr marL="0" lvl="0" indent="0" algn="just">
              <a:spcBef>
                <a:spcPts val="1200"/>
              </a:spcBef>
              <a:buNone/>
            </a:pPr>
            <a:r>
              <a:rPr lang="it-IT" sz="2000" dirty="0" smtClean="0"/>
              <a:t>Rielaborazione di un breve accenno che </a:t>
            </a:r>
            <a:r>
              <a:rPr lang="it-IT" sz="2000" dirty="0"/>
              <a:t>san Paolo, </a:t>
            </a:r>
            <a:r>
              <a:rPr lang="it-IT" sz="2000" dirty="0" smtClean="0"/>
              <a:t>nella seconda </a:t>
            </a:r>
            <a:r>
              <a:rPr lang="it-IT" sz="2000" i="1" dirty="0"/>
              <a:t>Lettera </a:t>
            </a:r>
            <a:r>
              <a:rPr lang="it-IT" sz="2000" i="1" dirty="0" smtClean="0"/>
              <a:t>ai Corinzi</a:t>
            </a:r>
            <a:r>
              <a:rPr lang="it-IT" sz="2000" dirty="0"/>
              <a:t>, aveva fatto riguardo al suo rapimento al terzo cielo (</a:t>
            </a:r>
            <a:r>
              <a:rPr lang="it-IT" sz="2000" i="1" dirty="0"/>
              <a:t>2 Corinzi 12, 2-4</a:t>
            </a:r>
            <a:r>
              <a:rPr lang="it-IT" sz="2000" dirty="0" smtClean="0"/>
              <a:t>). </a:t>
            </a:r>
          </a:p>
          <a:p>
            <a:pPr marL="0" lvl="0" indent="0" algn="just">
              <a:spcBef>
                <a:spcPts val="1200"/>
              </a:spcBef>
              <a:buNone/>
            </a:pPr>
            <a:r>
              <a:rPr lang="it-IT" sz="2000" b="1" baseline="30000" dirty="0"/>
              <a:t>1</a:t>
            </a:r>
            <a:r>
              <a:rPr lang="it-IT" sz="2000" dirty="0"/>
              <a:t>Se bisogna vantarsi – ma non conviene – verrò tuttavia alle visioni e alle rivelazioni del Signore. </a:t>
            </a:r>
            <a:r>
              <a:rPr lang="it-IT" sz="2000" b="1" baseline="30000" dirty="0"/>
              <a:t>2</a:t>
            </a:r>
            <a:r>
              <a:rPr lang="it-IT" sz="2000" dirty="0"/>
              <a:t>So che un uomo, in Cristo, quattordici anni fa – se con il corpo o fuori del corpo non lo so, lo sa Dio – fu rapito fino al terzo cielo. </a:t>
            </a:r>
            <a:r>
              <a:rPr lang="it-IT" sz="2000" b="1" baseline="30000" dirty="0"/>
              <a:t>3</a:t>
            </a:r>
            <a:r>
              <a:rPr lang="it-IT" sz="2000" dirty="0"/>
              <a:t>E so che quest’uomo – se con il corpo o senza corpo non lo so, lo sa Dio – </a:t>
            </a:r>
            <a:r>
              <a:rPr lang="it-IT" sz="2000" b="1" baseline="30000" dirty="0"/>
              <a:t>4</a:t>
            </a:r>
            <a:r>
              <a:rPr lang="it-IT" sz="2000" dirty="0"/>
              <a:t>fu rapito in paradiso e udì parole indicibili che non è lecito ad alcuno pronunciare. </a:t>
            </a:r>
            <a:r>
              <a:rPr lang="it-IT" sz="2000" b="1" baseline="30000" dirty="0"/>
              <a:t>5</a:t>
            </a:r>
            <a:r>
              <a:rPr lang="it-IT" sz="2000" dirty="0"/>
              <a:t>Di lui io mi vanterò! Di me stesso invece non mi vanterò, fuorché delle mie debolezze. </a:t>
            </a:r>
            <a:r>
              <a:rPr lang="it-IT" sz="2000" b="1" baseline="30000" dirty="0"/>
              <a:t>6</a:t>
            </a:r>
            <a:r>
              <a:rPr lang="it-IT" sz="2000" dirty="0"/>
              <a:t>Certo, se volessi vantarmi, non sarei insensato: direi solo la verità. Ma evito di farlo, perché nessuno mi giudichi più di quello che vede o sente da me </a:t>
            </a:r>
            <a:r>
              <a:rPr lang="it-IT" sz="2000" b="1" baseline="30000" dirty="0"/>
              <a:t>7</a:t>
            </a:r>
            <a:r>
              <a:rPr lang="it-IT" sz="2000" dirty="0"/>
              <a:t>e per la straordinaria grandezza delle rivelazioni.</a:t>
            </a: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79483446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SAN PAOLO (Visio </a:t>
            </a:r>
            <a:r>
              <a:rPr lang="it-IT" dirty="0" err="1" smtClean="0"/>
              <a:t>Sancti</a:t>
            </a:r>
            <a:r>
              <a:rPr lang="it-IT" dirty="0" smtClean="0"/>
              <a:t> Pauli)</a:t>
            </a:r>
          </a:p>
          <a:p>
            <a:pPr marL="0" lvl="0" indent="0" algn="just">
              <a:spcBef>
                <a:spcPts val="1200"/>
              </a:spcBef>
              <a:buNone/>
            </a:pPr>
            <a:r>
              <a:rPr lang="it-IT" sz="2000" dirty="0"/>
              <a:t>Tra le numerose visioni medievali precedenti la Commedia, quella di San Paolo è l’unica cui fa riferimento </a:t>
            </a:r>
            <a:r>
              <a:rPr lang="it-IT" sz="2000" dirty="0" smtClean="0"/>
              <a:t>Dante:</a:t>
            </a:r>
          </a:p>
          <a:p>
            <a:pPr marL="0" lvl="0" indent="0" algn="just">
              <a:spcBef>
                <a:spcPts val="1200"/>
              </a:spcBef>
              <a:buNone/>
            </a:pPr>
            <a:endParaRPr lang="it-IT" sz="2000" dirty="0" smtClean="0"/>
          </a:p>
          <a:p>
            <a:pPr marL="0" lvl="0" indent="0" algn="just">
              <a:spcBef>
                <a:spcPts val="0"/>
              </a:spcBef>
              <a:buNone/>
            </a:pPr>
            <a:r>
              <a:rPr lang="it-IT" sz="2000" b="1" i="1" dirty="0" err="1"/>
              <a:t>Andovvi</a:t>
            </a:r>
            <a:r>
              <a:rPr lang="it-IT" sz="2000" b="1" i="1" dirty="0"/>
              <a:t> poi lo Vas d’</a:t>
            </a:r>
            <a:r>
              <a:rPr lang="it-IT" sz="2000" b="1" i="1" dirty="0" err="1"/>
              <a:t>elezïone</a:t>
            </a:r>
            <a:r>
              <a:rPr lang="it-IT" sz="2000" b="1" i="1" dirty="0" smtClean="0"/>
              <a:t>,</a:t>
            </a:r>
          </a:p>
          <a:p>
            <a:pPr marL="0" lvl="0" indent="0" algn="just">
              <a:spcBef>
                <a:spcPts val="0"/>
              </a:spcBef>
              <a:buNone/>
            </a:pPr>
            <a:r>
              <a:rPr lang="it-IT" sz="2000" b="1" i="1" dirty="0" smtClean="0"/>
              <a:t>per </a:t>
            </a:r>
            <a:r>
              <a:rPr lang="it-IT" sz="2000" b="1" i="1" dirty="0"/>
              <a:t>recarne conforto a quella </a:t>
            </a:r>
            <a:r>
              <a:rPr lang="it-IT" sz="2000" b="1" i="1" dirty="0" smtClean="0"/>
              <a:t>fede</a:t>
            </a:r>
          </a:p>
          <a:p>
            <a:pPr marL="0" lvl="0" indent="0" algn="just">
              <a:spcBef>
                <a:spcPts val="0"/>
              </a:spcBef>
              <a:buNone/>
            </a:pPr>
            <a:r>
              <a:rPr lang="it-IT" sz="2000" b="1" i="1" dirty="0" smtClean="0"/>
              <a:t>ch’è </a:t>
            </a:r>
            <a:r>
              <a:rPr lang="it-IT" sz="2000" b="1" i="1" dirty="0"/>
              <a:t>principio a la via di salvazione. </a:t>
            </a:r>
            <a:endParaRPr lang="it-IT" sz="2000" b="1" i="1" dirty="0" smtClean="0"/>
          </a:p>
          <a:p>
            <a:pPr marL="0" lvl="0" indent="0" algn="just">
              <a:spcBef>
                <a:spcPts val="0"/>
              </a:spcBef>
              <a:buNone/>
            </a:pPr>
            <a:r>
              <a:rPr lang="it-IT" sz="2000" b="1" i="1" dirty="0" smtClean="0"/>
              <a:t>Ma </a:t>
            </a:r>
            <a:r>
              <a:rPr lang="it-IT" sz="2000" b="1" i="1" dirty="0"/>
              <a:t>io, perché venirvi? o chi ’l concede</a:t>
            </a:r>
            <a:r>
              <a:rPr lang="it-IT" sz="2000" b="1" i="1" dirty="0" smtClean="0"/>
              <a:t>? </a:t>
            </a:r>
          </a:p>
          <a:p>
            <a:pPr marL="0" lvl="0" indent="0" algn="just">
              <a:spcBef>
                <a:spcPts val="0"/>
              </a:spcBef>
              <a:buNone/>
            </a:pPr>
            <a:r>
              <a:rPr lang="it-IT" sz="2000" b="1" i="1" dirty="0" smtClean="0"/>
              <a:t>Io </a:t>
            </a:r>
            <a:r>
              <a:rPr lang="it-IT" sz="2000" b="1" i="1" dirty="0"/>
              <a:t>non </a:t>
            </a:r>
            <a:r>
              <a:rPr lang="it-IT" sz="2000" b="1" i="1" dirty="0" err="1"/>
              <a:t>Enëa</a:t>
            </a:r>
            <a:r>
              <a:rPr lang="it-IT" sz="2000" b="1" i="1" dirty="0"/>
              <a:t>, io non Paulo sono</a:t>
            </a:r>
            <a:r>
              <a:rPr lang="it-IT" sz="2000" b="1" i="1" dirty="0" smtClean="0"/>
              <a:t>; </a:t>
            </a:r>
          </a:p>
          <a:p>
            <a:pPr marL="0" lvl="0" indent="0" algn="just">
              <a:spcBef>
                <a:spcPts val="0"/>
              </a:spcBef>
              <a:buNone/>
            </a:pPr>
            <a:r>
              <a:rPr lang="it-IT" sz="2000" b="1" i="1" dirty="0" smtClean="0"/>
              <a:t>me </a:t>
            </a:r>
            <a:r>
              <a:rPr lang="it-IT" sz="2000" b="1" i="1" dirty="0"/>
              <a:t>degno a ciò né io né altri ’l crede. </a:t>
            </a:r>
            <a:endParaRPr lang="it-IT" sz="2000" b="1" i="1" dirty="0" smtClean="0"/>
          </a:p>
          <a:p>
            <a:pPr marL="0" lvl="0" indent="0" algn="just">
              <a:spcBef>
                <a:spcPts val="0"/>
              </a:spcBef>
              <a:buNone/>
            </a:pPr>
            <a:r>
              <a:rPr lang="it-IT" sz="2000" dirty="0" smtClean="0"/>
              <a:t>(</a:t>
            </a:r>
            <a:r>
              <a:rPr lang="it-IT" sz="2000" dirty="0" err="1"/>
              <a:t>Inf</a:t>
            </a:r>
            <a:r>
              <a:rPr lang="it-IT" sz="2000" dirty="0"/>
              <a:t>. II, </a:t>
            </a:r>
            <a:r>
              <a:rPr lang="it-IT" sz="2000" dirty="0" smtClean="0"/>
              <a:t>28-33).</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1438924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IL PURGATORIO DI SAN PATRIZIO</a:t>
            </a:r>
          </a:p>
          <a:p>
            <a:pPr marL="0" lvl="0" indent="0" algn="just">
              <a:spcBef>
                <a:spcPts val="1200"/>
              </a:spcBef>
              <a:buNone/>
            </a:pPr>
            <a:r>
              <a:rPr lang="it-IT" dirty="0"/>
              <a:t>T</a:t>
            </a:r>
            <a:r>
              <a:rPr lang="it-IT" dirty="0" smtClean="0"/>
              <a:t>esto elaborato tra </a:t>
            </a:r>
            <a:r>
              <a:rPr lang="it-IT" dirty="0"/>
              <a:t>il XII e il XIII secolo dal monaco </a:t>
            </a:r>
            <a:r>
              <a:rPr lang="it-IT" dirty="0" smtClean="0"/>
              <a:t>cistercense </a:t>
            </a:r>
            <a:r>
              <a:rPr lang="it-IT" dirty="0"/>
              <a:t>Enrico di </a:t>
            </a:r>
            <a:r>
              <a:rPr lang="it-IT" dirty="0" err="1" smtClean="0"/>
              <a:t>Saltrey</a:t>
            </a:r>
            <a:r>
              <a:rPr lang="it-IT" dirty="0"/>
              <a:t>;</a:t>
            </a:r>
            <a:r>
              <a:rPr lang="it-IT" dirty="0" smtClean="0"/>
              <a:t> </a:t>
            </a:r>
            <a:r>
              <a:rPr lang="it-IT" dirty="0"/>
              <a:t>è la prima opera in</a:t>
            </a:r>
            <a:br>
              <a:rPr lang="it-IT" dirty="0"/>
            </a:br>
            <a:r>
              <a:rPr lang="it-IT" dirty="0"/>
              <a:t>cui il Purgatorio compare come «</a:t>
            </a:r>
            <a:r>
              <a:rPr lang="it-IT" dirty="0" smtClean="0"/>
              <a:t>terzo luogo</a:t>
            </a:r>
            <a:r>
              <a:rPr lang="it-IT" dirty="0"/>
              <a:t>» dell’Aldilà, </a:t>
            </a:r>
            <a:r>
              <a:rPr lang="it-IT" dirty="0" smtClean="0"/>
              <a:t>regno intermedio </a:t>
            </a:r>
            <a:r>
              <a:rPr lang="it-IT" dirty="0"/>
              <a:t>tra l’Inferno, in basso, </a:t>
            </a:r>
            <a:r>
              <a:rPr lang="it-IT" dirty="0" smtClean="0"/>
              <a:t>e il </a:t>
            </a:r>
            <a:r>
              <a:rPr lang="it-IT" dirty="0"/>
              <a:t>Paradiso in </a:t>
            </a:r>
            <a:r>
              <a:rPr lang="it-IT" dirty="0" smtClean="0"/>
              <a:t>alto.</a:t>
            </a: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75882529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LA VISIONE DI TUNDALO</a:t>
            </a:r>
          </a:p>
          <a:p>
            <a:pPr marL="0" lvl="0" indent="0" algn="just">
              <a:spcBef>
                <a:spcPts val="1200"/>
              </a:spcBef>
              <a:buNone/>
            </a:pPr>
            <a:r>
              <a:rPr lang="it-IT" dirty="0"/>
              <a:t>Scritta in latino intorno alla metà del </a:t>
            </a:r>
            <a:r>
              <a:rPr lang="it-IT" dirty="0" smtClean="0"/>
              <a:t>XII secolo</a:t>
            </a:r>
            <a:r>
              <a:rPr lang="it-IT" dirty="0"/>
              <a:t>, la </a:t>
            </a:r>
            <a:r>
              <a:rPr lang="it-IT" i="1" dirty="0" smtClean="0"/>
              <a:t>Visione di </a:t>
            </a:r>
            <a:r>
              <a:rPr lang="it-IT" i="1" dirty="0" err="1"/>
              <a:t>Tundalo</a:t>
            </a:r>
            <a:r>
              <a:rPr lang="it-IT" i="1" dirty="0"/>
              <a:t> </a:t>
            </a:r>
            <a:r>
              <a:rPr lang="it-IT" dirty="0"/>
              <a:t>(Visio </a:t>
            </a:r>
            <a:r>
              <a:rPr lang="it-IT" dirty="0" err="1"/>
              <a:t>Tungdali</a:t>
            </a:r>
            <a:r>
              <a:rPr lang="it-IT" dirty="0" smtClean="0"/>
              <a:t>) descrive </a:t>
            </a:r>
            <a:r>
              <a:rPr lang="it-IT" dirty="0"/>
              <a:t>il viaggio </a:t>
            </a:r>
            <a:r>
              <a:rPr lang="it-IT" dirty="0" smtClean="0"/>
              <a:t>nell’Aldilà che </a:t>
            </a:r>
            <a:r>
              <a:rPr lang="it-IT" dirty="0"/>
              <a:t>il cavaliere irlandese </a:t>
            </a:r>
            <a:r>
              <a:rPr lang="it-IT" dirty="0" err="1"/>
              <a:t>Tundalo</a:t>
            </a:r>
            <a:r>
              <a:rPr lang="it-IT" dirty="0"/>
              <a:t>, accompagnato da </a:t>
            </a:r>
            <a:r>
              <a:rPr lang="it-IT" dirty="0" smtClean="0"/>
              <a:t>un angelo</a:t>
            </a:r>
            <a:r>
              <a:rPr lang="it-IT" dirty="0"/>
              <a:t>, h</a:t>
            </a:r>
            <a:r>
              <a:rPr lang="it-IT" dirty="0" smtClean="0"/>
              <a:t>a </a:t>
            </a:r>
            <a:r>
              <a:rPr lang="it-IT" dirty="0"/>
              <a:t>compiuto in </a:t>
            </a:r>
            <a:r>
              <a:rPr lang="it-IT" dirty="0" smtClean="0"/>
              <a:t>visione e si conclude </a:t>
            </a:r>
            <a:r>
              <a:rPr lang="it-IT" dirty="0"/>
              <a:t>davanti alla </a:t>
            </a:r>
            <a:r>
              <a:rPr lang="it-IT" dirty="0" smtClean="0"/>
              <a:t> cinta muraria </a:t>
            </a:r>
            <a:r>
              <a:rPr lang="it-IT" dirty="0"/>
              <a:t>del Paradiso. </a:t>
            </a:r>
            <a:r>
              <a:rPr lang="it-IT" dirty="0" smtClean="0"/>
              <a:t>Il testo </a:t>
            </a:r>
            <a:r>
              <a:rPr lang="it-IT" dirty="0"/>
              <a:t>fu assai </a:t>
            </a:r>
            <a:r>
              <a:rPr lang="it-IT" dirty="0" smtClean="0"/>
              <a:t>noto </a:t>
            </a:r>
            <a:r>
              <a:rPr lang="it-IT" dirty="0"/>
              <a:t>nel Medioevo e molto </a:t>
            </a:r>
            <a:r>
              <a:rPr lang="it-IT" dirty="0" smtClean="0"/>
              <a:t>probabilmente anche </a:t>
            </a:r>
            <a:r>
              <a:rPr lang="it-IT" dirty="0"/>
              <a:t>Dante ne ebbe conoscenza</a:t>
            </a:r>
            <a:r>
              <a:rPr lang="it-IT" dirty="0" smtClean="0"/>
              <a:t>.</a:t>
            </a:r>
          </a:p>
          <a:p>
            <a:pPr marL="0" lvl="0" indent="0" algn="just">
              <a:spcBef>
                <a:spcPts val="1200"/>
              </a:spcBef>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43908763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LA NAVIGAZIONE DI SAN BRANDANO</a:t>
            </a:r>
          </a:p>
          <a:p>
            <a:pPr marL="0" lvl="0" indent="0" algn="just">
              <a:spcBef>
                <a:spcPts val="0"/>
              </a:spcBef>
              <a:buNone/>
            </a:pPr>
            <a:r>
              <a:rPr lang="it-IT" dirty="0" smtClean="0"/>
              <a:t>Vissuto a cavallo dei secoli V e VI, </a:t>
            </a:r>
            <a:r>
              <a:rPr lang="it-IT" dirty="0"/>
              <a:t>si dedicò </a:t>
            </a:r>
            <a:r>
              <a:rPr lang="it-IT" dirty="0" smtClean="0"/>
              <a:t>alla vita monastica</a:t>
            </a:r>
            <a:r>
              <a:rPr lang="it-IT" dirty="0"/>
              <a:t>, legando il suo nome alla fondazione </a:t>
            </a:r>
            <a:r>
              <a:rPr lang="it-IT" dirty="0" smtClean="0"/>
              <a:t>di alcuni monasteri e</a:t>
            </a:r>
            <a:r>
              <a:rPr lang="it-IT" dirty="0"/>
              <a:t>, secondo </a:t>
            </a:r>
            <a:r>
              <a:rPr lang="it-IT" dirty="0" smtClean="0"/>
              <a:t>le consuetudini del monachesimo </a:t>
            </a:r>
            <a:r>
              <a:rPr lang="it-IT" dirty="0"/>
              <a:t>irlandese, fece </a:t>
            </a:r>
            <a:r>
              <a:rPr lang="it-IT" dirty="0" smtClean="0"/>
              <a:t>numerosi pellegrinaggi </a:t>
            </a:r>
            <a:r>
              <a:rPr lang="it-IT" dirty="0"/>
              <a:t>per mare, spingendosi fino </a:t>
            </a:r>
            <a:r>
              <a:rPr lang="it-IT" dirty="0" smtClean="0"/>
              <a:t>alla Scozia</a:t>
            </a:r>
            <a:r>
              <a:rPr lang="it-IT" dirty="0"/>
              <a:t>, </a:t>
            </a:r>
            <a:r>
              <a:rPr lang="it-IT" dirty="0" smtClean="0"/>
              <a:t>alle isole </a:t>
            </a:r>
            <a:r>
              <a:rPr lang="it-IT" dirty="0"/>
              <a:t>Orcadi e </a:t>
            </a:r>
            <a:r>
              <a:rPr lang="it-IT" dirty="0" smtClean="0"/>
              <a:t>Shetland.</a:t>
            </a:r>
          </a:p>
          <a:p>
            <a:pPr marL="0" lvl="0" indent="0" algn="just">
              <a:spcBef>
                <a:spcPts val="0"/>
              </a:spcBef>
              <a:buNone/>
            </a:pPr>
            <a:r>
              <a:rPr lang="it-IT" dirty="0" smtClean="0"/>
              <a:t>L’opera fu composta, a oltre tre secoli dalla sua morte, in latino e nel secolo XII fu tradotta in varie lingue. Dante la conobbe e può aver tratto da essa qualche </a:t>
            </a:r>
            <a:r>
              <a:rPr lang="it-IT" dirty="0"/>
              <a:t>suggestione di </a:t>
            </a:r>
            <a:r>
              <a:rPr lang="it-IT" dirty="0" smtClean="0"/>
              <a:t>carattere generale </a:t>
            </a:r>
            <a:r>
              <a:rPr lang="it-IT" dirty="0"/>
              <a:t>(il viaggio al Paradiso passando attraverso </a:t>
            </a:r>
            <a:r>
              <a:rPr lang="it-IT" dirty="0" smtClean="0"/>
              <a:t>le regioni </a:t>
            </a:r>
            <a:r>
              <a:rPr lang="it-IT" dirty="0"/>
              <a:t>infernali, i </a:t>
            </a:r>
            <a:r>
              <a:rPr lang="it-IT" dirty="0" smtClean="0"/>
              <a:t>colloqui con </a:t>
            </a:r>
            <a:r>
              <a:rPr lang="it-IT" dirty="0"/>
              <a:t>i defunti) e forse anche </a:t>
            </a:r>
            <a:r>
              <a:rPr lang="it-IT" dirty="0" smtClean="0"/>
              <a:t>l’idea di </a:t>
            </a:r>
            <a:r>
              <a:rPr lang="it-IT" dirty="0"/>
              <a:t>scegliere un’isola come sede del Paradiso terrestre</a:t>
            </a:r>
            <a:r>
              <a:rPr lang="it-IT" dirty="0" smtClean="0"/>
              <a:t>.</a:t>
            </a:r>
          </a:p>
          <a:p>
            <a:pPr marL="0" lvl="0" indent="0" algn="just">
              <a:spcBef>
                <a:spcPts val="1200"/>
              </a:spcBef>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20444059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14222" y="0"/>
            <a:ext cx="4274002" cy="6491140"/>
          </a:xfrm>
          <a:prstGeom prst="rect">
            <a:avLst/>
          </a:prstGeom>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28800"/>
            <a:ext cx="8640960" cy="4824536"/>
          </a:xfrm>
        </p:spPr>
        <p:txBody>
          <a:bodyPr/>
          <a:lstStyle/>
          <a:p>
            <a:pPr marL="0" lvl="0" indent="0" algn="just">
              <a:spcBef>
                <a:spcPts val="1200"/>
              </a:spcBef>
              <a:buNone/>
            </a:pPr>
            <a:r>
              <a:rPr lang="it-IT" dirty="0" smtClean="0"/>
              <a:t>IL LIBRO DELLA SCALA</a:t>
            </a:r>
          </a:p>
          <a:p>
            <a:pPr marL="0" lvl="0" indent="0" algn="just">
              <a:spcBef>
                <a:spcPts val="0"/>
              </a:spcBef>
              <a:buNone/>
            </a:pPr>
            <a:r>
              <a:rPr lang="it-IT" dirty="0"/>
              <a:t>Il </a:t>
            </a:r>
            <a:r>
              <a:rPr lang="it-IT" i="1" dirty="0"/>
              <a:t>Libro della </a:t>
            </a:r>
            <a:r>
              <a:rPr lang="it-IT" i="1" dirty="0" smtClean="0"/>
              <a:t>Scala </a:t>
            </a:r>
            <a:r>
              <a:rPr lang="it-IT" dirty="0" smtClean="0"/>
              <a:t>è ispirato alla leggenda </a:t>
            </a:r>
            <a:r>
              <a:rPr lang="it-IT" dirty="0"/>
              <a:t>dell’ascensione al </a:t>
            </a:r>
            <a:r>
              <a:rPr lang="it-IT" dirty="0" smtClean="0"/>
              <a:t>cielo di </a:t>
            </a:r>
            <a:r>
              <a:rPr lang="it-IT" dirty="0"/>
              <a:t>Maometto, nata intorno alla </a:t>
            </a:r>
            <a:r>
              <a:rPr lang="it-IT" i="1" dirty="0" err="1"/>
              <a:t>sura</a:t>
            </a:r>
            <a:r>
              <a:rPr lang="it-IT" i="1" dirty="0"/>
              <a:t/>
            </a:r>
            <a:br>
              <a:rPr lang="it-IT" i="1" dirty="0"/>
            </a:br>
            <a:r>
              <a:rPr lang="it-IT" dirty="0"/>
              <a:t>XVII, I del </a:t>
            </a:r>
            <a:r>
              <a:rPr lang="it-IT" i="1" dirty="0"/>
              <a:t>Corano</a:t>
            </a:r>
            <a:r>
              <a:rPr lang="it-IT" dirty="0"/>
              <a:t>: «Gloria a Colui che </a:t>
            </a:r>
            <a:r>
              <a:rPr lang="it-IT" dirty="0" smtClean="0"/>
              <a:t>rapì di </a:t>
            </a:r>
            <a:r>
              <a:rPr lang="it-IT" dirty="0"/>
              <a:t>notte il Suo servo </a:t>
            </a:r>
            <a:r>
              <a:rPr lang="it-IT" dirty="0" smtClean="0"/>
              <a:t>dal </a:t>
            </a:r>
            <a:r>
              <a:rPr lang="it-IT" dirty="0"/>
              <a:t>Tempio Santo </a:t>
            </a:r>
            <a:r>
              <a:rPr lang="it-IT" dirty="0" smtClean="0"/>
              <a:t>al </a:t>
            </a:r>
            <a:r>
              <a:rPr lang="it-IT" dirty="0"/>
              <a:t>Tempio </a:t>
            </a:r>
            <a:r>
              <a:rPr lang="it-IT" dirty="0" smtClean="0"/>
              <a:t>Ultimo, del quale benedicemmo il </a:t>
            </a:r>
            <a:r>
              <a:rPr lang="it-IT" dirty="0"/>
              <a:t>recinto, per mostrargli i Nostri </a:t>
            </a:r>
            <a:r>
              <a:rPr lang="it-IT" dirty="0" smtClean="0"/>
              <a:t>Segni».</a:t>
            </a:r>
          </a:p>
          <a:p>
            <a:pPr marL="0" lvl="0" indent="0" algn="just">
              <a:spcBef>
                <a:spcPts val="0"/>
              </a:spcBef>
              <a:buNone/>
            </a:pPr>
            <a:r>
              <a:rPr lang="it-IT" dirty="0"/>
              <a:t>A partire dal XVIII secolo, </a:t>
            </a:r>
            <a:r>
              <a:rPr lang="it-IT" dirty="0" smtClean="0"/>
              <a:t>è stata formulata l’ipotesi</a:t>
            </a:r>
            <a:r>
              <a:rPr lang="it-IT" dirty="0"/>
              <a:t>, su cui ancor oggi si discute, che </a:t>
            </a:r>
            <a:r>
              <a:rPr lang="it-IT" dirty="0" smtClean="0"/>
              <a:t>il </a:t>
            </a:r>
            <a:r>
              <a:rPr lang="it-IT" i="1" dirty="0" smtClean="0"/>
              <a:t>Libro </a:t>
            </a:r>
            <a:r>
              <a:rPr lang="it-IT" i="1" dirty="0"/>
              <a:t>della Scala </a:t>
            </a:r>
            <a:r>
              <a:rPr lang="it-IT" dirty="0"/>
              <a:t>possa aver costituito </a:t>
            </a:r>
            <a:r>
              <a:rPr lang="it-IT" dirty="0" smtClean="0"/>
              <a:t>una fonte </a:t>
            </a:r>
            <a:r>
              <a:rPr lang="it-IT" dirty="0"/>
              <a:t>privilegiata </a:t>
            </a:r>
            <a:r>
              <a:rPr lang="it-IT" dirty="0" smtClean="0"/>
              <a:t>di Dante </a:t>
            </a:r>
            <a:r>
              <a:rPr lang="it-IT" dirty="0"/>
              <a:t>per la composizione della </a:t>
            </a:r>
            <a:r>
              <a:rPr lang="it-IT" i="1" dirty="0"/>
              <a:t>Commedia</a:t>
            </a:r>
            <a:r>
              <a:rPr lang="it-IT" dirty="0" smtClean="0"/>
              <a:t>.</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75201923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1152128"/>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28800"/>
            <a:ext cx="8640960" cy="4824536"/>
          </a:xfrm>
        </p:spPr>
        <p:txBody>
          <a:bodyPr/>
          <a:lstStyle/>
          <a:p>
            <a:pPr marL="0" lvl="0" indent="0" algn="just">
              <a:spcBef>
                <a:spcPts val="1200"/>
              </a:spcBef>
              <a:buNone/>
            </a:pPr>
            <a:r>
              <a:rPr lang="it-IT" dirty="0" smtClean="0"/>
              <a:t>IL LIBRO DELLA SCALA</a:t>
            </a:r>
          </a:p>
          <a:p>
            <a:pPr marL="0" lvl="0" indent="0" algn="just">
              <a:spcBef>
                <a:spcPts val="0"/>
              </a:spcBef>
              <a:buNone/>
            </a:pPr>
            <a:r>
              <a:rPr lang="it-IT" dirty="0"/>
              <a:t>il viaggio, </a:t>
            </a:r>
            <a:r>
              <a:rPr lang="it-IT" dirty="0" smtClean="0"/>
              <a:t>la presenza </a:t>
            </a:r>
            <a:r>
              <a:rPr lang="it-IT" dirty="0"/>
              <a:t>di una guida, </a:t>
            </a:r>
            <a:r>
              <a:rPr lang="it-IT" dirty="0" smtClean="0"/>
              <a:t>l’architettura dell’Oltretomba</a:t>
            </a:r>
            <a:r>
              <a:rPr lang="it-IT" dirty="0"/>
              <a:t>, con l’Inferno a forma di </a:t>
            </a:r>
            <a:r>
              <a:rPr lang="it-IT" dirty="0" smtClean="0"/>
              <a:t>imbuto sprofondato </a:t>
            </a:r>
            <a:r>
              <a:rPr lang="it-IT" dirty="0"/>
              <a:t>fino al centro della terra, </a:t>
            </a:r>
            <a:r>
              <a:rPr lang="it-IT" dirty="0" smtClean="0"/>
              <a:t>la distribuzione dei dannati </a:t>
            </a:r>
            <a:r>
              <a:rPr lang="it-IT" dirty="0"/>
              <a:t>in diverse categorie, collocate tanto più in </a:t>
            </a:r>
            <a:r>
              <a:rPr lang="it-IT" dirty="0" smtClean="0"/>
              <a:t>basso quanto più grave </a:t>
            </a:r>
            <a:r>
              <a:rPr lang="it-IT" dirty="0"/>
              <a:t>è il loro peccato, </a:t>
            </a:r>
            <a:r>
              <a:rPr lang="it-IT" dirty="0" smtClean="0"/>
              <a:t>la </a:t>
            </a:r>
            <a:r>
              <a:rPr lang="it-IT" dirty="0"/>
              <a:t>luce del Paradiso, le schiere angeliche </a:t>
            </a:r>
            <a:r>
              <a:rPr lang="it-IT" dirty="0" smtClean="0"/>
              <a:t>che ruotano </a:t>
            </a:r>
            <a:r>
              <a:rPr lang="it-IT" dirty="0"/>
              <a:t>attorno al trono </a:t>
            </a:r>
            <a:r>
              <a:rPr lang="it-IT" dirty="0" smtClean="0"/>
              <a:t>divino, la </a:t>
            </a:r>
            <a:r>
              <a:rPr lang="it-IT" dirty="0"/>
              <a:t>legge del «contrappasso</a:t>
            </a:r>
            <a:r>
              <a:rPr lang="it-IT" dirty="0" smtClean="0"/>
              <a:t>», che regola</a:t>
            </a:r>
            <a:r>
              <a:rPr lang="it-IT" dirty="0"/>
              <a:t>, anche nell’Inferno musulmano, </a:t>
            </a:r>
            <a:r>
              <a:rPr lang="it-IT" dirty="0" smtClean="0"/>
              <a:t>il rapporto tra peccato </a:t>
            </a:r>
            <a:r>
              <a:rPr lang="it-IT" dirty="0"/>
              <a:t>e pena</a:t>
            </a:r>
            <a:r>
              <a:rPr lang="it-IT" dirty="0" smtClean="0"/>
              <a:t>.</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66852476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28800"/>
            <a:ext cx="8640960" cy="4824536"/>
          </a:xfrm>
        </p:spPr>
        <p:txBody>
          <a:bodyPr/>
          <a:lstStyle/>
          <a:p>
            <a:pPr marL="0" lvl="0" indent="0" algn="just">
              <a:spcBef>
                <a:spcPts val="1200"/>
              </a:spcBef>
              <a:buNone/>
            </a:pPr>
            <a:r>
              <a:rPr lang="it-IT" dirty="0" smtClean="0"/>
              <a:t>IL LIBRO DELLE TRE SCRITTURE</a:t>
            </a:r>
          </a:p>
          <a:p>
            <a:pPr marL="0" lvl="0" indent="0" algn="just">
              <a:spcBef>
                <a:spcPts val="0"/>
              </a:spcBef>
              <a:buNone/>
            </a:pPr>
            <a:r>
              <a:rPr lang="it-IT" dirty="0"/>
              <a:t>Il </a:t>
            </a:r>
            <a:r>
              <a:rPr lang="it-IT" i="1" dirty="0"/>
              <a:t>Libro delle Tre Scritture </a:t>
            </a:r>
            <a:r>
              <a:rPr lang="it-IT" dirty="0"/>
              <a:t>di </a:t>
            </a:r>
            <a:r>
              <a:rPr lang="it-IT" dirty="0" err="1"/>
              <a:t>Bonvesin</a:t>
            </a:r>
            <a:r>
              <a:rPr lang="it-IT" dirty="0"/>
              <a:t> da </a:t>
            </a:r>
            <a:r>
              <a:rPr lang="it-IT" dirty="0" smtClean="0"/>
              <a:t>la Riva </a:t>
            </a:r>
            <a:r>
              <a:rPr lang="it-IT" dirty="0"/>
              <a:t>(Milano 1245 </a:t>
            </a:r>
            <a:r>
              <a:rPr lang="it-IT" dirty="0" err="1"/>
              <a:t>ca</a:t>
            </a:r>
            <a:r>
              <a:rPr lang="it-IT" dirty="0"/>
              <a:t>. – prima del 1315</a:t>
            </a:r>
            <a:r>
              <a:rPr lang="it-IT" dirty="0" smtClean="0"/>
              <a:t>) costituisce </a:t>
            </a:r>
            <a:r>
              <a:rPr lang="it-IT" dirty="0"/>
              <a:t>uno dei precedenti più immediati della </a:t>
            </a:r>
            <a:r>
              <a:rPr lang="it-IT" i="1" dirty="0"/>
              <a:t>Commedia</a:t>
            </a:r>
            <a:r>
              <a:rPr lang="it-IT" dirty="0"/>
              <a:t>, anche se </a:t>
            </a:r>
            <a:r>
              <a:rPr lang="it-IT" dirty="0" smtClean="0"/>
              <a:t>il rapporto tra le due opere può considerarsi </a:t>
            </a:r>
            <a:r>
              <a:rPr lang="it-IT" dirty="0"/>
              <a:t>a</a:t>
            </a:r>
            <a:r>
              <a:rPr lang="it-IT" dirty="0" smtClean="0"/>
              <a:t>bbastanza superficiale . </a:t>
            </a:r>
            <a:r>
              <a:rPr lang="it-IT" dirty="0"/>
              <a:t>Più </a:t>
            </a:r>
            <a:r>
              <a:rPr lang="it-IT" dirty="0" smtClean="0"/>
              <a:t>diretto sembra il </a:t>
            </a:r>
            <a:r>
              <a:rPr lang="it-IT" dirty="0"/>
              <a:t>legame tra le </a:t>
            </a:r>
            <a:r>
              <a:rPr lang="it-IT" dirty="0" smtClean="0"/>
              <a:t>due opere </a:t>
            </a:r>
            <a:r>
              <a:rPr lang="it-IT" dirty="0"/>
              <a:t>per quanto riguarda la legge </a:t>
            </a:r>
            <a:r>
              <a:rPr lang="it-IT" dirty="0" smtClean="0"/>
              <a:t>del «</a:t>
            </a:r>
            <a:r>
              <a:rPr lang="it-IT" dirty="0"/>
              <a:t>contrappasso</a:t>
            </a:r>
            <a:r>
              <a:rPr lang="it-IT" dirty="0" smtClean="0"/>
              <a:t>», </a:t>
            </a:r>
            <a:r>
              <a:rPr lang="it-IT" dirty="0"/>
              <a:t>che anche nell’opera </a:t>
            </a:r>
            <a:r>
              <a:rPr lang="it-IT" dirty="0" smtClean="0"/>
              <a:t>di </a:t>
            </a:r>
            <a:r>
              <a:rPr lang="it-IT" dirty="0" err="1" smtClean="0"/>
              <a:t>Bonvesin</a:t>
            </a:r>
            <a:r>
              <a:rPr lang="it-IT" dirty="0" smtClean="0"/>
              <a:t> </a:t>
            </a:r>
            <a:r>
              <a:rPr lang="it-IT" dirty="0"/>
              <a:t>regola il rapporto tra il peccato </a:t>
            </a:r>
            <a:r>
              <a:rPr lang="it-IT" dirty="0" smtClean="0"/>
              <a:t>e la pena.</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428107548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pic>
        <p:nvPicPr>
          <p:cNvPr id="7" name="Immagine 6"/>
          <p:cNvPicPr>
            <a:picLocks noChangeAspect="1"/>
          </p:cNvPicPr>
          <p:nvPr/>
        </p:nvPicPr>
        <p:blipFill>
          <a:blip r:embed="rId3"/>
          <a:stretch>
            <a:fillRect/>
          </a:stretch>
        </p:blipFill>
        <p:spPr>
          <a:xfrm>
            <a:off x="177902" y="1584002"/>
            <a:ext cx="8570562" cy="3357166"/>
          </a:xfrm>
          <a:prstGeom prst="rect">
            <a:avLst/>
          </a:prstGeom>
        </p:spPr>
      </p:pic>
    </p:spTree>
    <p:extLst>
      <p:ext uri="{BB962C8B-B14F-4D97-AF65-F5344CB8AC3E}">
        <p14:creationId xmlns:p14="http://schemas.microsoft.com/office/powerpoint/2010/main" val="9771764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628800"/>
            <a:ext cx="8640960" cy="4824536"/>
          </a:xfrm>
        </p:spPr>
        <p:txBody>
          <a:bodyPr/>
          <a:lstStyle/>
          <a:p>
            <a:r>
              <a:rPr lang="it-IT" dirty="0" smtClean="0"/>
              <a:t>TESEO</a:t>
            </a:r>
          </a:p>
          <a:p>
            <a:pPr marL="0" indent="0">
              <a:buNone/>
            </a:pPr>
            <a:r>
              <a:rPr lang="it-IT" dirty="0" smtClean="0"/>
              <a:t>Personaggio </a:t>
            </a:r>
            <a:r>
              <a:rPr lang="it-IT" dirty="0"/>
              <a:t>della mitologia classica, figlio di Egeo e di Etra, collegato al ciclo di leggende minoiche: uccise il Minotauro grazie all’aiuto di Arianna, figlia di Minosse, che gli fornì il filo per introdursi nel labirinto. È protagonista con l’amico </a:t>
            </a:r>
            <a:r>
              <a:rPr lang="it-IT" dirty="0" err="1"/>
              <a:t>Piritoo</a:t>
            </a:r>
            <a:r>
              <a:rPr lang="it-IT" dirty="0"/>
              <a:t> di una discesa agli Inferi nel tentativo, poi fallito, di rapire Proserpina.</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87938073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628800"/>
            <a:ext cx="8640960" cy="4824536"/>
          </a:xfrm>
        </p:spPr>
        <p:txBody>
          <a:bodyPr/>
          <a:lstStyle/>
          <a:p>
            <a:r>
              <a:rPr lang="it-IT" dirty="0" smtClean="0"/>
              <a:t>ENEA</a:t>
            </a:r>
          </a:p>
          <a:p>
            <a:pPr marL="0" indent="0">
              <a:buNone/>
            </a:pPr>
            <a:r>
              <a:rPr lang="it-IT" dirty="0"/>
              <a:t>Enea è citato per la prima volta da Dante in </a:t>
            </a:r>
            <a:r>
              <a:rPr lang="it-IT" dirty="0" err="1"/>
              <a:t>Inf</a:t>
            </a:r>
            <a:r>
              <a:rPr lang="it-IT" dirty="0"/>
              <a:t>., I, 73-74, quando Virgilio si presenta come il poeta che ha cantato del giusto / figliuol d’Anchise. </a:t>
            </a:r>
            <a:r>
              <a:rPr lang="it-IT" dirty="0" smtClean="0"/>
              <a:t>Lo </a:t>
            </a:r>
            <a:r>
              <a:rPr lang="it-IT" dirty="0"/>
              <a:t>nomina nuovamente in </a:t>
            </a:r>
            <a:r>
              <a:rPr lang="it-IT" dirty="0" err="1"/>
              <a:t>Inf</a:t>
            </a:r>
            <a:r>
              <a:rPr lang="it-IT" dirty="0"/>
              <a:t>., II, 13-27 con la perifrasi </a:t>
            </a:r>
            <a:r>
              <a:rPr lang="it-IT" dirty="0" smtClean="0"/>
              <a:t>«di </a:t>
            </a:r>
            <a:r>
              <a:rPr lang="it-IT" dirty="0"/>
              <a:t>Silvio il </a:t>
            </a:r>
            <a:r>
              <a:rPr lang="it-IT" dirty="0" smtClean="0"/>
              <a:t>parente» </a:t>
            </a:r>
            <a:r>
              <a:rPr lang="it-IT" dirty="0"/>
              <a:t>(il padre di Silvio, nato dalle nozze con Lavinia e succeduto al fratello Ascanio nel governo di Alba Longa</a:t>
            </a:r>
            <a:r>
              <a:rPr lang="it-IT" dirty="0" smtClean="0"/>
              <a:t>). </a:t>
            </a:r>
            <a:r>
              <a:rPr lang="it-IT" dirty="0"/>
              <a:t>Enea viene poi descritto tra gli «spiriti magni» del Limbo (</a:t>
            </a:r>
            <a:r>
              <a:rPr lang="it-IT" dirty="0" err="1"/>
              <a:t>Inf</a:t>
            </a:r>
            <a:r>
              <a:rPr lang="it-IT" dirty="0"/>
              <a:t>., IV, 122), accanto a Ettore, il più grande eroe troiano, e a </a:t>
            </a:r>
            <a:r>
              <a:rPr lang="it-IT" dirty="0" smtClean="0"/>
              <a:t>Cesare.</a:t>
            </a:r>
            <a:endParaRPr lang="it-IT" dirty="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48179234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772816"/>
            <a:ext cx="8640960" cy="4680520"/>
          </a:xfrm>
        </p:spPr>
        <p:txBody>
          <a:bodyPr/>
          <a:lstStyle/>
          <a:p>
            <a:r>
              <a:rPr lang="it-IT" dirty="0" smtClean="0"/>
              <a:t>ULISSE</a:t>
            </a:r>
          </a:p>
          <a:p>
            <a:pPr marL="0" indent="0" algn="just">
              <a:buNone/>
            </a:pPr>
            <a:r>
              <a:rPr lang="it-IT" dirty="0" smtClean="0"/>
              <a:t>Virgilio spiega che Ulisse è punito per </a:t>
            </a:r>
            <a:r>
              <a:rPr lang="it-IT" dirty="0"/>
              <a:t>aver escogitato l’inganno del cavallo di Troia, </a:t>
            </a:r>
            <a:r>
              <a:rPr lang="it-IT" dirty="0" smtClean="0"/>
              <a:t>aver </a:t>
            </a:r>
            <a:r>
              <a:rPr lang="it-IT" dirty="0"/>
              <a:t>smascherato Achille a Sciro, nonché di aver compiuto il furto del </a:t>
            </a:r>
            <a:r>
              <a:rPr lang="it-IT" dirty="0" smtClean="0"/>
              <a:t>Palladio, quest’ultimo in solido co Diomede. </a:t>
            </a:r>
          </a:p>
          <a:p>
            <a:pPr marL="0" indent="0" algn="just">
              <a:buNone/>
            </a:pPr>
            <a:r>
              <a:rPr lang="it-IT" dirty="0" smtClean="0"/>
              <a:t>Ma Ulisse dovrebbe rispondere anche dell’inganno di cui fu vittima Ifigenia.</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7643825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772816"/>
            <a:ext cx="8640960" cy="4680520"/>
          </a:xfrm>
        </p:spPr>
        <p:txBody>
          <a:bodyPr/>
          <a:lstStyle/>
          <a:p>
            <a:r>
              <a:rPr lang="it-IT" dirty="0" smtClean="0"/>
              <a:t>ERCOLE</a:t>
            </a:r>
          </a:p>
          <a:p>
            <a:pPr marL="0" indent="0" algn="just">
              <a:buNone/>
            </a:pPr>
            <a:r>
              <a:rPr lang="it-IT" dirty="0"/>
              <a:t>Dante lo cita varie volte nell’Inferno, spesso quale protagonista vittorioso di lotte con creature mostruose: indirettamente in IX, 98-99, quando il messo celeste ricorda ai demoni della città di Dite l’episodio in cui l’eroe aveva trascinato Cerbero fuori dagli Inferi; in XXV, 28-33, alludendo all’uccisione di Caco; in XXVI, 108, quando Ulisse racconta del suo viaggio oltre Gibilterra; in XXXI, 132, ricordando la sua lotta col gigante Anteo</a:t>
            </a: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42789222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772816"/>
            <a:ext cx="8640960" cy="4680520"/>
          </a:xfrm>
        </p:spPr>
        <p:txBody>
          <a:bodyPr/>
          <a:lstStyle/>
          <a:p>
            <a:r>
              <a:rPr lang="it-IT" dirty="0" smtClean="0"/>
              <a:t>ARPIE</a:t>
            </a:r>
          </a:p>
          <a:p>
            <a:pPr marL="0" indent="0" algn="just">
              <a:buNone/>
            </a:pPr>
            <a:r>
              <a:rPr lang="it-IT" dirty="0"/>
              <a:t>Dante le colloca a custodia del secondo girone del VII Cerchio dell'Inferno, la selva dei suicidi. Le descrive nel Canto XIII, come mostruosi uccelli dalle grandi ali, colli e volti umani, un grosso ventre piumato e zampe artigliate. </a:t>
            </a: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97932677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CACO</a:t>
            </a:r>
          </a:p>
          <a:p>
            <a:pPr marL="0" indent="0" algn="just">
              <a:buNone/>
            </a:pPr>
            <a:r>
              <a:rPr lang="it-IT" dirty="0"/>
              <a:t>Personaggio della mitologia classica, figlio di </a:t>
            </a:r>
            <a:r>
              <a:rPr lang="it-IT" dirty="0" smtClean="0"/>
              <a:t>Vulcano </a:t>
            </a:r>
            <a:r>
              <a:rPr lang="it-IT" dirty="0"/>
              <a:t>Virgilio (</a:t>
            </a:r>
            <a:r>
              <a:rPr lang="it-IT" i="1" dirty="0" err="1"/>
              <a:t>Aen</a:t>
            </a:r>
            <a:r>
              <a:rPr lang="it-IT" dirty="0"/>
              <a:t>., VIII, 184 ss.) </a:t>
            </a:r>
            <a:r>
              <a:rPr lang="it-IT" dirty="0" smtClean="0"/>
              <a:t>lo </a:t>
            </a:r>
            <a:r>
              <a:rPr lang="it-IT" dirty="0"/>
              <a:t>descrive come un gigante che erutta fiamme, dedito al furto di bestiame e </a:t>
            </a:r>
            <a:r>
              <a:rPr lang="it-IT" dirty="0" smtClean="0"/>
              <a:t>assassino. </a:t>
            </a:r>
            <a:r>
              <a:rPr lang="it-IT" dirty="0"/>
              <a:t>Secondo la tradizione, Caco sottrasse con l'inganno ad Ercole la mandria da lui presa a </a:t>
            </a:r>
            <a:r>
              <a:rPr lang="it-IT" dirty="0" smtClean="0"/>
              <a:t>Gerione.</a:t>
            </a:r>
            <a:r>
              <a:rPr lang="it-IT" dirty="0"/>
              <a:t/>
            </a:r>
            <a:br>
              <a:rPr lang="it-IT" dirty="0"/>
            </a:br>
            <a:r>
              <a:rPr lang="it-IT" dirty="0"/>
              <a:t>Dante lo colloca nella VII Bolgia dell'VIII Cerchio dell'Inferno in cui sono puniti i ladri, non precisando se sia un demone col compito di infliggere tormenti ai dannati o un peccatore egli stesso. Compare nel Canto XXV (16-33) ed è descritto come un centauro, con sulla groppa una gran massa di bisce e un drago con le ali aperte che vomita fiamme contro chiunque incontri. </a:t>
            </a: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46984363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340768"/>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00200"/>
            <a:ext cx="8640960" cy="4853136"/>
          </a:xfrm>
        </p:spPr>
        <p:txBody>
          <a:bodyPr/>
          <a:lstStyle/>
          <a:p>
            <a:pPr lvl="0" algn="just">
              <a:spcBef>
                <a:spcPts val="1200"/>
              </a:spcBef>
            </a:pPr>
            <a:r>
              <a:rPr lang="it-IT" b="1" dirty="0" smtClean="0"/>
              <a:t> </a:t>
            </a:r>
            <a:r>
              <a:rPr lang="it-IT" dirty="0" smtClean="0"/>
              <a:t>ULISSE (Odissea XI)</a:t>
            </a:r>
          </a:p>
          <a:p>
            <a:pPr marL="0" lvl="0" indent="0" algn="just">
              <a:spcBef>
                <a:spcPts val="1200"/>
              </a:spcBef>
              <a:buNone/>
            </a:pPr>
            <a:r>
              <a:rPr lang="it-IT" dirty="0" smtClean="0"/>
              <a:t>Costituisce il modello per le successive elaborazioni letterarie della </a:t>
            </a:r>
            <a:r>
              <a:rPr lang="it-IT" dirty="0" err="1" smtClean="0"/>
              <a:t>catàbasi</a:t>
            </a:r>
            <a:r>
              <a:rPr lang="it-IT" dirty="0" smtClean="0"/>
              <a:t>. Ingresso nella terra dei Cimmeri. Incontrare Tiresia per conoscere il proprio destino. Manca una topografia dell’Ade e Ulisse si ferma sulla sua porta.</a:t>
            </a:r>
          </a:p>
          <a:p>
            <a:pPr marL="0" indent="0">
              <a:buNone/>
            </a:pPr>
            <a:r>
              <a:rPr lang="it-IT" dirty="0" smtClean="0"/>
              <a:t>Le anime hanno capacità vitali differenziate: la madre </a:t>
            </a:r>
            <a:r>
              <a:rPr lang="it-IT" dirty="0" err="1" smtClean="0"/>
              <a:t>Anticlea</a:t>
            </a:r>
            <a:r>
              <a:rPr lang="it-IT" dirty="0" smtClean="0"/>
              <a:t> è un fantasma che Ulisse non riesce ad abbracciare </a:t>
            </a:r>
            <a:r>
              <a:rPr lang="it-IT" dirty="0"/>
              <a:t>«E mi slanciai </a:t>
            </a:r>
            <a:r>
              <a:rPr lang="it-IT" dirty="0" smtClean="0"/>
              <a:t>tre volte</a:t>
            </a:r>
            <a:r>
              <a:rPr lang="it-IT" dirty="0"/>
              <a:t>, il cuore mi obbligava a abbracciarla: </a:t>
            </a:r>
            <a:r>
              <a:rPr lang="it-IT" dirty="0" smtClean="0"/>
              <a:t>/tre </a:t>
            </a:r>
            <a:r>
              <a:rPr lang="it-IT" dirty="0"/>
              <a:t>volte dalle mie mani, all’ombra simile </a:t>
            </a:r>
            <a:r>
              <a:rPr lang="it-IT" dirty="0" smtClean="0"/>
              <a:t>o al </a:t>
            </a:r>
            <a:r>
              <a:rPr lang="it-IT" dirty="0"/>
              <a:t>sogno, / volò via» (XI, 206-207</a:t>
            </a:r>
            <a:r>
              <a:rPr lang="it-IT" dirty="0" smtClean="0"/>
              <a:t>). Le anime di Sisifo, Tantalo, Tizio sono vigorose.</a:t>
            </a:r>
          </a:p>
          <a:p>
            <a:pPr marL="0" indent="0">
              <a:buNone/>
            </a:pPr>
            <a:r>
              <a:rPr lang="it-IT" dirty="0" smtClean="0"/>
              <a:t>Profezia di Tiresia</a:t>
            </a:r>
          </a:p>
          <a:p>
            <a:pPr marL="0" lvl="0" indent="0" algn="just">
              <a:spcBef>
                <a:spcPts val="1200"/>
              </a:spcBef>
              <a:buNone/>
            </a:pPr>
            <a:endParaRPr lang="it-IT" sz="2800" dirty="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6380307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CARONTE</a:t>
            </a:r>
          </a:p>
          <a:p>
            <a:pPr marL="0" indent="0" algn="just">
              <a:buNone/>
            </a:pPr>
            <a:r>
              <a:rPr lang="it-IT" dirty="0"/>
              <a:t>F</a:t>
            </a:r>
            <a:r>
              <a:rPr lang="it-IT" dirty="0" smtClean="0"/>
              <a:t>iglio </a:t>
            </a:r>
            <a:r>
              <a:rPr lang="it-IT" dirty="0"/>
              <a:t>dell'Erebo e della notte, traghettatore delle anime dei morti al di là del fiume dell'Ade </a:t>
            </a:r>
            <a:r>
              <a:rPr lang="it-IT" u="sng" dirty="0"/>
              <a:t>Acheronte</a:t>
            </a:r>
            <a:r>
              <a:rPr lang="it-IT" dirty="0"/>
              <a:t>. </a:t>
            </a:r>
            <a:r>
              <a:rPr lang="it-IT" u="sng" dirty="0"/>
              <a:t>Virgilio</a:t>
            </a:r>
            <a:r>
              <a:rPr lang="it-IT" dirty="0"/>
              <a:t> lo descrive nel libro VI dell'</a:t>
            </a:r>
            <a:r>
              <a:rPr lang="it-IT" i="1" dirty="0"/>
              <a:t>Eneide</a:t>
            </a:r>
            <a:r>
              <a:rPr lang="it-IT" dirty="0"/>
              <a:t>, durante la discesa agli Inferi di </a:t>
            </a:r>
            <a:r>
              <a:rPr lang="it-IT" u="sng" dirty="0"/>
              <a:t>Enea</a:t>
            </a:r>
            <a:r>
              <a:rPr lang="it-IT" dirty="0"/>
              <a:t>: è un vecchio </a:t>
            </a:r>
            <a:r>
              <a:rPr lang="it-IT" dirty="0" smtClean="0"/>
              <a:t>che </a:t>
            </a:r>
            <a:r>
              <a:rPr lang="it-IT" dirty="0"/>
              <a:t>fa salire sulla sua barca le anime dei defunti ma lascia sulla riva gli insepolti, come Palinuro. </a:t>
            </a:r>
            <a:r>
              <a:rPr lang="it-IT" dirty="0" smtClean="0"/>
              <a:t>Caronte </a:t>
            </a:r>
            <a:r>
              <a:rPr lang="it-IT" dirty="0"/>
              <a:t>compare in </a:t>
            </a:r>
            <a:r>
              <a:rPr lang="it-IT" dirty="0" err="1"/>
              <a:t>Inf</a:t>
            </a:r>
            <a:r>
              <a:rPr lang="it-IT" dirty="0"/>
              <a:t>., </a:t>
            </a:r>
            <a:r>
              <a:rPr lang="it-IT" u="sng" dirty="0"/>
              <a:t>III</a:t>
            </a:r>
            <a:r>
              <a:rPr lang="it-IT" dirty="0"/>
              <a:t>, 82-111, dove Dante si rifà </a:t>
            </a:r>
            <a:r>
              <a:rPr lang="it-IT" dirty="0" smtClean="0"/>
              <a:t>all'episodio </a:t>
            </a:r>
            <a:r>
              <a:rPr lang="it-IT" dirty="0"/>
              <a:t>dell'Eneide accentuando i tratti demoniaci del traghettatore e facendone uno strumento della giustizia divina. </a:t>
            </a:r>
            <a:r>
              <a:rPr lang="it-IT" dirty="0" smtClean="0"/>
              <a:t>Il </a:t>
            </a:r>
            <a:r>
              <a:rPr lang="it-IT" dirty="0"/>
              <a:t>Caronte dantesco traghetta solo le anime </a:t>
            </a:r>
            <a:r>
              <a:rPr lang="it-IT" dirty="0" smtClean="0"/>
              <a:t>dannate.</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61532999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GLI EROI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CENTAURI</a:t>
            </a:r>
          </a:p>
          <a:p>
            <a:pPr marL="0" indent="0" algn="just">
              <a:buNone/>
            </a:pPr>
            <a:r>
              <a:rPr lang="it-IT" dirty="0" smtClean="0"/>
              <a:t>Dante </a:t>
            </a:r>
            <a:r>
              <a:rPr lang="it-IT" dirty="0"/>
              <a:t>li pone nel primo girone del VII Cerchio dell'Inferno, dove sono i puniti i violenti contro il prossimo: i centauri hanno il compito di saettare i dannati immersi nel Flegetonte, qualora questi emergano più del dovuto. Sono introdotti nel Canto XII, dove vengono nominati tre di loro: </a:t>
            </a:r>
            <a:r>
              <a:rPr lang="it-IT" dirty="0" err="1"/>
              <a:t>Chirone</a:t>
            </a:r>
            <a:r>
              <a:rPr lang="it-IT" dirty="0"/>
              <a:t>, figlio di Crono e </a:t>
            </a:r>
            <a:r>
              <a:rPr lang="it-IT" dirty="0" err="1"/>
              <a:t>Filira</a:t>
            </a:r>
            <a:r>
              <a:rPr lang="it-IT" dirty="0"/>
              <a:t>, mitico precettore di Achille; Nesso, che si era invaghito di Deianira e aveva tentato di rapirla, venendo ucciso da Ercole (prima di morire il centauro aveva dato alla donna la tunica pregna di sangue avvelenato che poi avrebbe ucciso Ercole stesso)</a:t>
            </a: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26615552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EROI E MOSTRI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CERBERO</a:t>
            </a:r>
          </a:p>
          <a:p>
            <a:pPr marL="0" indent="0">
              <a:buNone/>
            </a:pPr>
            <a:r>
              <a:rPr lang="it-IT" dirty="0" smtClean="0"/>
              <a:t>Virgilio:</a:t>
            </a:r>
          </a:p>
          <a:p>
            <a:pPr marL="0" indent="0">
              <a:buNone/>
            </a:pPr>
            <a:r>
              <a:rPr lang="it-IT" b="1" i="1" dirty="0" err="1" smtClean="0"/>
              <a:t>Cerberus</a:t>
            </a:r>
            <a:r>
              <a:rPr lang="it-IT" b="1" i="1" dirty="0" smtClean="0"/>
              <a:t> </a:t>
            </a:r>
            <a:r>
              <a:rPr lang="it-IT" b="1" i="1" dirty="0" err="1" smtClean="0"/>
              <a:t>haec</a:t>
            </a:r>
            <a:r>
              <a:rPr lang="it-IT" b="1" i="1" dirty="0" smtClean="0"/>
              <a:t> </a:t>
            </a:r>
            <a:r>
              <a:rPr lang="it-IT" b="1" i="1" dirty="0" err="1" smtClean="0"/>
              <a:t>ingens</a:t>
            </a:r>
            <a:r>
              <a:rPr lang="it-IT" b="1" i="1" dirty="0" smtClean="0"/>
              <a:t> </a:t>
            </a:r>
            <a:r>
              <a:rPr lang="it-IT" b="1" i="1" dirty="0" err="1" smtClean="0"/>
              <a:t>latratu</a:t>
            </a:r>
            <a:r>
              <a:rPr lang="it-IT" b="1" i="1" dirty="0" smtClean="0"/>
              <a:t> regna trifauci</a:t>
            </a:r>
          </a:p>
          <a:p>
            <a:pPr marL="0" indent="0">
              <a:buNone/>
            </a:pPr>
            <a:r>
              <a:rPr lang="it-IT" b="1" i="1" dirty="0" err="1" smtClean="0"/>
              <a:t>Personat</a:t>
            </a:r>
            <a:r>
              <a:rPr lang="it-IT" b="1" i="1" dirty="0" smtClean="0"/>
              <a:t>, </a:t>
            </a:r>
            <a:r>
              <a:rPr lang="it-IT" b="1" i="1" dirty="0" err="1" smtClean="0"/>
              <a:t>adverso</a:t>
            </a:r>
            <a:r>
              <a:rPr lang="it-IT" b="1" i="1" dirty="0" smtClean="0"/>
              <a:t> </a:t>
            </a:r>
            <a:r>
              <a:rPr lang="it-IT" b="1" i="1" dirty="0" err="1" smtClean="0"/>
              <a:t>recubans</a:t>
            </a:r>
            <a:r>
              <a:rPr lang="it-IT" b="1" i="1" dirty="0" smtClean="0"/>
              <a:t> </a:t>
            </a:r>
            <a:r>
              <a:rPr lang="it-IT" b="1" i="1" dirty="0" err="1" smtClean="0"/>
              <a:t>immanis</a:t>
            </a:r>
            <a:r>
              <a:rPr lang="it-IT" b="1" i="1" dirty="0" smtClean="0"/>
              <a:t> in antro.</a:t>
            </a:r>
          </a:p>
          <a:p>
            <a:pPr marL="0" indent="0">
              <a:buNone/>
            </a:pPr>
            <a:r>
              <a:rPr lang="it-IT" dirty="0" smtClean="0"/>
              <a:t>[sei versi dopo, ripete </a:t>
            </a:r>
            <a:r>
              <a:rPr lang="it-IT" i="1" dirty="0" err="1" smtClean="0"/>
              <a:t>ingens</a:t>
            </a:r>
            <a:r>
              <a:rPr lang="it-IT" dirty="0" smtClean="0"/>
              <a:t>]</a:t>
            </a:r>
          </a:p>
          <a:p>
            <a:pPr marL="0" indent="0">
              <a:buNone/>
            </a:pPr>
            <a:endParaRPr lang="it-IT" sz="800" dirty="0" smtClean="0"/>
          </a:p>
          <a:p>
            <a:pPr marL="0" indent="0">
              <a:buNone/>
            </a:pPr>
            <a:r>
              <a:rPr lang="it-IT" dirty="0" smtClean="0"/>
              <a:t>Dante:</a:t>
            </a:r>
            <a:endParaRPr lang="it-IT" dirty="0"/>
          </a:p>
          <a:p>
            <a:pPr marL="0" indent="0">
              <a:spcBef>
                <a:spcPts val="0"/>
              </a:spcBef>
              <a:buNone/>
            </a:pPr>
            <a:r>
              <a:rPr lang="it-IT" b="1" i="1" dirty="0"/>
              <a:t>Cerbero, fiera crudele e diversa,</a:t>
            </a:r>
            <a:br>
              <a:rPr lang="it-IT" b="1" i="1" dirty="0"/>
            </a:br>
            <a:r>
              <a:rPr lang="it-IT" b="1" i="1" dirty="0"/>
              <a:t>con tre gole caninamente latra</a:t>
            </a:r>
            <a:br>
              <a:rPr lang="it-IT" b="1" i="1" dirty="0"/>
            </a:br>
            <a:r>
              <a:rPr lang="it-IT" b="1" i="1" dirty="0"/>
              <a:t>sovra la gente che quivi è sommersa</a:t>
            </a:r>
            <a:r>
              <a:rPr lang="it-IT" b="1" i="1" dirty="0" smtClean="0"/>
              <a:t>.</a:t>
            </a:r>
          </a:p>
          <a:p>
            <a:pPr marL="0" indent="0">
              <a:spcBef>
                <a:spcPts val="0"/>
              </a:spcBef>
              <a:buNone/>
            </a:pPr>
            <a:endParaRPr lang="it-IT" dirty="0" smtClean="0"/>
          </a:p>
          <a:p>
            <a:pPr marL="0" indent="0">
              <a:spcBef>
                <a:spcPts val="0"/>
              </a:spcBef>
              <a:buNone/>
            </a:pPr>
            <a:r>
              <a:rPr lang="it-IT" dirty="0" smtClean="0"/>
              <a:t>Segue dettagliata descrizione della mostruosa creatura</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72453130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EROI E MOSTRI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2060848"/>
            <a:ext cx="8640960" cy="4392488"/>
          </a:xfrm>
        </p:spPr>
        <p:txBody>
          <a:bodyPr/>
          <a:lstStyle/>
          <a:p>
            <a:r>
              <a:rPr lang="it-IT" dirty="0" err="1" smtClean="0"/>
              <a:t>FLEGI</a:t>
            </a:r>
            <a:r>
              <a:rPr lang="it-IT" cap="all" dirty="0" err="1" smtClean="0"/>
              <a:t>à</a:t>
            </a:r>
            <a:r>
              <a:rPr lang="it-IT" dirty="0" err="1" smtClean="0"/>
              <a:t>S</a:t>
            </a:r>
            <a:endParaRPr lang="it-IT" dirty="0" smtClean="0"/>
          </a:p>
          <a:p>
            <a:pPr marL="0" indent="0">
              <a:buNone/>
            </a:pPr>
            <a:r>
              <a:rPr lang="it-IT" dirty="0" smtClean="0"/>
              <a:t>Virgilio:</a:t>
            </a:r>
          </a:p>
          <a:p>
            <a:pPr marL="0" indent="0">
              <a:buNone/>
            </a:pPr>
            <a:r>
              <a:rPr lang="it-IT" b="1" i="1" dirty="0" smtClean="0"/>
              <a:t>[…] </a:t>
            </a:r>
            <a:r>
              <a:rPr lang="it-IT" b="1" i="1" dirty="0" err="1" smtClean="0"/>
              <a:t>Phlegyasque</a:t>
            </a:r>
            <a:r>
              <a:rPr lang="it-IT" b="1" i="1" dirty="0" smtClean="0"/>
              <a:t> </a:t>
            </a:r>
            <a:r>
              <a:rPr lang="it-IT" b="1" i="1" dirty="0" err="1" smtClean="0"/>
              <a:t>miserrimus</a:t>
            </a:r>
            <a:r>
              <a:rPr lang="it-IT" b="1" i="1" dirty="0" smtClean="0"/>
              <a:t> </a:t>
            </a:r>
            <a:r>
              <a:rPr lang="it-IT" b="1" i="1" dirty="0" err="1" smtClean="0"/>
              <a:t>omnis</a:t>
            </a:r>
            <a:endParaRPr lang="it-IT" b="1" i="1" dirty="0" smtClean="0"/>
          </a:p>
          <a:p>
            <a:pPr marL="0" indent="0">
              <a:buNone/>
            </a:pPr>
            <a:r>
              <a:rPr lang="it-IT" b="1" i="1" dirty="0" err="1" smtClean="0"/>
              <a:t>admonet</a:t>
            </a:r>
            <a:r>
              <a:rPr lang="it-IT" b="1" i="1" dirty="0" smtClean="0"/>
              <a:t> et magna </a:t>
            </a:r>
            <a:r>
              <a:rPr lang="it-IT" b="1" i="1" dirty="0" err="1" smtClean="0"/>
              <a:t>testatur</a:t>
            </a:r>
            <a:r>
              <a:rPr lang="it-IT" b="1" i="1" dirty="0" smtClean="0"/>
              <a:t> voce per </a:t>
            </a:r>
            <a:r>
              <a:rPr lang="it-IT" b="1" i="1" dirty="0" err="1" smtClean="0"/>
              <a:t>umbras</a:t>
            </a:r>
            <a:r>
              <a:rPr lang="it-IT" b="1" i="1" dirty="0" smtClean="0"/>
              <a:t>:</a:t>
            </a:r>
          </a:p>
          <a:p>
            <a:pPr marL="0" indent="0">
              <a:buNone/>
            </a:pPr>
            <a:r>
              <a:rPr lang="it-IT" b="1" i="1" dirty="0" smtClean="0"/>
              <a:t>«</a:t>
            </a:r>
            <a:r>
              <a:rPr lang="it-IT" b="1" i="1" dirty="0" err="1" smtClean="0"/>
              <a:t>Discite</a:t>
            </a:r>
            <a:r>
              <a:rPr lang="it-IT" b="1" i="1" dirty="0" smtClean="0"/>
              <a:t> </a:t>
            </a:r>
            <a:r>
              <a:rPr lang="it-IT" b="1" i="1" dirty="0" err="1" smtClean="0"/>
              <a:t>iustitiam</a:t>
            </a:r>
            <a:r>
              <a:rPr lang="it-IT" b="1" i="1" dirty="0" smtClean="0"/>
              <a:t> moniti et non </a:t>
            </a:r>
            <a:r>
              <a:rPr lang="it-IT" b="1" i="1" dirty="0" err="1" smtClean="0"/>
              <a:t>temnere</a:t>
            </a:r>
            <a:r>
              <a:rPr lang="it-IT" b="1" i="1" dirty="0" smtClean="0"/>
              <a:t> </a:t>
            </a:r>
            <a:r>
              <a:rPr lang="it-IT" b="1" i="1" dirty="0" err="1" smtClean="0"/>
              <a:t>divos</a:t>
            </a:r>
            <a:r>
              <a:rPr lang="it-IT" b="1" i="1" dirty="0" smtClean="0"/>
              <a:t>».</a:t>
            </a:r>
          </a:p>
          <a:p>
            <a:pPr marL="0" indent="0">
              <a:buNone/>
            </a:pPr>
            <a:r>
              <a:rPr lang="it-IT" dirty="0" smtClean="0"/>
              <a:t>([…] e </a:t>
            </a:r>
            <a:r>
              <a:rPr lang="it-IT" dirty="0" err="1" smtClean="0"/>
              <a:t>miserrimoFlegiàs</a:t>
            </a:r>
            <a:r>
              <a:rPr lang="it-IT" dirty="0" smtClean="0"/>
              <a:t> ammonisce/ognuno e attesta ad alta voce per </a:t>
            </a:r>
            <a:r>
              <a:rPr lang="it-IT" dirty="0" err="1" smtClean="0"/>
              <a:t>l’ombre</a:t>
            </a:r>
            <a:r>
              <a:rPr lang="it-IT" dirty="0" smtClean="0"/>
              <a:t>:/ «Apprendete giustizia dall’esempio, e a non spregiare gli dei».</a:t>
            </a:r>
          </a:p>
          <a:p>
            <a:pPr marL="0" indent="0">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32068680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EROI E MOSTRI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err="1" smtClean="0"/>
              <a:t>FLEGI</a:t>
            </a:r>
            <a:r>
              <a:rPr lang="it-IT" cap="all" dirty="0" err="1" smtClean="0"/>
              <a:t>à</a:t>
            </a:r>
            <a:r>
              <a:rPr lang="it-IT" dirty="0" err="1" smtClean="0"/>
              <a:t>S</a:t>
            </a:r>
            <a:endParaRPr lang="it-IT" dirty="0" smtClean="0"/>
          </a:p>
          <a:p>
            <a:pPr marL="0" indent="0">
              <a:buNone/>
            </a:pPr>
            <a:r>
              <a:rPr lang="it-IT" sz="2350" dirty="0" smtClean="0"/>
              <a:t>Dante:</a:t>
            </a:r>
          </a:p>
          <a:p>
            <a:pPr marL="0" indent="0">
              <a:spcBef>
                <a:spcPts val="0"/>
              </a:spcBef>
              <a:buNone/>
            </a:pPr>
            <a:r>
              <a:rPr lang="it-IT" sz="2350" b="1" i="1" dirty="0"/>
              <a:t>Corda non </a:t>
            </a:r>
            <a:r>
              <a:rPr lang="it-IT" sz="2350" b="1" i="1" dirty="0" err="1"/>
              <a:t>pinse</a:t>
            </a:r>
            <a:r>
              <a:rPr lang="it-IT" sz="2350" b="1" i="1" dirty="0"/>
              <a:t> mai da sé saetta </a:t>
            </a:r>
            <a:endParaRPr lang="it-IT" sz="2350" b="1" i="1" dirty="0" smtClean="0"/>
          </a:p>
          <a:p>
            <a:pPr marL="0" indent="0">
              <a:spcBef>
                <a:spcPts val="0"/>
              </a:spcBef>
              <a:buNone/>
            </a:pPr>
            <a:r>
              <a:rPr lang="it-IT" sz="2350" b="1" i="1" dirty="0" smtClean="0"/>
              <a:t>che </a:t>
            </a:r>
            <a:r>
              <a:rPr lang="it-IT" sz="2350" b="1" i="1" dirty="0"/>
              <a:t>sì corresse via per l'aere snella</a:t>
            </a:r>
            <a:r>
              <a:rPr lang="it-IT" sz="2350" b="1" i="1" dirty="0" smtClean="0"/>
              <a:t>,</a:t>
            </a:r>
          </a:p>
          <a:p>
            <a:pPr marL="0" indent="0">
              <a:spcBef>
                <a:spcPts val="0"/>
              </a:spcBef>
              <a:buNone/>
            </a:pPr>
            <a:r>
              <a:rPr lang="it-IT" sz="2350" b="1" i="1" dirty="0" smtClean="0"/>
              <a:t>com'io </a:t>
            </a:r>
            <a:r>
              <a:rPr lang="it-IT" sz="2350" b="1" i="1" dirty="0"/>
              <a:t>vidi una nave </a:t>
            </a:r>
            <a:r>
              <a:rPr lang="it-IT" sz="2350" b="1" i="1" dirty="0" err="1" smtClean="0"/>
              <a:t>piccioletta</a:t>
            </a:r>
            <a:endParaRPr lang="it-IT" sz="2350" b="1" i="1" dirty="0" smtClean="0"/>
          </a:p>
          <a:p>
            <a:pPr marL="0" indent="0">
              <a:spcBef>
                <a:spcPts val="0"/>
              </a:spcBef>
              <a:buNone/>
            </a:pPr>
            <a:r>
              <a:rPr lang="it-IT" sz="2350" b="1" i="1" dirty="0" smtClean="0"/>
              <a:t>venir </a:t>
            </a:r>
            <a:r>
              <a:rPr lang="it-IT" sz="2350" b="1" i="1" dirty="0"/>
              <a:t>per l'acqua verso noi in quella, </a:t>
            </a:r>
          </a:p>
          <a:p>
            <a:pPr marL="0" indent="0">
              <a:spcBef>
                <a:spcPts val="0"/>
              </a:spcBef>
              <a:buNone/>
            </a:pPr>
            <a:r>
              <a:rPr lang="it-IT" sz="2350" b="1" i="1" dirty="0"/>
              <a:t>sotto 'l governo d'un sol </a:t>
            </a:r>
            <a:r>
              <a:rPr lang="it-IT" sz="2350" b="1" i="1" dirty="0" err="1" smtClean="0"/>
              <a:t>galeoto</a:t>
            </a:r>
            <a:r>
              <a:rPr lang="it-IT" sz="2350" b="1" i="1" dirty="0" smtClean="0"/>
              <a:t>,</a:t>
            </a:r>
          </a:p>
          <a:p>
            <a:pPr marL="0" indent="0">
              <a:spcBef>
                <a:spcPts val="0"/>
              </a:spcBef>
              <a:buNone/>
            </a:pPr>
            <a:r>
              <a:rPr lang="it-IT" sz="2350" b="1" i="1" dirty="0" smtClean="0"/>
              <a:t>che </a:t>
            </a:r>
            <a:r>
              <a:rPr lang="it-IT" sz="2350" b="1" i="1" dirty="0"/>
              <a:t>gridava: «Or se' giunta, anima fella!». </a:t>
            </a:r>
          </a:p>
          <a:p>
            <a:pPr marL="0" indent="0">
              <a:spcBef>
                <a:spcPts val="0"/>
              </a:spcBef>
              <a:buNone/>
            </a:pPr>
            <a:r>
              <a:rPr lang="it-IT" sz="2350" b="1" i="1" dirty="0"/>
              <a:t>«</a:t>
            </a:r>
            <a:r>
              <a:rPr lang="it-IT" sz="2350" b="1" i="1" dirty="0" err="1"/>
              <a:t>Flegïàs</a:t>
            </a:r>
            <a:r>
              <a:rPr lang="it-IT" sz="2350" b="1" i="1" dirty="0"/>
              <a:t>, </a:t>
            </a:r>
            <a:r>
              <a:rPr lang="it-IT" sz="2350" b="1" i="1" dirty="0" err="1"/>
              <a:t>Flegïàs</a:t>
            </a:r>
            <a:r>
              <a:rPr lang="it-IT" sz="2350" b="1" i="1" dirty="0"/>
              <a:t>, tu gridi a </a:t>
            </a:r>
            <a:r>
              <a:rPr lang="it-IT" sz="2350" b="1" i="1" dirty="0" err="1"/>
              <a:t>vòto</a:t>
            </a:r>
            <a:r>
              <a:rPr lang="it-IT" sz="2350" b="1" i="1" dirty="0" smtClean="0"/>
              <a:t>»,</a:t>
            </a:r>
          </a:p>
          <a:p>
            <a:pPr marL="0" indent="0">
              <a:spcBef>
                <a:spcPts val="0"/>
              </a:spcBef>
              <a:buNone/>
            </a:pPr>
            <a:r>
              <a:rPr lang="it-IT" sz="2350" b="1" i="1" dirty="0" smtClean="0"/>
              <a:t>disse </a:t>
            </a:r>
            <a:r>
              <a:rPr lang="it-IT" sz="2350" b="1" i="1" dirty="0"/>
              <a:t>lo mio </a:t>
            </a:r>
            <a:r>
              <a:rPr lang="it-IT" sz="2350" b="1" i="1" dirty="0" err="1"/>
              <a:t>segnore</a:t>
            </a:r>
            <a:r>
              <a:rPr lang="it-IT" sz="2350" b="1" i="1" dirty="0"/>
              <a:t> «a questa volta: </a:t>
            </a:r>
            <a:endParaRPr lang="it-IT" sz="2350" b="1" i="1" dirty="0" smtClean="0"/>
          </a:p>
          <a:p>
            <a:pPr marL="0" indent="0">
              <a:spcBef>
                <a:spcPts val="0"/>
              </a:spcBef>
              <a:buNone/>
            </a:pPr>
            <a:r>
              <a:rPr lang="it-IT" sz="2350" b="1" i="1" dirty="0"/>
              <a:t>più non ci avrai che sol passando il loto</a:t>
            </a:r>
            <a:r>
              <a:rPr lang="it-IT" sz="2350" b="1" i="1" dirty="0" smtClean="0"/>
              <a:t>».</a:t>
            </a:r>
          </a:p>
          <a:p>
            <a:pPr marL="0" indent="0">
              <a:spcBef>
                <a:spcPts val="0"/>
              </a:spcBef>
              <a:buNone/>
            </a:pPr>
            <a:r>
              <a:rPr lang="it-IT" sz="2350" b="1" i="1" dirty="0" smtClean="0"/>
              <a:t>Qual </a:t>
            </a:r>
            <a:r>
              <a:rPr lang="it-IT" sz="2350" b="1" i="1" dirty="0"/>
              <a:t>è colui che grande inganno </a:t>
            </a:r>
            <a:r>
              <a:rPr lang="it-IT" sz="2350" b="1" i="1" dirty="0" smtClean="0"/>
              <a:t>ascolta</a:t>
            </a:r>
          </a:p>
          <a:p>
            <a:pPr marL="0" indent="0">
              <a:spcBef>
                <a:spcPts val="0"/>
              </a:spcBef>
              <a:buNone/>
            </a:pPr>
            <a:r>
              <a:rPr lang="it-IT" sz="2350" b="1" i="1" dirty="0" smtClean="0"/>
              <a:t>che </a:t>
            </a:r>
            <a:r>
              <a:rPr lang="it-IT" sz="2350" b="1" i="1" dirty="0"/>
              <a:t>li sia fatto, e poi se ne </a:t>
            </a:r>
            <a:r>
              <a:rPr lang="it-IT" sz="2350" b="1" i="1" dirty="0" err="1" smtClean="0"/>
              <a:t>rammarca</a:t>
            </a:r>
            <a:r>
              <a:rPr lang="it-IT" sz="2350" b="1" i="1" dirty="0" smtClean="0"/>
              <a:t>,</a:t>
            </a:r>
          </a:p>
          <a:p>
            <a:pPr marL="0" indent="0">
              <a:spcBef>
                <a:spcPts val="0"/>
              </a:spcBef>
              <a:buNone/>
            </a:pPr>
            <a:r>
              <a:rPr lang="it-IT" sz="2350" b="1" i="1" dirty="0" err="1" smtClean="0"/>
              <a:t>fecesi</a:t>
            </a:r>
            <a:r>
              <a:rPr lang="it-IT" sz="2350" b="1" i="1" dirty="0" smtClean="0"/>
              <a:t> </a:t>
            </a:r>
            <a:r>
              <a:rPr lang="it-IT" sz="2350" b="1" i="1" dirty="0" err="1"/>
              <a:t>Flegïàs</a:t>
            </a:r>
            <a:r>
              <a:rPr lang="it-IT" sz="2350" b="1" i="1" dirty="0"/>
              <a:t> ne l'ira accolta. </a:t>
            </a:r>
          </a:p>
          <a:p>
            <a:pPr marL="0" indent="0">
              <a:spcBef>
                <a:spcPts val="0"/>
              </a:spcBef>
              <a:buNone/>
            </a:pPr>
            <a:endParaRPr lang="it-IT" dirty="0" smtClean="0"/>
          </a:p>
          <a:p>
            <a:pPr marL="0" indent="0">
              <a:buNone/>
            </a:pPr>
            <a:endParaRPr lang="it-IT" dirty="0" smtClean="0"/>
          </a:p>
          <a:p>
            <a:pPr marL="0" indent="0">
              <a:buNone/>
            </a:pPr>
            <a:endParaRPr lang="it-IT" dirty="0" smtClean="0"/>
          </a:p>
          <a:p>
            <a:pPr marL="0" indent="0">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8572734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EROI E MOSTRI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LE FURIE</a:t>
            </a:r>
          </a:p>
          <a:p>
            <a:pPr marL="0" indent="0">
              <a:spcBef>
                <a:spcPts val="0"/>
              </a:spcBef>
              <a:buNone/>
            </a:pPr>
            <a:r>
              <a:rPr lang="it-IT" sz="1800" b="1" i="1" dirty="0"/>
              <a:t>E altro disse, ma non l’ ho a mente</a:t>
            </a:r>
            <a:r>
              <a:rPr lang="it-IT" sz="1800" b="1" i="1" dirty="0" smtClean="0"/>
              <a:t>;/però </a:t>
            </a:r>
            <a:r>
              <a:rPr lang="it-IT" sz="1800" b="1" i="1" dirty="0"/>
              <a:t>che l’occhio m’</a:t>
            </a:r>
            <a:r>
              <a:rPr lang="it-IT" sz="1800" b="1" i="1" dirty="0" err="1"/>
              <a:t>avea</a:t>
            </a:r>
            <a:r>
              <a:rPr lang="it-IT" sz="1800" b="1" i="1" dirty="0"/>
              <a:t> tutto </a:t>
            </a:r>
            <a:r>
              <a:rPr lang="it-IT" sz="1800" b="1" i="1" dirty="0" smtClean="0"/>
              <a:t>tratto/ver</a:t>
            </a:r>
            <a:r>
              <a:rPr lang="it-IT" sz="1800" b="1" i="1" dirty="0"/>
              <a:t>’ l’alta torre a la cima rovente</a:t>
            </a:r>
            <a:r>
              <a:rPr lang="it-IT" sz="1800" b="1" i="1" dirty="0" smtClean="0"/>
              <a:t>,</a:t>
            </a:r>
            <a:r>
              <a:rPr lang="it-IT" sz="1800" b="1" i="1" dirty="0"/>
              <a:t/>
            </a:r>
            <a:br>
              <a:rPr lang="it-IT" sz="1800" b="1" i="1" dirty="0"/>
            </a:br>
            <a:r>
              <a:rPr lang="it-IT" sz="800" b="1" i="1" dirty="0"/>
              <a:t/>
            </a:r>
            <a:br>
              <a:rPr lang="it-IT" sz="800" b="1" i="1" dirty="0"/>
            </a:br>
            <a:r>
              <a:rPr lang="it-IT" sz="1800" b="1" i="1" dirty="0"/>
              <a:t>dove in un punto </a:t>
            </a:r>
            <a:r>
              <a:rPr lang="it-IT" sz="1800" b="1" i="1" dirty="0" err="1"/>
              <a:t>furon</a:t>
            </a:r>
            <a:r>
              <a:rPr lang="it-IT" sz="1800" b="1" i="1" dirty="0"/>
              <a:t> dritte </a:t>
            </a:r>
            <a:r>
              <a:rPr lang="it-IT" sz="1800" b="1" i="1" dirty="0" smtClean="0"/>
              <a:t>ratto/tre </a:t>
            </a:r>
            <a:r>
              <a:rPr lang="it-IT" sz="1800" b="1" i="1" dirty="0" err="1"/>
              <a:t>furïe</a:t>
            </a:r>
            <a:r>
              <a:rPr lang="it-IT" sz="1800" b="1" i="1" dirty="0"/>
              <a:t> </a:t>
            </a:r>
            <a:r>
              <a:rPr lang="it-IT" sz="1800" b="1" i="1" dirty="0" err="1"/>
              <a:t>infernal</a:t>
            </a:r>
            <a:r>
              <a:rPr lang="it-IT" sz="1800" b="1" i="1" dirty="0"/>
              <a:t> di sangue tinte</a:t>
            </a:r>
            <a:r>
              <a:rPr lang="it-IT" sz="1800" b="1" i="1" dirty="0" smtClean="0"/>
              <a:t>,/che </a:t>
            </a:r>
            <a:r>
              <a:rPr lang="it-IT" sz="1800" b="1" i="1" dirty="0"/>
              <a:t>membra </a:t>
            </a:r>
            <a:r>
              <a:rPr lang="it-IT" sz="1800" b="1" i="1" dirty="0" err="1"/>
              <a:t>feminine</a:t>
            </a:r>
            <a:r>
              <a:rPr lang="it-IT" sz="1800" b="1" i="1" dirty="0"/>
              <a:t> </a:t>
            </a:r>
            <a:r>
              <a:rPr lang="it-IT" sz="1800" b="1" i="1" dirty="0" err="1"/>
              <a:t>avieno</a:t>
            </a:r>
            <a:r>
              <a:rPr lang="it-IT" sz="1800" b="1" i="1" dirty="0"/>
              <a:t> e </a:t>
            </a:r>
            <a:r>
              <a:rPr lang="it-IT" sz="1800" b="1" i="1" dirty="0" smtClean="0"/>
              <a:t>atto,</a:t>
            </a:r>
            <a:r>
              <a:rPr lang="it-IT" sz="1800" b="1" i="1" dirty="0"/>
              <a:t/>
            </a:r>
            <a:br>
              <a:rPr lang="it-IT" sz="1800" b="1" i="1" dirty="0"/>
            </a:br>
            <a:r>
              <a:rPr lang="it-IT" sz="800" b="1" i="1" dirty="0"/>
              <a:t/>
            </a:r>
            <a:br>
              <a:rPr lang="it-IT" sz="800" b="1" i="1" dirty="0"/>
            </a:br>
            <a:r>
              <a:rPr lang="it-IT" sz="1800" b="1" i="1" dirty="0"/>
              <a:t>e con idre verdissime </a:t>
            </a:r>
            <a:r>
              <a:rPr lang="it-IT" sz="1800" b="1" i="1" dirty="0" err="1"/>
              <a:t>eran</a:t>
            </a:r>
            <a:r>
              <a:rPr lang="it-IT" sz="1800" b="1" i="1" dirty="0"/>
              <a:t> cinte</a:t>
            </a:r>
            <a:r>
              <a:rPr lang="it-IT" sz="1800" b="1" i="1" dirty="0" smtClean="0"/>
              <a:t>;/serpentelli </a:t>
            </a:r>
            <a:r>
              <a:rPr lang="it-IT" sz="1800" b="1" i="1" dirty="0"/>
              <a:t>e ceraste </a:t>
            </a:r>
            <a:r>
              <a:rPr lang="it-IT" sz="1800" b="1" i="1" dirty="0" err="1"/>
              <a:t>avien</a:t>
            </a:r>
            <a:r>
              <a:rPr lang="it-IT" sz="1800" b="1" i="1" dirty="0"/>
              <a:t> per crine</a:t>
            </a:r>
            <a:r>
              <a:rPr lang="it-IT" sz="1800" b="1" i="1" dirty="0" smtClean="0"/>
              <a:t>,/onde </a:t>
            </a:r>
            <a:r>
              <a:rPr lang="it-IT" sz="1800" b="1" i="1" dirty="0"/>
              <a:t>le fiere tempie erano avvinte</a:t>
            </a:r>
            <a:r>
              <a:rPr lang="it-IT" sz="1800" b="1" i="1" dirty="0" smtClean="0"/>
              <a:t>.</a:t>
            </a:r>
            <a:r>
              <a:rPr lang="it-IT" sz="1800" b="1" i="1" dirty="0"/>
              <a:t/>
            </a:r>
            <a:br>
              <a:rPr lang="it-IT" sz="1800" b="1" i="1" dirty="0"/>
            </a:br>
            <a:r>
              <a:rPr lang="it-IT" sz="800" b="1" i="1" dirty="0"/>
              <a:t/>
            </a:r>
            <a:br>
              <a:rPr lang="it-IT" sz="800" b="1" i="1" dirty="0"/>
            </a:br>
            <a:r>
              <a:rPr lang="it-IT" sz="1800" b="1" i="1" dirty="0"/>
              <a:t>E quei, che ben conobbe le </a:t>
            </a:r>
            <a:r>
              <a:rPr lang="it-IT" sz="1800" b="1" i="1" dirty="0" smtClean="0"/>
              <a:t>meschine/de </a:t>
            </a:r>
            <a:r>
              <a:rPr lang="it-IT" sz="1800" b="1" i="1" dirty="0"/>
              <a:t>la regina de l’</a:t>
            </a:r>
            <a:r>
              <a:rPr lang="it-IT" sz="1800" b="1" i="1" dirty="0" err="1"/>
              <a:t>etterno</a:t>
            </a:r>
            <a:r>
              <a:rPr lang="it-IT" sz="1800" b="1" i="1" dirty="0"/>
              <a:t> pianto</a:t>
            </a:r>
            <a:r>
              <a:rPr lang="it-IT" sz="1800" b="1" i="1" dirty="0" smtClean="0"/>
              <a:t>,/"</a:t>
            </a:r>
            <a:r>
              <a:rPr lang="it-IT" sz="1800" b="1" i="1" dirty="0"/>
              <a:t>Guarda", mi disse, "le feroci </a:t>
            </a:r>
            <a:r>
              <a:rPr lang="it-IT" sz="1800" b="1" i="1" dirty="0" err="1"/>
              <a:t>Erine</a:t>
            </a:r>
            <a:r>
              <a:rPr lang="it-IT" sz="1800" b="1" i="1" dirty="0" smtClean="0"/>
              <a:t>.</a:t>
            </a:r>
            <a:r>
              <a:rPr lang="it-IT" sz="1800" b="1" i="1" dirty="0"/>
              <a:t/>
            </a:r>
            <a:br>
              <a:rPr lang="it-IT" sz="1800" b="1" i="1" dirty="0"/>
            </a:br>
            <a:r>
              <a:rPr lang="it-IT" sz="800" b="1" i="1" dirty="0"/>
              <a:t/>
            </a:r>
            <a:br>
              <a:rPr lang="it-IT" sz="800" b="1" i="1" dirty="0"/>
            </a:br>
            <a:r>
              <a:rPr lang="it-IT" sz="1800" b="1" i="1" dirty="0"/>
              <a:t>Quest’è Megera dal sinistro canto</a:t>
            </a:r>
            <a:r>
              <a:rPr lang="it-IT" sz="1800" b="1" i="1" dirty="0" smtClean="0"/>
              <a:t>;/quella </a:t>
            </a:r>
            <a:r>
              <a:rPr lang="it-IT" sz="1800" b="1" i="1" dirty="0"/>
              <a:t>che piange dal destro è Aletto</a:t>
            </a:r>
            <a:r>
              <a:rPr lang="it-IT" sz="1800" b="1" i="1" dirty="0" smtClean="0"/>
              <a:t>;/</a:t>
            </a:r>
            <a:r>
              <a:rPr lang="it-IT" sz="1800" b="1" i="1" dirty="0" err="1" smtClean="0"/>
              <a:t>Tesifón</a:t>
            </a:r>
            <a:r>
              <a:rPr lang="it-IT" sz="1800" b="1" i="1" dirty="0" smtClean="0"/>
              <a:t> </a:t>
            </a:r>
            <a:r>
              <a:rPr lang="it-IT" sz="1800" b="1" i="1" dirty="0"/>
              <a:t>è nel mezzo"; e tacque a tanto</a:t>
            </a:r>
            <a:r>
              <a:rPr lang="it-IT" sz="1800" b="1" i="1" dirty="0" smtClean="0"/>
              <a:t>.</a:t>
            </a:r>
            <a:r>
              <a:rPr lang="it-IT" sz="1800" b="1" i="1" dirty="0"/>
              <a:t/>
            </a:r>
            <a:br>
              <a:rPr lang="it-IT" sz="1800" b="1" i="1" dirty="0"/>
            </a:br>
            <a:r>
              <a:rPr lang="it-IT" sz="800" b="1" i="1" dirty="0"/>
              <a:t/>
            </a:r>
            <a:br>
              <a:rPr lang="it-IT" sz="800" b="1" i="1" dirty="0"/>
            </a:br>
            <a:r>
              <a:rPr lang="it-IT" sz="1800" b="1" i="1" dirty="0"/>
              <a:t>Con </a:t>
            </a:r>
            <a:r>
              <a:rPr lang="it-IT" sz="1800" b="1" i="1" dirty="0" err="1"/>
              <a:t>l’unghie</a:t>
            </a:r>
            <a:r>
              <a:rPr lang="it-IT" sz="1800" b="1" i="1" dirty="0"/>
              <a:t> si </a:t>
            </a:r>
            <a:r>
              <a:rPr lang="it-IT" sz="1800" b="1" i="1" dirty="0" err="1"/>
              <a:t>fendea</a:t>
            </a:r>
            <a:r>
              <a:rPr lang="it-IT" sz="1800" b="1" i="1" dirty="0"/>
              <a:t> ciascuna il petto</a:t>
            </a:r>
            <a:r>
              <a:rPr lang="it-IT" sz="1800" b="1" i="1" dirty="0" smtClean="0"/>
              <a:t>;/</a:t>
            </a:r>
            <a:r>
              <a:rPr lang="it-IT" sz="1800" b="1" i="1" dirty="0" err="1" smtClean="0"/>
              <a:t>battiensi</a:t>
            </a:r>
            <a:r>
              <a:rPr lang="it-IT" sz="1800" b="1" i="1" dirty="0" smtClean="0"/>
              <a:t> </a:t>
            </a:r>
            <a:r>
              <a:rPr lang="it-IT" sz="1800" b="1" i="1" dirty="0"/>
              <a:t>a palme e </a:t>
            </a:r>
            <a:r>
              <a:rPr lang="it-IT" sz="1800" b="1" i="1" dirty="0" err="1"/>
              <a:t>gridavan</a:t>
            </a:r>
            <a:r>
              <a:rPr lang="it-IT" sz="1800" b="1" i="1" dirty="0"/>
              <a:t> sì alto</a:t>
            </a:r>
            <a:r>
              <a:rPr lang="it-IT" sz="1800" b="1" i="1" dirty="0" smtClean="0"/>
              <a:t>,/ch’i</a:t>
            </a:r>
            <a:r>
              <a:rPr lang="it-IT" sz="1800" b="1" i="1" dirty="0"/>
              <a:t>’ mi strinsi al poeta per sospetto. </a:t>
            </a:r>
            <a:endParaRPr lang="it-IT" sz="1800" b="1" i="1"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75688440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smtClean="0">
                <a:solidFill>
                  <a:srgbClr val="B32C16"/>
                </a:solidFill>
              </a:rPr>
              <a:t>EROI E MOSTRI NELLA 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MEDUSA</a:t>
            </a:r>
          </a:p>
          <a:p>
            <a:pPr marL="0" indent="0">
              <a:spcBef>
                <a:spcPts val="0"/>
              </a:spcBef>
              <a:buNone/>
            </a:pPr>
            <a:r>
              <a:rPr lang="it-IT" b="1" i="1" dirty="0"/>
              <a:t>«Vegna Medusa: sì ’l </a:t>
            </a:r>
            <a:r>
              <a:rPr lang="it-IT" b="1" i="1" dirty="0" err="1"/>
              <a:t>farem</a:t>
            </a:r>
            <a:r>
              <a:rPr lang="it-IT" b="1" i="1" dirty="0"/>
              <a:t> di smalto», </a:t>
            </a:r>
            <a:endParaRPr lang="it-IT" b="1" i="1" dirty="0" smtClean="0"/>
          </a:p>
          <a:p>
            <a:pPr marL="0" indent="0">
              <a:spcBef>
                <a:spcPts val="0"/>
              </a:spcBef>
              <a:buNone/>
            </a:pPr>
            <a:r>
              <a:rPr lang="it-IT" b="1" i="1" dirty="0" err="1" smtClean="0"/>
              <a:t>dicevan</a:t>
            </a:r>
            <a:r>
              <a:rPr lang="it-IT" b="1" i="1" dirty="0" smtClean="0"/>
              <a:t> </a:t>
            </a:r>
            <a:r>
              <a:rPr lang="it-IT" b="1" i="1" dirty="0"/>
              <a:t>tutte riguardando in </a:t>
            </a:r>
            <a:r>
              <a:rPr lang="it-IT" b="1" i="1" dirty="0" smtClean="0"/>
              <a:t>giuso;</a:t>
            </a:r>
          </a:p>
          <a:p>
            <a:pPr marL="0" indent="0">
              <a:spcBef>
                <a:spcPts val="0"/>
              </a:spcBef>
              <a:buNone/>
            </a:pPr>
            <a:r>
              <a:rPr lang="it-IT" b="1" i="1" dirty="0" smtClean="0"/>
              <a:t>«mal </a:t>
            </a:r>
            <a:r>
              <a:rPr lang="it-IT" b="1" i="1" dirty="0"/>
              <a:t>non vengiammo in </a:t>
            </a:r>
            <a:r>
              <a:rPr lang="it-IT" b="1" i="1" dirty="0" err="1"/>
              <a:t>Tesëo</a:t>
            </a:r>
            <a:r>
              <a:rPr lang="it-IT" b="1" i="1" dirty="0"/>
              <a:t> l’assalto». </a:t>
            </a:r>
            <a:endParaRPr lang="it-IT" b="1" i="1" dirty="0" smtClean="0"/>
          </a:p>
          <a:p>
            <a:pPr marL="0" indent="0">
              <a:spcBef>
                <a:spcPts val="0"/>
              </a:spcBef>
              <a:buNone/>
            </a:pPr>
            <a:endParaRPr lang="it-IT" b="1" i="1" dirty="0" smtClean="0"/>
          </a:p>
          <a:p>
            <a:pPr marL="0" indent="0">
              <a:spcBef>
                <a:spcPts val="0"/>
              </a:spcBef>
              <a:buNone/>
            </a:pPr>
            <a:r>
              <a:rPr lang="it-IT" b="1" i="1" dirty="0" smtClean="0"/>
              <a:t>«</a:t>
            </a:r>
            <a:r>
              <a:rPr lang="it-IT" b="1" i="1" dirty="0"/>
              <a:t>Volgiti ’n dietro e </a:t>
            </a:r>
            <a:r>
              <a:rPr lang="it-IT" b="1" i="1" dirty="0" err="1"/>
              <a:t>tien</a:t>
            </a:r>
            <a:r>
              <a:rPr lang="it-IT" b="1" i="1" dirty="0"/>
              <a:t> lo viso chiuso; </a:t>
            </a:r>
            <a:endParaRPr lang="it-IT" b="1" i="1" dirty="0" smtClean="0"/>
          </a:p>
          <a:p>
            <a:pPr marL="0" indent="0">
              <a:spcBef>
                <a:spcPts val="0"/>
              </a:spcBef>
              <a:buNone/>
            </a:pPr>
            <a:r>
              <a:rPr lang="it-IT" b="1" i="1" dirty="0" smtClean="0"/>
              <a:t>ché </a:t>
            </a:r>
            <a:r>
              <a:rPr lang="it-IT" b="1" i="1" dirty="0"/>
              <a:t>se ’l </a:t>
            </a:r>
            <a:r>
              <a:rPr lang="it-IT" b="1" i="1" dirty="0" err="1"/>
              <a:t>Gorgón</a:t>
            </a:r>
            <a:r>
              <a:rPr lang="it-IT" b="1" i="1" dirty="0"/>
              <a:t> si mostra e tu ’l </a:t>
            </a:r>
            <a:r>
              <a:rPr lang="it-IT" b="1" i="1" dirty="0" smtClean="0"/>
              <a:t>vedessi,</a:t>
            </a:r>
          </a:p>
          <a:p>
            <a:pPr marL="0" indent="0">
              <a:spcBef>
                <a:spcPts val="0"/>
              </a:spcBef>
              <a:buNone/>
            </a:pPr>
            <a:r>
              <a:rPr lang="it-IT" b="1" i="1" dirty="0" smtClean="0"/>
              <a:t>nulla </a:t>
            </a:r>
            <a:r>
              <a:rPr lang="it-IT" b="1" i="1" dirty="0"/>
              <a:t>sarebbe di tornar mai suso». </a:t>
            </a:r>
            <a:endParaRPr lang="it-IT" b="1" i="1" dirty="0" smtClean="0"/>
          </a:p>
          <a:p>
            <a:pPr marL="0" indent="0">
              <a:spcBef>
                <a:spcPts val="0"/>
              </a:spcBef>
              <a:buNone/>
            </a:pPr>
            <a:endParaRPr lang="it-IT" b="1" i="1" dirty="0" smtClean="0"/>
          </a:p>
          <a:p>
            <a:pPr marL="0" indent="0">
              <a:spcBef>
                <a:spcPts val="0"/>
              </a:spcBef>
              <a:buNone/>
            </a:pPr>
            <a:r>
              <a:rPr lang="it-IT" b="1" i="1" dirty="0" smtClean="0"/>
              <a:t>Così </a:t>
            </a:r>
            <a:r>
              <a:rPr lang="it-IT" b="1" i="1" dirty="0"/>
              <a:t>disse ’l maestro; ed </a:t>
            </a:r>
            <a:r>
              <a:rPr lang="it-IT" b="1" i="1" dirty="0" err="1"/>
              <a:t>elli</a:t>
            </a:r>
            <a:r>
              <a:rPr lang="it-IT" b="1" i="1" dirty="0"/>
              <a:t> stessi </a:t>
            </a:r>
            <a:endParaRPr lang="it-IT" b="1" i="1" dirty="0" smtClean="0"/>
          </a:p>
          <a:p>
            <a:pPr marL="0" indent="0">
              <a:spcBef>
                <a:spcPts val="0"/>
              </a:spcBef>
              <a:buNone/>
            </a:pPr>
            <a:r>
              <a:rPr lang="it-IT" b="1" i="1" dirty="0" smtClean="0"/>
              <a:t>mi </a:t>
            </a:r>
            <a:r>
              <a:rPr lang="it-IT" b="1" i="1" dirty="0"/>
              <a:t>volse, e non si tenne a le mie </a:t>
            </a:r>
            <a:r>
              <a:rPr lang="it-IT" b="1" i="1" dirty="0" smtClean="0"/>
              <a:t>mani,</a:t>
            </a:r>
          </a:p>
          <a:p>
            <a:pPr marL="0" indent="0">
              <a:spcBef>
                <a:spcPts val="0"/>
              </a:spcBef>
              <a:buNone/>
            </a:pPr>
            <a:r>
              <a:rPr lang="it-IT" b="1" i="1" dirty="0" smtClean="0"/>
              <a:t>che </a:t>
            </a:r>
            <a:r>
              <a:rPr lang="it-IT" b="1" i="1" dirty="0"/>
              <a:t>con le sue ancor non mi chiudessi. </a:t>
            </a:r>
            <a:endParaRPr lang="it-IT" b="1" i="1"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35847483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MINOSSE</a:t>
            </a:r>
          </a:p>
          <a:p>
            <a:pPr marL="0" indent="0">
              <a:buNone/>
            </a:pPr>
            <a:r>
              <a:rPr lang="it-IT" dirty="0" smtClean="0"/>
              <a:t>Virgilio:</a:t>
            </a:r>
          </a:p>
          <a:p>
            <a:pPr marL="0" indent="0">
              <a:spcBef>
                <a:spcPts val="0"/>
              </a:spcBef>
              <a:buNone/>
            </a:pPr>
            <a:r>
              <a:rPr lang="pt-BR" b="1" i="1" dirty="0"/>
              <a:t>Quaesitor Minos urnam movet, ille </a:t>
            </a:r>
            <a:r>
              <a:rPr lang="pt-BR" b="1" i="1" dirty="0" smtClean="0"/>
              <a:t>silentium</a:t>
            </a:r>
          </a:p>
          <a:p>
            <a:pPr marL="0" indent="0">
              <a:spcBef>
                <a:spcPts val="0"/>
              </a:spcBef>
              <a:buNone/>
            </a:pPr>
            <a:r>
              <a:rPr lang="pt-BR" b="1" i="1" dirty="0"/>
              <a:t>Consiliumque vocat vitasque et crimina discit. </a:t>
            </a:r>
            <a:endParaRPr lang="pt-BR" b="1" i="1" dirty="0" smtClean="0"/>
          </a:p>
          <a:p>
            <a:pPr marL="0" indent="0">
              <a:buNone/>
            </a:pPr>
            <a:r>
              <a:rPr lang="pt-BR" dirty="0" smtClean="0"/>
              <a:t>Dante:</a:t>
            </a:r>
          </a:p>
          <a:p>
            <a:pPr marL="0" indent="0">
              <a:spcBef>
                <a:spcPts val="0"/>
              </a:spcBef>
              <a:buNone/>
            </a:pPr>
            <a:r>
              <a:rPr lang="it-IT" b="1" i="1" dirty="0"/>
              <a:t>Così discesi dal cerchio primaio </a:t>
            </a:r>
            <a:endParaRPr lang="it-IT" b="1" i="1" dirty="0" smtClean="0"/>
          </a:p>
          <a:p>
            <a:pPr marL="0" indent="0">
              <a:spcBef>
                <a:spcPts val="0"/>
              </a:spcBef>
              <a:buNone/>
            </a:pPr>
            <a:r>
              <a:rPr lang="it-IT" b="1" i="1" dirty="0" smtClean="0"/>
              <a:t>Giù </a:t>
            </a:r>
            <a:r>
              <a:rPr lang="it-IT" b="1" i="1" dirty="0"/>
              <a:t>nel secondo, che men loco cinghia, </a:t>
            </a:r>
            <a:endParaRPr lang="it-IT" b="1" i="1" dirty="0" smtClean="0"/>
          </a:p>
          <a:p>
            <a:pPr marL="0" indent="0">
              <a:spcBef>
                <a:spcPts val="0"/>
              </a:spcBef>
              <a:buNone/>
            </a:pPr>
            <a:r>
              <a:rPr lang="it-IT" b="1" i="1" dirty="0" smtClean="0"/>
              <a:t>e </a:t>
            </a:r>
            <a:r>
              <a:rPr lang="it-IT" b="1" i="1" dirty="0"/>
              <a:t>tanto più </a:t>
            </a:r>
            <a:r>
              <a:rPr lang="it-IT" b="1" i="1" dirty="0" err="1" smtClean="0"/>
              <a:t>dolor</a:t>
            </a:r>
            <a:r>
              <a:rPr lang="it-IT" b="1" i="1" dirty="0"/>
              <a:t>, che pugne a guaio</a:t>
            </a:r>
            <a:r>
              <a:rPr lang="it-IT" b="1" i="1" dirty="0" smtClean="0"/>
              <a:t>.</a:t>
            </a:r>
          </a:p>
          <a:p>
            <a:pPr marL="0" indent="0">
              <a:spcBef>
                <a:spcPts val="0"/>
              </a:spcBef>
              <a:buNone/>
            </a:pPr>
            <a:endParaRPr lang="it-IT" b="1" i="1" dirty="0" smtClean="0"/>
          </a:p>
          <a:p>
            <a:pPr marL="0" indent="0">
              <a:spcBef>
                <a:spcPts val="0"/>
              </a:spcBef>
              <a:buNone/>
            </a:pPr>
            <a:r>
              <a:rPr lang="it-IT" b="1" i="1" dirty="0" err="1"/>
              <a:t>Stavvi</a:t>
            </a:r>
            <a:r>
              <a:rPr lang="it-IT" b="1" i="1" dirty="0"/>
              <a:t> </a:t>
            </a:r>
            <a:r>
              <a:rPr lang="it-IT" b="1" i="1" dirty="0" err="1" smtClean="0"/>
              <a:t>Minos</a:t>
            </a:r>
            <a:r>
              <a:rPr lang="it-IT" b="1" i="1" dirty="0" smtClean="0"/>
              <a:t> orribilmente </a:t>
            </a:r>
            <a:r>
              <a:rPr lang="it-IT" b="1" i="1" dirty="0"/>
              <a:t>e </a:t>
            </a:r>
            <a:r>
              <a:rPr lang="it-IT" b="1" i="1" dirty="0" smtClean="0"/>
              <a:t>ringhia:</a:t>
            </a:r>
          </a:p>
          <a:p>
            <a:pPr marL="0" indent="0">
              <a:spcBef>
                <a:spcPts val="0"/>
              </a:spcBef>
              <a:buNone/>
            </a:pPr>
            <a:r>
              <a:rPr lang="it-IT" b="1" i="1" dirty="0" smtClean="0"/>
              <a:t>esamina </a:t>
            </a:r>
            <a:r>
              <a:rPr lang="it-IT" b="1" i="1" dirty="0"/>
              <a:t>le colpe nell’entrata, </a:t>
            </a:r>
            <a:endParaRPr lang="it-IT" b="1" i="1" dirty="0" smtClean="0"/>
          </a:p>
          <a:p>
            <a:pPr marL="0" indent="0">
              <a:spcBef>
                <a:spcPts val="0"/>
              </a:spcBef>
              <a:buNone/>
            </a:pPr>
            <a:r>
              <a:rPr lang="it-IT" b="1" i="1" dirty="0" smtClean="0"/>
              <a:t>giudica </a:t>
            </a:r>
            <a:r>
              <a:rPr lang="it-IT" b="1" i="1" dirty="0"/>
              <a:t>e manda secondo che avvinghia. </a:t>
            </a:r>
            <a:endParaRPr lang="it-IT" b="1" i="1"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92378399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MINOSSE</a:t>
            </a:r>
          </a:p>
          <a:p>
            <a:pPr marL="0" indent="0">
              <a:spcBef>
                <a:spcPts val="0"/>
              </a:spcBef>
              <a:buNone/>
            </a:pPr>
            <a:endParaRPr lang="it-IT" dirty="0" smtClean="0"/>
          </a:p>
          <a:p>
            <a:pPr marL="0" indent="0">
              <a:spcBef>
                <a:spcPts val="0"/>
              </a:spcBef>
              <a:buNone/>
            </a:pPr>
            <a:r>
              <a:rPr lang="it-IT" sz="2000" b="1" i="1" dirty="0"/>
              <a:t>Dico, che quando l’anima mal nata </a:t>
            </a:r>
            <a:r>
              <a:rPr lang="it-IT" sz="2000" b="1" i="1" dirty="0" smtClean="0"/>
              <a:t>/Gli </a:t>
            </a:r>
            <a:r>
              <a:rPr lang="it-IT" sz="2000" b="1" i="1" dirty="0"/>
              <a:t>vien dinanzi tutta si confessa; </a:t>
            </a:r>
            <a:r>
              <a:rPr lang="it-IT" sz="2000" b="1" i="1" dirty="0" smtClean="0"/>
              <a:t>/e </a:t>
            </a:r>
            <a:r>
              <a:rPr lang="it-IT" sz="2000" b="1" i="1" dirty="0"/>
              <a:t>quel conoscitor delle peccata </a:t>
            </a:r>
            <a:endParaRPr lang="it-IT" sz="2000" b="1" i="1" dirty="0" smtClean="0"/>
          </a:p>
          <a:p>
            <a:pPr marL="0" indent="0">
              <a:spcBef>
                <a:spcPts val="0"/>
              </a:spcBef>
              <a:buNone/>
            </a:pPr>
            <a:endParaRPr lang="it-IT" sz="800" b="1" i="1" dirty="0"/>
          </a:p>
          <a:p>
            <a:pPr marL="0" indent="0">
              <a:spcBef>
                <a:spcPts val="0"/>
              </a:spcBef>
              <a:buNone/>
            </a:pPr>
            <a:r>
              <a:rPr lang="it-IT" sz="2000" b="1" i="1" dirty="0" smtClean="0"/>
              <a:t>vede </a:t>
            </a:r>
            <a:r>
              <a:rPr lang="it-IT" sz="2000" b="1" i="1" dirty="0"/>
              <a:t>qual loco d’inferno è da </a:t>
            </a:r>
            <a:r>
              <a:rPr lang="it-IT" sz="2000" b="1" i="1" dirty="0" smtClean="0"/>
              <a:t>essa:/</a:t>
            </a:r>
            <a:r>
              <a:rPr lang="it-IT" sz="2000" b="1" i="1" dirty="0" err="1" smtClean="0"/>
              <a:t>cignesi</a:t>
            </a:r>
            <a:r>
              <a:rPr lang="it-IT" sz="2000" b="1" i="1" dirty="0" smtClean="0"/>
              <a:t> </a:t>
            </a:r>
            <a:r>
              <a:rPr lang="it-IT" sz="2000" b="1" i="1" dirty="0"/>
              <a:t>colla coda tante volte </a:t>
            </a:r>
            <a:r>
              <a:rPr lang="it-IT" sz="2000" b="1" i="1" dirty="0" smtClean="0"/>
              <a:t>/quantunque </a:t>
            </a:r>
            <a:r>
              <a:rPr lang="it-IT" sz="2000" b="1" i="1" dirty="0"/>
              <a:t>gradi vuol che giù sia messa. </a:t>
            </a:r>
            <a:endParaRPr lang="it-IT" sz="2000" b="1" i="1" dirty="0" smtClean="0"/>
          </a:p>
          <a:p>
            <a:pPr marL="0" indent="0">
              <a:spcBef>
                <a:spcPts val="0"/>
              </a:spcBef>
              <a:buNone/>
            </a:pPr>
            <a:endParaRPr lang="it-IT" sz="800" b="1" i="1" dirty="0" smtClean="0"/>
          </a:p>
          <a:p>
            <a:pPr marL="0" indent="0">
              <a:spcBef>
                <a:spcPts val="0"/>
              </a:spcBef>
              <a:buNone/>
            </a:pPr>
            <a:r>
              <a:rPr lang="it-IT" sz="2000" b="1" i="1" dirty="0" smtClean="0"/>
              <a:t>Sempre </a:t>
            </a:r>
            <a:r>
              <a:rPr lang="it-IT" sz="2000" b="1" i="1" dirty="0"/>
              <a:t>dinanzi a lui ne stanno molte: </a:t>
            </a:r>
            <a:r>
              <a:rPr lang="it-IT" sz="2000" b="1" i="1" dirty="0" smtClean="0"/>
              <a:t>/vanno </a:t>
            </a:r>
            <a:r>
              <a:rPr lang="it-IT" sz="2000" b="1" i="1" dirty="0"/>
              <a:t>a vicenda ciascuna al giudizio; </a:t>
            </a:r>
            <a:r>
              <a:rPr lang="it-IT" sz="2000" b="1" i="1" dirty="0" smtClean="0"/>
              <a:t>/dicono </a:t>
            </a:r>
            <a:r>
              <a:rPr lang="it-IT" sz="2000" b="1" i="1" dirty="0"/>
              <a:t>e odono, e poi son giù vòlte. </a:t>
            </a:r>
            <a:endParaRPr lang="it-IT" sz="2000" b="1" i="1" dirty="0" smtClean="0"/>
          </a:p>
          <a:p>
            <a:pPr marL="0" indent="0">
              <a:spcBef>
                <a:spcPts val="0"/>
              </a:spcBef>
              <a:buNone/>
            </a:pPr>
            <a:endParaRPr lang="it-IT" sz="800" b="1" i="1" dirty="0"/>
          </a:p>
          <a:p>
            <a:pPr marL="0" indent="0">
              <a:spcBef>
                <a:spcPts val="0"/>
              </a:spcBef>
              <a:buNone/>
            </a:pPr>
            <a:r>
              <a:rPr lang="it-IT" sz="2000" b="1" i="1" dirty="0" smtClean="0"/>
              <a:t>«</a:t>
            </a:r>
            <a:r>
              <a:rPr lang="it-IT" sz="2000" b="1" i="1" dirty="0"/>
              <a:t>O tu che vieni al doloroso ospizio,» </a:t>
            </a:r>
            <a:r>
              <a:rPr lang="it-IT" sz="2000" b="1" i="1" dirty="0" smtClean="0"/>
              <a:t>/disse </a:t>
            </a:r>
            <a:r>
              <a:rPr lang="it-IT" sz="2000" b="1" i="1" dirty="0" err="1"/>
              <a:t>Minos</a:t>
            </a:r>
            <a:r>
              <a:rPr lang="it-IT" sz="2000" b="1" i="1" dirty="0"/>
              <a:t> a me, quando mi vide, </a:t>
            </a:r>
            <a:r>
              <a:rPr lang="it-IT" sz="2000" b="1" i="1" dirty="0" smtClean="0"/>
              <a:t>/lasciando </a:t>
            </a:r>
            <a:r>
              <a:rPr lang="it-IT" sz="2000" b="1" i="1" dirty="0"/>
              <a:t>l’atto di cotanto uffizio: </a:t>
            </a:r>
            <a:endParaRPr lang="it-IT" sz="2000" b="1" i="1" dirty="0" smtClean="0"/>
          </a:p>
          <a:p>
            <a:pPr marL="0" indent="0">
              <a:spcBef>
                <a:spcPts val="0"/>
              </a:spcBef>
              <a:buNone/>
            </a:pPr>
            <a:endParaRPr lang="it-IT" sz="800" b="1" i="1" dirty="0"/>
          </a:p>
          <a:p>
            <a:pPr marL="0" indent="0">
              <a:spcBef>
                <a:spcPts val="0"/>
              </a:spcBef>
              <a:buNone/>
            </a:pPr>
            <a:r>
              <a:rPr lang="it-IT" sz="2000" b="1" i="1" dirty="0" smtClean="0"/>
              <a:t>«</a:t>
            </a:r>
            <a:r>
              <a:rPr lang="it-IT" sz="2000" b="1" i="1" dirty="0"/>
              <a:t>guarda com’entri, e di cui tu ti fide. </a:t>
            </a:r>
            <a:r>
              <a:rPr lang="it-IT" sz="2000" b="1" i="1" dirty="0" smtClean="0"/>
              <a:t>/Non </a:t>
            </a:r>
            <a:r>
              <a:rPr lang="it-IT" sz="2000" b="1" i="1" dirty="0"/>
              <a:t>t’inganni l’ampiezza dell’entrare!» </a:t>
            </a:r>
            <a:r>
              <a:rPr lang="it-IT" sz="2000" b="1" i="1" dirty="0" smtClean="0"/>
              <a:t>/E </a:t>
            </a:r>
            <a:r>
              <a:rPr lang="it-IT" sz="2000" b="1" i="1" dirty="0"/>
              <a:t>il duca mio a lui: «Perché pur gride? </a:t>
            </a:r>
            <a:endParaRPr lang="it-IT" sz="2000" b="1" i="1" dirty="0" smtClean="0"/>
          </a:p>
          <a:p>
            <a:pPr marL="0" indent="0">
              <a:spcBef>
                <a:spcPts val="0"/>
              </a:spcBef>
              <a:buNone/>
            </a:pPr>
            <a:r>
              <a:rPr lang="it-IT" sz="2000" b="1" i="1" dirty="0" smtClean="0"/>
              <a:t>Non </a:t>
            </a:r>
            <a:r>
              <a:rPr lang="it-IT" sz="2000" b="1" i="1" dirty="0"/>
              <a:t>impedir lo suo </a:t>
            </a:r>
            <a:r>
              <a:rPr lang="it-IT" sz="2000" b="1" i="1" dirty="0" err="1"/>
              <a:t>fatal</a:t>
            </a:r>
            <a:r>
              <a:rPr lang="it-IT" sz="2000" b="1" i="1" dirty="0"/>
              <a:t> andare: </a:t>
            </a:r>
            <a:r>
              <a:rPr lang="it-IT" sz="2000" b="1" i="1" dirty="0" smtClean="0"/>
              <a:t>/</a:t>
            </a:r>
            <a:r>
              <a:rPr lang="it-IT" sz="2000" b="1" i="1" dirty="0" err="1" smtClean="0"/>
              <a:t>vuolsi</a:t>
            </a:r>
            <a:r>
              <a:rPr lang="it-IT" sz="2000" b="1" i="1" dirty="0" smtClean="0"/>
              <a:t> </a:t>
            </a:r>
            <a:r>
              <a:rPr lang="it-IT" sz="2000" b="1" i="1" dirty="0"/>
              <a:t>così colà, dove si </a:t>
            </a:r>
            <a:r>
              <a:rPr lang="it-IT" sz="2000" b="1" i="1" dirty="0" err="1"/>
              <a:t>puote</a:t>
            </a:r>
            <a:r>
              <a:rPr lang="it-IT" sz="2000" b="1" i="1" dirty="0"/>
              <a:t> </a:t>
            </a:r>
            <a:r>
              <a:rPr lang="it-IT" sz="2000" b="1" i="1" dirty="0" smtClean="0"/>
              <a:t>/ciò </a:t>
            </a:r>
            <a:r>
              <a:rPr lang="it-IT" sz="2000" b="1" i="1" dirty="0"/>
              <a:t>che si vuole; e più non </a:t>
            </a:r>
            <a:r>
              <a:rPr lang="it-IT" sz="2000" b="1" i="1" dirty="0" err="1"/>
              <a:t>dimandare</a:t>
            </a:r>
            <a:r>
              <a:rPr lang="it-IT" sz="2000" b="1" i="1" dirty="0"/>
              <a:t>.» </a:t>
            </a:r>
            <a:endParaRPr lang="it-IT" sz="2000" b="1" i="1"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4218224170"/>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sz="2000" dirty="0" smtClean="0"/>
              <a:t>MINOTAURO</a:t>
            </a:r>
          </a:p>
          <a:p>
            <a:pPr marL="0" indent="0">
              <a:buNone/>
            </a:pPr>
            <a:r>
              <a:rPr lang="it-IT" sz="2000" dirty="0" smtClean="0"/>
              <a:t>Il mito arriva a Dante attraverso le </a:t>
            </a:r>
            <a:r>
              <a:rPr lang="it-IT" sz="2000" i="1" dirty="0" smtClean="0"/>
              <a:t>Metamorfosi</a:t>
            </a:r>
            <a:r>
              <a:rPr lang="it-IT" sz="2000" dirty="0" smtClean="0"/>
              <a:t> di Ovidio (Libro VIII, 1-183)</a:t>
            </a:r>
          </a:p>
          <a:p>
            <a:pPr marL="0" indent="0">
              <a:buNone/>
            </a:pPr>
            <a:r>
              <a:rPr lang="it-IT" sz="2000" b="1" i="1" dirty="0"/>
              <a:t>e ’n su la punta de la rotta lacca </a:t>
            </a:r>
            <a:r>
              <a:rPr lang="it-IT" sz="2000" b="1" i="1" dirty="0" smtClean="0"/>
              <a:t>/l’</a:t>
            </a:r>
            <a:r>
              <a:rPr lang="it-IT" sz="2000" b="1" i="1" dirty="0" err="1" smtClean="0"/>
              <a:t>infamïa</a:t>
            </a:r>
            <a:r>
              <a:rPr lang="it-IT" sz="2000" b="1" i="1" dirty="0" smtClean="0"/>
              <a:t> </a:t>
            </a:r>
            <a:r>
              <a:rPr lang="it-IT" sz="2000" b="1" i="1" dirty="0"/>
              <a:t>di Creti era distesa </a:t>
            </a:r>
            <a:endParaRPr lang="it-IT" sz="2000" b="1" i="1" dirty="0" smtClean="0"/>
          </a:p>
          <a:p>
            <a:pPr marL="0" indent="0">
              <a:buNone/>
            </a:pPr>
            <a:r>
              <a:rPr lang="it-IT" sz="2000" b="1" i="1" dirty="0" smtClean="0"/>
              <a:t>che </a:t>
            </a:r>
            <a:r>
              <a:rPr lang="it-IT" sz="2000" b="1" i="1" dirty="0"/>
              <a:t>fu concetta ne la falsa vacca; </a:t>
            </a:r>
            <a:r>
              <a:rPr lang="it-IT" sz="2000" b="1" i="1" dirty="0" smtClean="0"/>
              <a:t>/e </a:t>
            </a:r>
            <a:r>
              <a:rPr lang="it-IT" sz="2000" b="1" i="1" dirty="0"/>
              <a:t>quando vide noi, sé stesso morse, </a:t>
            </a:r>
            <a:r>
              <a:rPr lang="it-IT" sz="2000" b="1" i="1" dirty="0" smtClean="0"/>
              <a:t>/sì </a:t>
            </a:r>
            <a:r>
              <a:rPr lang="it-IT" sz="2000" b="1" i="1" dirty="0"/>
              <a:t>come quei cui l’ira dentro fiacca. </a:t>
            </a:r>
            <a:endParaRPr lang="it-IT" sz="2000" b="1" i="1" dirty="0" smtClean="0"/>
          </a:p>
          <a:p>
            <a:pPr marL="0" indent="0">
              <a:buNone/>
            </a:pPr>
            <a:r>
              <a:rPr lang="it-IT" sz="2000" b="1" i="1" dirty="0" smtClean="0"/>
              <a:t>Lo </a:t>
            </a:r>
            <a:r>
              <a:rPr lang="it-IT" sz="2000" b="1" i="1" dirty="0"/>
              <a:t>savio mio </a:t>
            </a:r>
            <a:r>
              <a:rPr lang="it-IT" sz="2000" b="1" i="1" dirty="0" err="1"/>
              <a:t>inver</a:t>
            </a:r>
            <a:r>
              <a:rPr lang="it-IT" sz="2000" b="1" i="1" dirty="0"/>
              <a:t>’ lui gridò: «Forse </a:t>
            </a:r>
            <a:r>
              <a:rPr lang="it-IT" sz="2000" b="1" i="1" dirty="0" smtClean="0"/>
              <a:t>/tu </a:t>
            </a:r>
            <a:r>
              <a:rPr lang="it-IT" sz="2000" b="1" i="1" dirty="0"/>
              <a:t>credi che qui sia ’l duca d’Atene</a:t>
            </a:r>
            <a:r>
              <a:rPr lang="it-IT" sz="2000" b="1" i="1" dirty="0" smtClean="0"/>
              <a:t>, /che </a:t>
            </a:r>
            <a:r>
              <a:rPr lang="it-IT" sz="2000" b="1" i="1" dirty="0" err="1"/>
              <a:t>sù</a:t>
            </a:r>
            <a:r>
              <a:rPr lang="it-IT" sz="2000" b="1" i="1" dirty="0"/>
              <a:t> nel mondo la morte ti porse? </a:t>
            </a:r>
            <a:endParaRPr lang="it-IT" sz="2000" b="1" i="1" dirty="0" smtClean="0"/>
          </a:p>
          <a:p>
            <a:pPr marL="0" indent="0">
              <a:buNone/>
            </a:pPr>
            <a:r>
              <a:rPr lang="it-IT" sz="2000" b="1" i="1" dirty="0" err="1" smtClean="0"/>
              <a:t>Pàrtiti</a:t>
            </a:r>
            <a:r>
              <a:rPr lang="it-IT" sz="2000" b="1" i="1" dirty="0"/>
              <a:t>, bestia, ché questi non vene </a:t>
            </a:r>
            <a:r>
              <a:rPr lang="it-IT" sz="2000" b="1" i="1" dirty="0" smtClean="0"/>
              <a:t>/ammaestrato </a:t>
            </a:r>
            <a:r>
              <a:rPr lang="it-IT" sz="2000" b="1" i="1" dirty="0"/>
              <a:t>da la tua sorella, </a:t>
            </a:r>
            <a:r>
              <a:rPr lang="it-IT" sz="2000" b="1" i="1" dirty="0" smtClean="0"/>
              <a:t>/ma </a:t>
            </a:r>
            <a:r>
              <a:rPr lang="it-IT" sz="2000" b="1" i="1" dirty="0" err="1"/>
              <a:t>vassi</a:t>
            </a:r>
            <a:r>
              <a:rPr lang="it-IT" sz="2000" b="1" i="1" dirty="0"/>
              <a:t> per veder le vostre pene». </a:t>
            </a:r>
            <a:endParaRPr lang="it-IT" sz="2000" b="1" i="1" dirty="0" smtClean="0"/>
          </a:p>
          <a:p>
            <a:pPr marL="0" indent="0">
              <a:buNone/>
            </a:pPr>
            <a:r>
              <a:rPr lang="it-IT" sz="2000" b="1" i="1" dirty="0" smtClean="0"/>
              <a:t>Qual </a:t>
            </a:r>
            <a:r>
              <a:rPr lang="it-IT" sz="2000" b="1" i="1" dirty="0"/>
              <a:t>è quel toro che si slaccia in quella </a:t>
            </a:r>
            <a:r>
              <a:rPr lang="it-IT" sz="2000" b="1" i="1" dirty="0" smtClean="0"/>
              <a:t>/c’ha </a:t>
            </a:r>
            <a:r>
              <a:rPr lang="it-IT" sz="2000" b="1" i="1" dirty="0"/>
              <a:t>ricevuto già ’l colpo mortale, </a:t>
            </a:r>
            <a:r>
              <a:rPr lang="it-IT" sz="2000" b="1" i="1" dirty="0" smtClean="0"/>
              <a:t>/che </a:t>
            </a:r>
            <a:r>
              <a:rPr lang="it-IT" sz="2000" b="1" i="1" dirty="0"/>
              <a:t>gir non sa, ma qua e là saltella, </a:t>
            </a:r>
            <a:endParaRPr lang="it-IT" sz="2000" b="1" i="1" dirty="0" smtClean="0"/>
          </a:p>
          <a:p>
            <a:pPr marL="0" indent="0">
              <a:buNone/>
            </a:pPr>
            <a:r>
              <a:rPr lang="it-IT" sz="2000" b="1" i="1" dirty="0" err="1" smtClean="0"/>
              <a:t>vid’io</a:t>
            </a:r>
            <a:r>
              <a:rPr lang="it-IT" sz="2000" b="1" i="1" dirty="0" smtClean="0"/>
              <a:t> </a:t>
            </a:r>
            <a:r>
              <a:rPr lang="it-IT" sz="2000" b="1" i="1" dirty="0"/>
              <a:t>lo Minotauro far cotale; </a:t>
            </a:r>
            <a:r>
              <a:rPr lang="it-IT" sz="2000" b="1" i="1" dirty="0" smtClean="0"/>
              <a:t>/e </a:t>
            </a:r>
            <a:r>
              <a:rPr lang="it-IT" sz="2000" b="1" i="1" dirty="0"/>
              <a:t>quello accorto gridò: «Corri al varco: </a:t>
            </a:r>
            <a:r>
              <a:rPr lang="it-IT" sz="2000" b="1" i="1" dirty="0" smtClean="0"/>
              <a:t>/mentre </a:t>
            </a:r>
            <a:r>
              <a:rPr lang="it-IT" sz="2000" b="1" i="1" dirty="0" err="1"/>
              <a:t>ch’e’</a:t>
            </a:r>
            <a:r>
              <a:rPr lang="it-IT" sz="2000" b="1" i="1" dirty="0"/>
              <a:t> ’</a:t>
            </a:r>
            <a:r>
              <a:rPr lang="it-IT" sz="2000" b="1" i="1" dirty="0" err="1"/>
              <a:t>nfuria</a:t>
            </a:r>
            <a:r>
              <a:rPr lang="it-IT" sz="2000" b="1" i="1" dirty="0"/>
              <a:t>, è buon che tu ti cale».</a:t>
            </a:r>
            <a:endParaRPr lang="it-IT" sz="2000" b="1" i="1"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91868312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340768"/>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00200"/>
            <a:ext cx="8640960" cy="4853136"/>
          </a:xfrm>
        </p:spPr>
        <p:txBody>
          <a:bodyPr/>
          <a:lstStyle/>
          <a:p>
            <a:pPr lvl="0" algn="just">
              <a:spcBef>
                <a:spcPts val="1200"/>
              </a:spcBef>
            </a:pPr>
            <a:r>
              <a:rPr lang="it-IT" b="1" dirty="0" smtClean="0"/>
              <a:t> </a:t>
            </a:r>
            <a:r>
              <a:rPr lang="it-IT" dirty="0" smtClean="0"/>
              <a:t>ULISSE (Odissea XI)</a:t>
            </a:r>
          </a:p>
          <a:p>
            <a:endParaRPr lang="it-IT" dirty="0"/>
          </a:p>
          <a:p>
            <a:pPr marL="0" indent="0">
              <a:buNone/>
            </a:pPr>
            <a:r>
              <a:rPr lang="it-IT" dirty="0" smtClean="0"/>
              <a:t>A Tiresia </a:t>
            </a:r>
            <a:r>
              <a:rPr lang="it-IT" dirty="0"/>
              <a:t>fa riferimento anche Dante: </a:t>
            </a:r>
            <a:endParaRPr lang="it-IT" dirty="0" smtClean="0"/>
          </a:p>
          <a:p>
            <a:pPr marL="627063" indent="0">
              <a:buNone/>
            </a:pPr>
            <a:r>
              <a:rPr lang="it-IT" i="1" dirty="0" smtClean="0"/>
              <a:t>Vedi </a:t>
            </a:r>
            <a:r>
              <a:rPr lang="it-IT" i="1" dirty="0"/>
              <a:t>Tiresia, </a:t>
            </a:r>
            <a:r>
              <a:rPr lang="it-IT" i="1" dirty="0" smtClean="0"/>
              <a:t>che mutò </a:t>
            </a:r>
            <a:r>
              <a:rPr lang="it-IT" i="1" dirty="0"/>
              <a:t>sembiante </a:t>
            </a:r>
            <a:endParaRPr lang="it-IT" i="1" dirty="0" smtClean="0"/>
          </a:p>
          <a:p>
            <a:pPr marL="627063" indent="0">
              <a:buNone/>
            </a:pPr>
            <a:r>
              <a:rPr lang="it-IT" i="1" dirty="0" smtClean="0"/>
              <a:t>quando </a:t>
            </a:r>
            <a:r>
              <a:rPr lang="it-IT" i="1" dirty="0"/>
              <a:t>di maschio femmina divenne,</a:t>
            </a:r>
          </a:p>
          <a:p>
            <a:pPr marL="627063" indent="0">
              <a:buNone/>
            </a:pPr>
            <a:r>
              <a:rPr lang="it-IT" i="1" dirty="0" smtClean="0"/>
              <a:t>cangiandosi </a:t>
            </a:r>
            <a:r>
              <a:rPr lang="it-IT" i="1" dirty="0"/>
              <a:t>le membra tutte </a:t>
            </a:r>
            <a:r>
              <a:rPr lang="it-IT" i="1" dirty="0" smtClean="0"/>
              <a:t>quante;</a:t>
            </a:r>
          </a:p>
          <a:p>
            <a:pPr marL="627063" indent="0">
              <a:buNone/>
            </a:pPr>
            <a:r>
              <a:rPr lang="it-IT" i="1" dirty="0" smtClean="0"/>
              <a:t>e </a:t>
            </a:r>
            <a:r>
              <a:rPr lang="it-IT" i="1" dirty="0"/>
              <a:t>prima</a:t>
            </a:r>
            <a:r>
              <a:rPr lang="it-IT" i="1" dirty="0" smtClean="0"/>
              <a:t>, poi</a:t>
            </a:r>
            <a:r>
              <a:rPr lang="it-IT" i="1" dirty="0"/>
              <a:t>, ribatter li </a:t>
            </a:r>
            <a:r>
              <a:rPr lang="it-IT" i="1" dirty="0" smtClean="0"/>
              <a:t>convenne</a:t>
            </a:r>
          </a:p>
          <a:p>
            <a:pPr marL="627063" indent="0">
              <a:buNone/>
            </a:pPr>
            <a:r>
              <a:rPr lang="it-IT" i="1" dirty="0" smtClean="0"/>
              <a:t>li </a:t>
            </a:r>
            <a:r>
              <a:rPr lang="it-IT" i="1" dirty="0"/>
              <a:t>duo serpenti avvolti, con </a:t>
            </a:r>
            <a:r>
              <a:rPr lang="it-IT" i="1" dirty="0" smtClean="0"/>
              <a:t>la verga,</a:t>
            </a:r>
          </a:p>
          <a:p>
            <a:pPr marL="627063" indent="0">
              <a:buNone/>
            </a:pPr>
            <a:r>
              <a:rPr lang="it-IT" i="1" dirty="0" smtClean="0"/>
              <a:t>che </a:t>
            </a:r>
            <a:r>
              <a:rPr lang="it-IT" i="1" dirty="0" err="1"/>
              <a:t>rïavesse</a:t>
            </a:r>
            <a:r>
              <a:rPr lang="it-IT" i="1" dirty="0"/>
              <a:t> le maschili penne </a:t>
            </a:r>
            <a:r>
              <a:rPr lang="it-IT" dirty="0"/>
              <a:t>(</a:t>
            </a:r>
            <a:r>
              <a:rPr lang="it-IT" i="1" dirty="0" err="1"/>
              <a:t>Inf</a:t>
            </a:r>
            <a:r>
              <a:rPr lang="it-IT" i="1" dirty="0"/>
              <a:t>. </a:t>
            </a:r>
            <a:r>
              <a:rPr lang="it-IT" dirty="0"/>
              <a:t>XX, 40-45</a:t>
            </a:r>
            <a:r>
              <a:rPr lang="it-IT" dirty="0" smtClean="0"/>
              <a:t>).</a:t>
            </a:r>
          </a:p>
          <a:p>
            <a:pPr marL="0" indent="0">
              <a:buNone/>
            </a:pPr>
            <a:endParaRPr lang="it-IT" sz="2800" dirty="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86052066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sz="2000" dirty="0" smtClean="0"/>
              <a:t>Nel IV canto dell’inferno, Dante entra nel Limbo, dove Virgilio viene riconosciuto dalle anime presenti. Il Limbo non presenta particolare interesse dal punto di vista teologico, soprattutto dopo il </a:t>
            </a:r>
            <a:r>
              <a:rPr lang="it-IT" sz="2000" dirty="0" err="1" smtClean="0"/>
              <a:t>suio</a:t>
            </a:r>
            <a:r>
              <a:rPr lang="it-IT" sz="2000" dirty="0" smtClean="0"/>
              <a:t> superamento ad opera del Papa Benedetto XVI.</a:t>
            </a:r>
          </a:p>
          <a:p>
            <a:r>
              <a:rPr lang="it-IT" sz="2000" dirty="0" smtClean="0"/>
              <a:t>Presenta grande interesse, invece, per comprendere l’operazione culturale compiuta da Dante. A chi appartengono le anime che popolano il Limbo?</a:t>
            </a:r>
          </a:p>
          <a:p>
            <a:pPr marL="0" indent="0">
              <a:spcBef>
                <a:spcPts val="1200"/>
              </a:spcBef>
              <a:buNone/>
            </a:pPr>
            <a:r>
              <a:rPr lang="it-IT" sz="2000" b="1" i="1" dirty="0" smtClean="0"/>
              <a:t>Quivi</a:t>
            </a:r>
            <a:r>
              <a:rPr lang="it-IT" sz="2000" b="1" i="1" dirty="0"/>
              <a:t>, secondo che per ascoltare,</a:t>
            </a:r>
            <a:br>
              <a:rPr lang="it-IT" sz="2000" b="1" i="1" dirty="0"/>
            </a:br>
            <a:r>
              <a:rPr lang="it-IT" sz="2000" b="1" i="1" dirty="0"/>
              <a:t>non </a:t>
            </a:r>
            <a:r>
              <a:rPr lang="it-IT" sz="2000" b="1" i="1" dirty="0" err="1"/>
              <a:t>avea</a:t>
            </a:r>
            <a:r>
              <a:rPr lang="it-IT" sz="2000" b="1" i="1" dirty="0"/>
              <a:t> pianto mai che di sospiri</a:t>
            </a:r>
            <a:br>
              <a:rPr lang="it-IT" sz="2000" b="1" i="1" dirty="0"/>
            </a:br>
            <a:r>
              <a:rPr lang="it-IT" sz="2000" b="1" i="1" dirty="0"/>
              <a:t>che l’aura </a:t>
            </a:r>
            <a:r>
              <a:rPr lang="it-IT" sz="2000" b="1" i="1" dirty="0" err="1"/>
              <a:t>etterna</a:t>
            </a:r>
            <a:r>
              <a:rPr lang="it-IT" sz="2000" b="1" i="1" dirty="0"/>
              <a:t> </a:t>
            </a:r>
            <a:r>
              <a:rPr lang="it-IT" sz="2000" b="1" i="1" dirty="0" err="1"/>
              <a:t>facevan</a:t>
            </a:r>
            <a:r>
              <a:rPr lang="it-IT" sz="2000" b="1" i="1" dirty="0"/>
              <a:t> tremare; </a:t>
            </a:r>
            <a:r>
              <a:rPr lang="it-IT" sz="2000" b="1" i="1" dirty="0" smtClean="0"/>
              <a:t>27</a:t>
            </a:r>
          </a:p>
          <a:p>
            <a:pPr marL="0" indent="0">
              <a:spcBef>
                <a:spcPts val="1200"/>
              </a:spcBef>
              <a:buNone/>
            </a:pPr>
            <a:r>
              <a:rPr lang="it-IT" sz="2000" b="1" i="1" dirty="0" smtClean="0"/>
              <a:t>ciò </a:t>
            </a:r>
            <a:r>
              <a:rPr lang="it-IT" sz="2000" b="1" i="1" dirty="0" err="1"/>
              <a:t>avvenia</a:t>
            </a:r>
            <a:r>
              <a:rPr lang="it-IT" sz="2000" b="1" i="1" dirty="0"/>
              <a:t> di </a:t>
            </a:r>
            <a:r>
              <a:rPr lang="it-IT" sz="2000" b="1" i="1" dirty="0" err="1"/>
              <a:t>duol</a:t>
            </a:r>
            <a:r>
              <a:rPr lang="it-IT" sz="2000" b="1" i="1" dirty="0"/>
              <a:t> </a:t>
            </a:r>
            <a:r>
              <a:rPr lang="it-IT" sz="2000" b="1" i="1" dirty="0" err="1"/>
              <a:t>sanza</a:t>
            </a:r>
            <a:r>
              <a:rPr lang="it-IT" sz="2000" b="1" i="1" dirty="0"/>
              <a:t> </a:t>
            </a:r>
            <a:r>
              <a:rPr lang="it-IT" sz="2000" b="1" i="1" dirty="0" err="1"/>
              <a:t>martìri</a:t>
            </a:r>
            <a:r>
              <a:rPr lang="it-IT" sz="2000" b="1" i="1" dirty="0"/>
              <a:t>,</a:t>
            </a:r>
            <a:br>
              <a:rPr lang="it-IT" sz="2000" b="1" i="1" dirty="0"/>
            </a:br>
            <a:r>
              <a:rPr lang="it-IT" sz="2000" b="1" i="1" dirty="0"/>
              <a:t>ch’</a:t>
            </a:r>
            <a:r>
              <a:rPr lang="it-IT" sz="2000" b="1" i="1" dirty="0" err="1"/>
              <a:t>avean</a:t>
            </a:r>
            <a:r>
              <a:rPr lang="it-IT" sz="2000" b="1" i="1" dirty="0"/>
              <a:t> le turbe, ch’</a:t>
            </a:r>
            <a:r>
              <a:rPr lang="it-IT" sz="2000" b="1" i="1" dirty="0" err="1"/>
              <a:t>eran</a:t>
            </a:r>
            <a:r>
              <a:rPr lang="it-IT" sz="2000" b="1" i="1" dirty="0"/>
              <a:t> molte e grandi,</a:t>
            </a:r>
            <a:br>
              <a:rPr lang="it-IT" sz="2000" b="1" i="1" dirty="0"/>
            </a:br>
            <a:r>
              <a:rPr lang="it-IT" sz="2000" b="1" i="1" dirty="0"/>
              <a:t>d’infanti e di femmine e di viri. </a:t>
            </a:r>
            <a:r>
              <a:rPr lang="it-IT" sz="2000" b="1" i="1" dirty="0" smtClean="0"/>
              <a:t>30</a:t>
            </a:r>
          </a:p>
          <a:p>
            <a:pPr marL="0" indent="0">
              <a:spcBef>
                <a:spcPts val="1200"/>
              </a:spcBef>
              <a:buNone/>
            </a:pPr>
            <a:r>
              <a:rPr lang="it-IT" sz="2000" b="1" i="1" dirty="0"/>
              <a:t>Lo buon maestro a me: "Tu non </a:t>
            </a:r>
            <a:r>
              <a:rPr lang="it-IT" sz="2000" b="1" i="1" dirty="0" err="1"/>
              <a:t>dimandi</a:t>
            </a:r>
            <a:r>
              <a:rPr lang="it-IT" sz="2000" b="1" i="1" dirty="0"/>
              <a:t/>
            </a:r>
            <a:br>
              <a:rPr lang="it-IT" sz="2000" b="1" i="1" dirty="0"/>
            </a:br>
            <a:r>
              <a:rPr lang="it-IT" sz="2000" b="1" i="1" dirty="0"/>
              <a:t>che spiriti son questi che tu vedi?</a:t>
            </a:r>
            <a:r>
              <a:rPr lang="it-IT" sz="2000" dirty="0"/>
              <a:t/>
            </a:r>
            <a:br>
              <a:rPr lang="it-IT" sz="2000" dirty="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89786167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r>
              <a:rPr lang="it-IT" dirty="0" smtClean="0"/>
              <a:t>Dal Limbo, quando Virgilio vi era entrato da poco, furono tolti da Cristo gli spiriti di Adamo, Abele e di altre grandi figure del popolo ebreo.</a:t>
            </a:r>
          </a:p>
          <a:p>
            <a:r>
              <a:rPr lang="it-IT" dirty="0" smtClean="0"/>
              <a:t>Successivamente Dante incontra le anime dei grandi poeti:</a:t>
            </a:r>
          </a:p>
          <a:p>
            <a:pPr marL="0" indent="0">
              <a:spcBef>
                <a:spcPts val="1200"/>
              </a:spcBef>
              <a:buNone/>
            </a:pPr>
            <a:r>
              <a:rPr lang="it-IT" b="1" i="1" dirty="0"/>
              <a:t>Lo buon maestro cominciò a dire:</a:t>
            </a:r>
            <a:br>
              <a:rPr lang="it-IT" b="1" i="1" dirty="0"/>
            </a:br>
            <a:r>
              <a:rPr lang="it-IT" b="1" i="1" dirty="0"/>
              <a:t>"Mira colui con quella spada in mano,</a:t>
            </a:r>
            <a:br>
              <a:rPr lang="it-IT" b="1" i="1" dirty="0"/>
            </a:br>
            <a:r>
              <a:rPr lang="it-IT" b="1" i="1" dirty="0"/>
              <a:t>che vien dinanzi ai tre sì come sire: </a:t>
            </a:r>
            <a:r>
              <a:rPr lang="it-IT" b="1" i="1" dirty="0" smtClean="0"/>
              <a:t>87</a:t>
            </a:r>
          </a:p>
          <a:p>
            <a:pPr marL="0" indent="0">
              <a:spcBef>
                <a:spcPts val="1200"/>
              </a:spcBef>
              <a:buNone/>
            </a:pPr>
            <a:r>
              <a:rPr lang="it-IT" b="1" i="1" dirty="0" smtClean="0"/>
              <a:t>quelli </a:t>
            </a:r>
            <a:r>
              <a:rPr lang="it-IT" b="1" i="1" dirty="0"/>
              <a:t>è </a:t>
            </a:r>
            <a:r>
              <a:rPr lang="it-IT" b="1" i="1" dirty="0">
                <a:hlinkClick r:id="rId2" tooltip="Autore:Omero"/>
              </a:rPr>
              <a:t>Omero</a:t>
            </a:r>
            <a:r>
              <a:rPr lang="it-IT" b="1" i="1" dirty="0"/>
              <a:t> poeta sovrano;</a:t>
            </a:r>
            <a:br>
              <a:rPr lang="it-IT" b="1" i="1" dirty="0"/>
            </a:br>
            <a:r>
              <a:rPr lang="it-IT" b="1" i="1" dirty="0"/>
              <a:t>l’altro è </a:t>
            </a:r>
            <a:r>
              <a:rPr lang="it-IT" b="1" i="1" dirty="0">
                <a:hlinkClick r:id="rId3" tooltip="Autore:Quinto Orazio Flacco"/>
              </a:rPr>
              <a:t>Orazio</a:t>
            </a:r>
            <a:r>
              <a:rPr lang="it-IT" b="1" i="1" dirty="0"/>
              <a:t> satiro che vene;</a:t>
            </a:r>
            <a:br>
              <a:rPr lang="it-IT" b="1" i="1" dirty="0"/>
            </a:br>
            <a:r>
              <a:rPr lang="it-IT" b="1" i="1" dirty="0">
                <a:hlinkClick r:id="rId4" tooltip="Autore:Publio Ovidio Nasone"/>
              </a:rPr>
              <a:t>Ovidio</a:t>
            </a:r>
            <a:r>
              <a:rPr lang="it-IT" b="1" i="1" dirty="0"/>
              <a:t> è ’l terzo, e l’ultimo </a:t>
            </a:r>
            <a:r>
              <a:rPr lang="it-IT" b="1" i="1" dirty="0">
                <a:hlinkClick r:id="rId5" tooltip="Autore:Marco Anneo Lucano"/>
              </a:rPr>
              <a:t>Lucano</a:t>
            </a:r>
            <a:r>
              <a:rPr lang="it-IT" b="1" i="1" dirty="0"/>
              <a:t>. </a:t>
            </a:r>
            <a:r>
              <a:rPr lang="it-IT" b="1" i="1" dirty="0" smtClean="0"/>
              <a:t>90</a:t>
            </a:r>
          </a:p>
          <a:p>
            <a:pPr marL="0" indent="0">
              <a:spcBef>
                <a:spcPts val="1200"/>
              </a:spcBef>
              <a:buNone/>
            </a:pPr>
            <a:r>
              <a:rPr lang="it-IT" sz="2000" dirty="0"/>
              <a:t/>
            </a:r>
            <a:br>
              <a:rPr lang="it-IT" sz="2000" dirty="0"/>
            </a:br>
            <a:r>
              <a:rPr lang="it-IT" sz="2000" dirty="0"/>
              <a:t/>
            </a:r>
            <a:br>
              <a:rPr lang="it-IT" sz="2000" dirty="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6"/>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6489569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pPr algn="just"/>
            <a:r>
              <a:rPr lang="it-IT" dirty="0" smtClean="0"/>
              <a:t>Dal Limbo, quando Virgilio vi era entrato da poco, furono tolti da Cristo gli spiriti di Adamo, Abele e di altre grandi figure del popolo ebreo.</a:t>
            </a:r>
          </a:p>
          <a:p>
            <a:pPr algn="just"/>
            <a:r>
              <a:rPr lang="it-IT" dirty="0" smtClean="0"/>
              <a:t>Successivamente Dante incontra le anime dei grandi poeti:</a:t>
            </a:r>
          </a:p>
          <a:p>
            <a:pPr marL="0" indent="0">
              <a:spcBef>
                <a:spcPts val="1200"/>
              </a:spcBef>
              <a:buNone/>
            </a:pPr>
            <a:r>
              <a:rPr lang="it-IT" b="1" i="1" dirty="0"/>
              <a:t>Lo buon maestro cominciò a dire:</a:t>
            </a:r>
            <a:br>
              <a:rPr lang="it-IT" b="1" i="1" dirty="0"/>
            </a:br>
            <a:r>
              <a:rPr lang="it-IT" b="1" i="1" dirty="0"/>
              <a:t>"Mira colui con quella spada in mano,</a:t>
            </a:r>
            <a:br>
              <a:rPr lang="it-IT" b="1" i="1" dirty="0"/>
            </a:br>
            <a:r>
              <a:rPr lang="it-IT" b="1" i="1" dirty="0"/>
              <a:t>che vien dinanzi ai tre sì come sire: </a:t>
            </a:r>
            <a:r>
              <a:rPr lang="it-IT" b="1" i="1" dirty="0" smtClean="0"/>
              <a:t>87</a:t>
            </a:r>
          </a:p>
          <a:p>
            <a:pPr marL="0" indent="0">
              <a:spcBef>
                <a:spcPts val="1200"/>
              </a:spcBef>
              <a:buNone/>
            </a:pPr>
            <a:r>
              <a:rPr lang="it-IT" b="1" i="1" dirty="0" smtClean="0"/>
              <a:t>quelli </a:t>
            </a:r>
            <a:r>
              <a:rPr lang="it-IT" b="1" i="1" dirty="0"/>
              <a:t>è </a:t>
            </a:r>
            <a:r>
              <a:rPr lang="it-IT" b="1" i="1" dirty="0">
                <a:hlinkClick r:id="rId2" tooltip="Autore:Omero"/>
              </a:rPr>
              <a:t>Omero</a:t>
            </a:r>
            <a:r>
              <a:rPr lang="it-IT" b="1" i="1" dirty="0"/>
              <a:t> poeta sovrano;</a:t>
            </a:r>
            <a:br>
              <a:rPr lang="it-IT" b="1" i="1" dirty="0"/>
            </a:br>
            <a:r>
              <a:rPr lang="it-IT" b="1" i="1" dirty="0"/>
              <a:t>l’altro è </a:t>
            </a:r>
            <a:r>
              <a:rPr lang="it-IT" b="1" i="1" dirty="0">
                <a:hlinkClick r:id="rId3" tooltip="Autore:Quinto Orazio Flacco"/>
              </a:rPr>
              <a:t>Orazio</a:t>
            </a:r>
            <a:r>
              <a:rPr lang="it-IT" b="1" i="1" dirty="0"/>
              <a:t> satiro che vene;</a:t>
            </a:r>
            <a:br>
              <a:rPr lang="it-IT" b="1" i="1" dirty="0"/>
            </a:br>
            <a:r>
              <a:rPr lang="it-IT" b="1" i="1" dirty="0">
                <a:hlinkClick r:id="rId4" tooltip="Autore:Publio Ovidio Nasone"/>
              </a:rPr>
              <a:t>Ovidio</a:t>
            </a:r>
            <a:r>
              <a:rPr lang="it-IT" b="1" i="1" dirty="0"/>
              <a:t> è ’l terzo, e l’ultimo </a:t>
            </a:r>
            <a:r>
              <a:rPr lang="it-IT" b="1" i="1" dirty="0">
                <a:hlinkClick r:id="rId5" tooltip="Autore:Marco Anneo Lucano"/>
              </a:rPr>
              <a:t>Lucano</a:t>
            </a:r>
            <a:r>
              <a:rPr lang="it-IT" b="1" i="1" dirty="0"/>
              <a:t>. </a:t>
            </a:r>
            <a:r>
              <a:rPr lang="it-IT" b="1" i="1" dirty="0" smtClean="0"/>
              <a:t>90</a:t>
            </a:r>
          </a:p>
          <a:p>
            <a:pPr marL="0" indent="0">
              <a:spcBef>
                <a:spcPts val="1200"/>
              </a:spcBef>
              <a:buNone/>
            </a:pPr>
            <a:r>
              <a:rPr lang="it-IT" sz="2000" dirty="0"/>
              <a:t/>
            </a:r>
            <a:br>
              <a:rPr lang="it-IT" sz="2000" dirty="0"/>
            </a:br>
            <a:r>
              <a:rPr lang="it-IT" sz="2000" dirty="0"/>
              <a:t/>
            </a:r>
            <a:br>
              <a:rPr lang="it-IT" sz="2000" dirty="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6"/>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33220353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268760"/>
          </a:xfrm>
        </p:spPr>
        <p:txBody>
          <a:bodyPr/>
          <a:lstStyle/>
          <a:p>
            <a:pPr lvl="0"/>
            <a:r>
              <a:rPr lang="it-IT" sz="4000" b="1" dirty="0">
                <a:solidFill>
                  <a:srgbClr val="B32C16"/>
                </a:solidFill>
              </a:rPr>
              <a:t>EROI E MOSTRI NELLA </a:t>
            </a:r>
            <a:r>
              <a:rPr lang="it-IT" sz="4000" b="1" dirty="0" smtClean="0">
                <a:solidFill>
                  <a:srgbClr val="B32C16"/>
                </a:solidFill>
              </a:rPr>
              <a:t>DIVINA COMMEDIA</a:t>
            </a:r>
            <a:endParaRPr lang="it-IT" sz="4000" b="1" dirty="0">
              <a:solidFill>
                <a:srgbClr val="B32C16"/>
              </a:solidFill>
            </a:endParaRPr>
          </a:p>
        </p:txBody>
      </p:sp>
      <p:sp>
        <p:nvSpPr>
          <p:cNvPr id="3" name="Segnaposto contenuto 2"/>
          <p:cNvSpPr txBox="1">
            <a:spLocks noGrp="1"/>
          </p:cNvSpPr>
          <p:nvPr>
            <p:ph idx="1"/>
          </p:nvPr>
        </p:nvSpPr>
        <p:spPr>
          <a:xfrm>
            <a:off x="107504" y="1268760"/>
            <a:ext cx="8640960" cy="5184576"/>
          </a:xfrm>
        </p:spPr>
        <p:txBody>
          <a:bodyPr/>
          <a:lstStyle/>
          <a:p>
            <a:pPr algn="just"/>
            <a:r>
              <a:rPr lang="it-IT" dirty="0" smtClean="0"/>
              <a:t>Finché i due poeti giungono al Castello degli Spiriti magni:</a:t>
            </a:r>
          </a:p>
          <a:p>
            <a:pPr marL="0" indent="0">
              <a:buNone/>
            </a:pPr>
            <a:r>
              <a:rPr lang="it-IT" sz="2200" b="1" i="1" dirty="0"/>
              <a:t>I’ vidi </a:t>
            </a:r>
            <a:r>
              <a:rPr lang="it-IT" sz="2200" b="1" i="1" dirty="0" err="1"/>
              <a:t>Eletra</a:t>
            </a:r>
            <a:r>
              <a:rPr lang="it-IT" sz="2200" b="1" i="1" dirty="0"/>
              <a:t> con molti compagni,</a:t>
            </a:r>
            <a:br>
              <a:rPr lang="it-IT" sz="2200" b="1" i="1" dirty="0"/>
            </a:br>
            <a:r>
              <a:rPr lang="it-IT" sz="2200" b="1" i="1" dirty="0"/>
              <a:t>tra ’ </a:t>
            </a:r>
            <a:r>
              <a:rPr lang="it-IT" sz="2200" b="1" i="1" dirty="0" err="1"/>
              <a:t>quai</a:t>
            </a:r>
            <a:r>
              <a:rPr lang="it-IT" sz="2200" b="1" i="1" dirty="0"/>
              <a:t> conobbi </a:t>
            </a:r>
            <a:r>
              <a:rPr lang="it-IT" sz="2200" b="1" i="1" dirty="0" err="1"/>
              <a:t>Ettòr</a:t>
            </a:r>
            <a:r>
              <a:rPr lang="it-IT" sz="2200" b="1" i="1" dirty="0"/>
              <a:t> ed Enea,</a:t>
            </a:r>
            <a:br>
              <a:rPr lang="it-IT" sz="2200" b="1" i="1" dirty="0"/>
            </a:br>
            <a:r>
              <a:rPr lang="it-IT" sz="2200" b="1" i="1" dirty="0"/>
              <a:t>Cesare armato con li occhi grifagni. 123</a:t>
            </a:r>
            <a:br>
              <a:rPr lang="it-IT" sz="2200" b="1" i="1" dirty="0"/>
            </a:br>
            <a:r>
              <a:rPr lang="it-IT" sz="2200" b="1" i="1" dirty="0"/>
              <a:t/>
            </a:r>
            <a:br>
              <a:rPr lang="it-IT" sz="2200" b="1" i="1" dirty="0"/>
            </a:br>
            <a:r>
              <a:rPr lang="it-IT" sz="2200" b="1" i="1" dirty="0"/>
              <a:t>Vidi Cammilla e la </a:t>
            </a:r>
            <a:r>
              <a:rPr lang="it-IT" sz="2200" b="1" i="1" dirty="0" err="1"/>
              <a:t>Pantasilea</a:t>
            </a:r>
            <a:r>
              <a:rPr lang="it-IT" sz="2200" b="1" i="1" dirty="0"/>
              <a:t>;</a:t>
            </a:r>
            <a:br>
              <a:rPr lang="it-IT" sz="2200" b="1" i="1" dirty="0"/>
            </a:br>
            <a:r>
              <a:rPr lang="it-IT" sz="2200" b="1" i="1" dirty="0"/>
              <a:t>da l’altra parte vidi ’l re Latino</a:t>
            </a:r>
            <a:br>
              <a:rPr lang="it-IT" sz="2200" b="1" i="1" dirty="0"/>
            </a:br>
            <a:r>
              <a:rPr lang="it-IT" sz="2200" b="1" i="1" dirty="0"/>
              <a:t>che con Lavina sua figlia </a:t>
            </a:r>
            <a:r>
              <a:rPr lang="it-IT" sz="2200" b="1" i="1" dirty="0" err="1"/>
              <a:t>sedea</a:t>
            </a:r>
            <a:r>
              <a:rPr lang="it-IT" sz="2200" b="1" i="1" dirty="0"/>
              <a:t>. 126</a:t>
            </a:r>
            <a:br>
              <a:rPr lang="it-IT" sz="2200" b="1" i="1" dirty="0"/>
            </a:br>
            <a:r>
              <a:rPr lang="it-IT" sz="2200" b="1" i="1" dirty="0"/>
              <a:t/>
            </a:r>
            <a:br>
              <a:rPr lang="it-IT" sz="2200" b="1" i="1" dirty="0"/>
            </a:br>
            <a:r>
              <a:rPr lang="it-IT" sz="2200" b="1" i="1" dirty="0"/>
              <a:t>Vidi quel Bruto che cacciò Tarquino,</a:t>
            </a:r>
            <a:br>
              <a:rPr lang="it-IT" sz="2200" b="1" i="1" dirty="0"/>
            </a:br>
            <a:r>
              <a:rPr lang="it-IT" sz="2200" b="1" i="1" dirty="0"/>
              <a:t>Lucrezia, Iulia, </a:t>
            </a:r>
            <a:r>
              <a:rPr lang="it-IT" sz="2200" b="1" i="1" dirty="0" err="1"/>
              <a:t>Marzïa</a:t>
            </a:r>
            <a:r>
              <a:rPr lang="it-IT" sz="2200" b="1" i="1" dirty="0"/>
              <a:t> e Corniglia;</a:t>
            </a:r>
            <a:br>
              <a:rPr lang="it-IT" sz="2200" b="1" i="1" dirty="0"/>
            </a:br>
            <a:r>
              <a:rPr lang="it-IT" sz="2200" b="1" i="1" dirty="0"/>
              <a:t>e solo, in parte, vidi ’l Saladino.</a:t>
            </a:r>
            <a:endParaRPr lang="it-IT" sz="2200" b="1" i="1" dirty="0" smtClean="0"/>
          </a:p>
          <a:p>
            <a:pPr>
              <a:spcBef>
                <a:spcPts val="1200"/>
              </a:spcBef>
            </a:pPr>
            <a:r>
              <a:rPr lang="it-IT" sz="2000" dirty="0" smtClean="0"/>
              <a:t>E subito dopo i grandi filosofi</a:t>
            </a:r>
            <a:r>
              <a:rPr lang="it-IT" sz="2000" dirty="0"/>
              <a:t/>
            </a:r>
            <a:br>
              <a:rPr lang="it-IT" sz="2000" dirty="0"/>
            </a:br>
            <a:r>
              <a:rPr lang="it-IT" sz="2000" dirty="0"/>
              <a:t/>
            </a:r>
            <a:br>
              <a:rPr lang="it-IT" sz="2000" dirty="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920271600"/>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936104"/>
          </a:xfrm>
        </p:spPr>
        <p:txBody>
          <a:bodyPr/>
          <a:lstStyle/>
          <a:p>
            <a:pPr lvl="0"/>
            <a:r>
              <a:rPr lang="it-IT" sz="3200" b="1" dirty="0">
                <a:solidFill>
                  <a:srgbClr val="B32C16"/>
                </a:solidFill>
              </a:rPr>
              <a:t>EROI E MOSTRI NELLA </a:t>
            </a:r>
            <a:r>
              <a:rPr lang="it-IT" sz="3200" b="1" dirty="0" smtClean="0">
                <a:solidFill>
                  <a:srgbClr val="B32C16"/>
                </a:solidFill>
              </a:rPr>
              <a:t>DIVINA COMMEDIA</a:t>
            </a:r>
            <a:endParaRPr lang="it-IT" sz="3200" b="1" dirty="0">
              <a:solidFill>
                <a:srgbClr val="B32C16"/>
              </a:solidFill>
            </a:endParaRPr>
          </a:p>
        </p:txBody>
      </p:sp>
      <p:sp>
        <p:nvSpPr>
          <p:cNvPr id="3" name="Segnaposto contenuto 2"/>
          <p:cNvSpPr txBox="1">
            <a:spLocks noGrp="1"/>
          </p:cNvSpPr>
          <p:nvPr>
            <p:ph idx="1"/>
          </p:nvPr>
        </p:nvSpPr>
        <p:spPr>
          <a:xfrm>
            <a:off x="107504" y="1052736"/>
            <a:ext cx="8640960" cy="5400600"/>
          </a:xfrm>
        </p:spPr>
        <p:txBody>
          <a:bodyPr/>
          <a:lstStyle/>
          <a:p>
            <a:r>
              <a:rPr lang="it-IT" sz="1800" b="1" i="1" dirty="0">
                <a:solidFill>
                  <a:schemeClr val="tx1"/>
                </a:solidFill>
              </a:rPr>
              <a:t>Poi ch’innalzai un poco più le ciglia,</a:t>
            </a:r>
            <a:br>
              <a:rPr lang="it-IT" sz="1800" b="1" i="1" dirty="0">
                <a:solidFill>
                  <a:schemeClr val="tx1"/>
                </a:solidFill>
              </a:rPr>
            </a:br>
            <a:r>
              <a:rPr lang="it-IT" sz="1800" b="1" i="1" dirty="0">
                <a:solidFill>
                  <a:schemeClr val="tx1"/>
                </a:solidFill>
              </a:rPr>
              <a:t>vidi ’l maestro di color che sanno</a:t>
            </a:r>
            <a:br>
              <a:rPr lang="it-IT" sz="1800" b="1" i="1" dirty="0">
                <a:solidFill>
                  <a:schemeClr val="tx1"/>
                </a:solidFill>
              </a:rPr>
            </a:br>
            <a:r>
              <a:rPr lang="it-IT" sz="1800" b="1" i="1" dirty="0">
                <a:solidFill>
                  <a:schemeClr val="tx1"/>
                </a:solidFill>
              </a:rPr>
              <a:t>seder tra filosofica famiglia. 132</a:t>
            </a:r>
            <a:br>
              <a:rPr lang="it-IT" sz="1800" b="1" i="1" dirty="0">
                <a:solidFill>
                  <a:schemeClr val="tx1"/>
                </a:solidFill>
              </a:rPr>
            </a:br>
            <a:r>
              <a:rPr lang="it-IT" sz="1800" b="1" i="1" dirty="0">
                <a:solidFill>
                  <a:schemeClr val="tx1"/>
                </a:solidFill>
              </a:rPr>
              <a:t/>
            </a:r>
            <a:br>
              <a:rPr lang="it-IT" sz="1800" b="1" i="1" dirty="0">
                <a:solidFill>
                  <a:schemeClr val="tx1"/>
                </a:solidFill>
              </a:rPr>
            </a:br>
            <a:r>
              <a:rPr lang="it-IT" sz="1800" b="1" i="1" dirty="0">
                <a:solidFill>
                  <a:schemeClr val="tx1"/>
                </a:solidFill>
              </a:rPr>
              <a:t>Tutti lo </a:t>
            </a:r>
            <a:r>
              <a:rPr lang="it-IT" sz="1800" b="1" i="1" dirty="0" err="1">
                <a:solidFill>
                  <a:schemeClr val="tx1"/>
                </a:solidFill>
              </a:rPr>
              <a:t>miran</a:t>
            </a:r>
            <a:r>
              <a:rPr lang="it-IT" sz="1800" b="1" i="1" dirty="0">
                <a:solidFill>
                  <a:schemeClr val="tx1"/>
                </a:solidFill>
              </a:rPr>
              <a:t>, tutti </a:t>
            </a:r>
            <a:r>
              <a:rPr lang="it-IT" sz="1800" b="1" i="1" dirty="0" err="1">
                <a:solidFill>
                  <a:schemeClr val="tx1"/>
                </a:solidFill>
              </a:rPr>
              <a:t>onor</a:t>
            </a:r>
            <a:r>
              <a:rPr lang="it-IT" sz="1800" b="1" i="1" dirty="0">
                <a:solidFill>
                  <a:schemeClr val="tx1"/>
                </a:solidFill>
              </a:rPr>
              <a:t> li fanno:</a:t>
            </a:r>
            <a:br>
              <a:rPr lang="it-IT" sz="1800" b="1" i="1" dirty="0">
                <a:solidFill>
                  <a:schemeClr val="tx1"/>
                </a:solidFill>
              </a:rPr>
            </a:br>
            <a:r>
              <a:rPr lang="it-IT" sz="1800" b="1" i="1" dirty="0">
                <a:solidFill>
                  <a:schemeClr val="tx1"/>
                </a:solidFill>
              </a:rPr>
              <a:t>quivi </a:t>
            </a:r>
            <a:r>
              <a:rPr lang="it-IT" sz="1800" b="1" i="1" dirty="0" err="1">
                <a:solidFill>
                  <a:schemeClr val="tx1"/>
                </a:solidFill>
              </a:rPr>
              <a:t>vid’ïo</a:t>
            </a:r>
            <a:r>
              <a:rPr lang="it-IT" sz="1800" b="1" i="1" dirty="0">
                <a:solidFill>
                  <a:schemeClr val="tx1"/>
                </a:solidFill>
              </a:rPr>
              <a:t> Socrate e Platone,</a:t>
            </a:r>
            <a:br>
              <a:rPr lang="it-IT" sz="1800" b="1" i="1" dirty="0">
                <a:solidFill>
                  <a:schemeClr val="tx1"/>
                </a:solidFill>
              </a:rPr>
            </a:br>
            <a:r>
              <a:rPr lang="it-IT" sz="1800" b="1" i="1" dirty="0">
                <a:solidFill>
                  <a:schemeClr val="tx1"/>
                </a:solidFill>
              </a:rPr>
              <a:t>che ’</a:t>
            </a:r>
            <a:r>
              <a:rPr lang="it-IT" sz="1800" b="1" i="1" dirty="0" err="1">
                <a:solidFill>
                  <a:schemeClr val="tx1"/>
                </a:solidFill>
              </a:rPr>
              <a:t>nnanzi</a:t>
            </a:r>
            <a:r>
              <a:rPr lang="it-IT" sz="1800" b="1" i="1" dirty="0">
                <a:solidFill>
                  <a:schemeClr val="tx1"/>
                </a:solidFill>
              </a:rPr>
              <a:t> a li altri più presso li stanno; 135</a:t>
            </a:r>
            <a:br>
              <a:rPr lang="it-IT" sz="1800" b="1" i="1" dirty="0">
                <a:solidFill>
                  <a:schemeClr val="tx1"/>
                </a:solidFill>
              </a:rPr>
            </a:br>
            <a:r>
              <a:rPr lang="it-IT" sz="1800" b="1" i="1" dirty="0">
                <a:solidFill>
                  <a:schemeClr val="tx1"/>
                </a:solidFill>
              </a:rPr>
              <a:t/>
            </a:r>
            <a:br>
              <a:rPr lang="it-IT" sz="1800" b="1" i="1" dirty="0">
                <a:solidFill>
                  <a:schemeClr val="tx1"/>
                </a:solidFill>
              </a:rPr>
            </a:br>
            <a:r>
              <a:rPr lang="it-IT" sz="1800" b="1" i="1" dirty="0">
                <a:solidFill>
                  <a:schemeClr val="tx1"/>
                </a:solidFill>
              </a:rPr>
              <a:t>Democrito che ’l mondo a caso pone,</a:t>
            </a:r>
            <a:br>
              <a:rPr lang="it-IT" sz="1800" b="1" i="1" dirty="0">
                <a:solidFill>
                  <a:schemeClr val="tx1"/>
                </a:solidFill>
              </a:rPr>
            </a:br>
            <a:r>
              <a:rPr lang="it-IT" sz="1800" b="1" i="1" dirty="0">
                <a:solidFill>
                  <a:schemeClr val="tx1"/>
                </a:solidFill>
              </a:rPr>
              <a:t>Dïogenès, Anassagora e Tale,</a:t>
            </a:r>
            <a:br>
              <a:rPr lang="it-IT" sz="1800" b="1" i="1" dirty="0">
                <a:solidFill>
                  <a:schemeClr val="tx1"/>
                </a:solidFill>
              </a:rPr>
            </a:br>
            <a:r>
              <a:rPr lang="it-IT" sz="1800" b="1" i="1" dirty="0">
                <a:solidFill>
                  <a:schemeClr val="tx1"/>
                </a:solidFill>
              </a:rPr>
              <a:t>Empedoclès, Eraclito e Zenone; 138</a:t>
            </a:r>
            <a:br>
              <a:rPr lang="it-IT" sz="1800" b="1" i="1" dirty="0">
                <a:solidFill>
                  <a:schemeClr val="tx1"/>
                </a:solidFill>
              </a:rPr>
            </a:br>
            <a:r>
              <a:rPr lang="it-IT" sz="1800" b="1" i="1" dirty="0">
                <a:solidFill>
                  <a:schemeClr val="tx1"/>
                </a:solidFill>
              </a:rPr>
              <a:t/>
            </a:r>
            <a:br>
              <a:rPr lang="it-IT" sz="1800" b="1" i="1" dirty="0">
                <a:solidFill>
                  <a:schemeClr val="tx1"/>
                </a:solidFill>
              </a:rPr>
            </a:br>
            <a:r>
              <a:rPr lang="it-IT" sz="1800" b="1" i="1" dirty="0">
                <a:solidFill>
                  <a:schemeClr val="tx1"/>
                </a:solidFill>
              </a:rPr>
              <a:t>e vidi il buono accoglitor del quale,</a:t>
            </a:r>
            <a:br>
              <a:rPr lang="it-IT" sz="1800" b="1" i="1" dirty="0">
                <a:solidFill>
                  <a:schemeClr val="tx1"/>
                </a:solidFill>
              </a:rPr>
            </a:br>
            <a:r>
              <a:rPr lang="it-IT" sz="1800" b="1" i="1" dirty="0">
                <a:solidFill>
                  <a:schemeClr val="tx1"/>
                </a:solidFill>
              </a:rPr>
              <a:t>Dïascoride dico; e vidi Orfeo,</a:t>
            </a:r>
            <a:br>
              <a:rPr lang="it-IT" sz="1800" b="1" i="1" dirty="0">
                <a:solidFill>
                  <a:schemeClr val="tx1"/>
                </a:solidFill>
              </a:rPr>
            </a:br>
            <a:r>
              <a:rPr lang="it-IT" sz="1800" b="1" i="1" dirty="0">
                <a:solidFill>
                  <a:schemeClr val="tx1"/>
                </a:solidFill>
              </a:rPr>
              <a:t>Tulïo e Lino e Seneca morale; 141</a:t>
            </a:r>
            <a:br>
              <a:rPr lang="it-IT" sz="1800" b="1" i="1" dirty="0">
                <a:solidFill>
                  <a:schemeClr val="tx1"/>
                </a:solidFill>
              </a:rPr>
            </a:br>
            <a:r>
              <a:rPr lang="it-IT" sz="1800" b="1" i="1" dirty="0">
                <a:solidFill>
                  <a:schemeClr val="tx1"/>
                </a:solidFill>
              </a:rPr>
              <a:t/>
            </a:r>
            <a:br>
              <a:rPr lang="it-IT" sz="1800" b="1" i="1" dirty="0">
                <a:solidFill>
                  <a:schemeClr val="tx1"/>
                </a:solidFill>
              </a:rPr>
            </a:br>
            <a:r>
              <a:rPr lang="it-IT" sz="1800" b="1" i="1" dirty="0">
                <a:solidFill>
                  <a:schemeClr val="tx1"/>
                </a:solidFill>
              </a:rPr>
              <a:t>Euclide </a:t>
            </a:r>
            <a:r>
              <a:rPr lang="it-IT" sz="1800" b="1" i="1" dirty="0" err="1">
                <a:solidFill>
                  <a:schemeClr val="tx1"/>
                </a:solidFill>
              </a:rPr>
              <a:t>geomètra</a:t>
            </a:r>
            <a:r>
              <a:rPr lang="it-IT" sz="1800" b="1" i="1" dirty="0">
                <a:solidFill>
                  <a:schemeClr val="tx1"/>
                </a:solidFill>
              </a:rPr>
              <a:t> e Tolomeo,</a:t>
            </a:r>
            <a:br>
              <a:rPr lang="it-IT" sz="1800" b="1" i="1" dirty="0">
                <a:solidFill>
                  <a:schemeClr val="tx1"/>
                </a:solidFill>
              </a:rPr>
            </a:br>
            <a:r>
              <a:rPr lang="it-IT" sz="1800" b="1" i="1" dirty="0">
                <a:solidFill>
                  <a:schemeClr val="tx1"/>
                </a:solidFill>
              </a:rPr>
              <a:t>Ipocràte, Avicenna e Galïeno,</a:t>
            </a:r>
            <a:br>
              <a:rPr lang="it-IT" sz="1800" b="1" i="1" dirty="0">
                <a:solidFill>
                  <a:schemeClr val="tx1"/>
                </a:solidFill>
              </a:rPr>
            </a:br>
            <a:r>
              <a:rPr lang="it-IT" sz="1800" b="1" i="1" dirty="0">
                <a:solidFill>
                  <a:schemeClr val="tx1"/>
                </a:solidFill>
              </a:rPr>
              <a:t>Averoìs che ’l gran comento </a:t>
            </a:r>
            <a:r>
              <a:rPr lang="it-IT" sz="1800" b="1" i="1" dirty="0" err="1">
                <a:solidFill>
                  <a:schemeClr val="tx1"/>
                </a:solidFill>
              </a:rPr>
              <a:t>feo</a:t>
            </a:r>
            <a:r>
              <a:rPr lang="it-IT" sz="1800" b="1" i="1" dirty="0">
                <a:solidFill>
                  <a:schemeClr val="tx1"/>
                </a:solidFill>
              </a:rPr>
              <a:t>.</a:t>
            </a:r>
            <a:r>
              <a:rPr lang="it-IT" sz="2000" dirty="0" smtClean="0"/>
              <a:t/>
            </a:r>
            <a:br>
              <a:rPr lang="it-IT" sz="2000" dirty="0" smtClean="0"/>
            </a:br>
            <a:r>
              <a:rPr lang="it-IT" sz="2000" dirty="0" smtClean="0"/>
              <a:t/>
            </a:r>
            <a:br>
              <a:rPr lang="it-IT" sz="2000" dirty="0" smtClean="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792119428"/>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1296144"/>
          </a:xfrm>
        </p:spPr>
        <p:txBody>
          <a:bodyPr/>
          <a:lstStyle/>
          <a:p>
            <a:pPr lvl="0"/>
            <a:r>
              <a:rPr lang="it-IT" sz="4400" b="1" dirty="0">
                <a:solidFill>
                  <a:srgbClr val="B32C16"/>
                </a:solidFill>
              </a:rPr>
              <a:t>EROI E MOSTRI NELLA </a:t>
            </a:r>
            <a:r>
              <a:rPr lang="it-IT" sz="4400" b="1" dirty="0" smtClean="0">
                <a:solidFill>
                  <a:srgbClr val="B32C16"/>
                </a:solidFill>
              </a:rPr>
              <a:t>DIVINA COMMEDIA</a:t>
            </a:r>
            <a:endParaRPr lang="it-IT" sz="4400" b="1" dirty="0">
              <a:solidFill>
                <a:srgbClr val="B32C16"/>
              </a:solidFill>
            </a:endParaRPr>
          </a:p>
        </p:txBody>
      </p:sp>
      <p:sp>
        <p:nvSpPr>
          <p:cNvPr id="3" name="Segnaposto contenuto 2"/>
          <p:cNvSpPr txBox="1">
            <a:spLocks noGrp="1"/>
          </p:cNvSpPr>
          <p:nvPr>
            <p:ph idx="1"/>
          </p:nvPr>
        </p:nvSpPr>
        <p:spPr>
          <a:xfrm>
            <a:off x="107504" y="1700808"/>
            <a:ext cx="8640960" cy="4752528"/>
          </a:xfrm>
        </p:spPr>
        <p:txBody>
          <a:bodyPr/>
          <a:lstStyle/>
          <a:p>
            <a:pPr algn="just"/>
            <a:r>
              <a:rPr lang="it-IT" dirty="0" smtClean="0"/>
              <a:t>Una schiera di figure storiche e di figure mitologiche dell’antichità greca e latina; figure fondamentalmente di un periodo precristiano, alle quali, però, vengono aggiunte figure che avrebbero potuto abbracciare la fede cristiana: Seneca, ma soprattutto, Avicenna e Averroè.</a:t>
            </a:r>
          </a:p>
          <a:p>
            <a:pPr algn="just"/>
            <a:r>
              <a:rPr lang="it-IT" dirty="0" smtClean="0"/>
              <a:t>In questo modo, Dante si pone come l’erede di una lunga tradizione poetica, filosofica e più latamente culturale, che dall’VIII secolo a.C. giunge sino al XII secolo, in cui è vissuto il filosofo </a:t>
            </a:r>
            <a:r>
              <a:rPr lang="it-IT" i="1" dirty="0">
                <a:solidFill>
                  <a:schemeClr val="tx1"/>
                </a:solidFill>
              </a:rPr>
              <a:t>che ’l gran comento </a:t>
            </a:r>
            <a:r>
              <a:rPr lang="it-IT" i="1" dirty="0" err="1" smtClean="0">
                <a:solidFill>
                  <a:schemeClr val="tx1"/>
                </a:solidFill>
              </a:rPr>
              <a:t>feo</a:t>
            </a:r>
            <a:r>
              <a:rPr lang="it-IT" dirty="0" smtClean="0">
                <a:solidFill>
                  <a:schemeClr val="tx1"/>
                </a:solidFill>
              </a:rPr>
              <a:t>. Qui e nel Paradiso canto X, Dante incontra le due più grandi tradizioni aristoteliche: Averroè e Tommaso d’Aquino.</a:t>
            </a:r>
            <a:endParaRPr lang="it-IT" dirty="0" smtClean="0"/>
          </a:p>
          <a:p>
            <a:pPr marL="0" indent="0">
              <a:buNone/>
            </a:pPr>
            <a:r>
              <a:rPr lang="it-IT" sz="2000" dirty="0" smtClean="0"/>
              <a:t/>
            </a:r>
            <a:br>
              <a:rPr lang="it-IT" sz="2000" dirty="0" smtClean="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4197126546"/>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1296144"/>
          </a:xfrm>
        </p:spPr>
        <p:txBody>
          <a:bodyPr/>
          <a:lstStyle/>
          <a:p>
            <a:pPr lvl="0"/>
            <a:r>
              <a:rPr lang="it-IT" sz="4400" b="1" dirty="0">
                <a:solidFill>
                  <a:srgbClr val="B32C16"/>
                </a:solidFill>
              </a:rPr>
              <a:t>EROI E MOSTRI NELLA </a:t>
            </a:r>
            <a:r>
              <a:rPr lang="it-IT" sz="4400" b="1" dirty="0" smtClean="0">
                <a:solidFill>
                  <a:srgbClr val="B32C16"/>
                </a:solidFill>
              </a:rPr>
              <a:t>DIVINA COMMEDIA</a:t>
            </a:r>
            <a:endParaRPr lang="it-IT" sz="4400" b="1" dirty="0">
              <a:solidFill>
                <a:srgbClr val="B32C16"/>
              </a:solidFill>
            </a:endParaRPr>
          </a:p>
        </p:txBody>
      </p:sp>
      <p:sp>
        <p:nvSpPr>
          <p:cNvPr id="3" name="Segnaposto contenuto 2"/>
          <p:cNvSpPr txBox="1">
            <a:spLocks noGrp="1"/>
          </p:cNvSpPr>
          <p:nvPr>
            <p:ph idx="1"/>
          </p:nvPr>
        </p:nvSpPr>
        <p:spPr>
          <a:xfrm>
            <a:off x="107504" y="1700808"/>
            <a:ext cx="8640960" cy="4752528"/>
          </a:xfrm>
        </p:spPr>
        <p:txBody>
          <a:bodyPr/>
          <a:lstStyle/>
          <a:p>
            <a:pPr algn="just"/>
            <a:r>
              <a:rPr lang="it-IT" sz="3200" dirty="0" smtClean="0"/>
              <a:t>Ma Dante non rivendica una sorta di eredità personale, diventa, invece, come un benefico Caronte, il traghettatore della cultura classica, una cultura pagana, nell’Occidente cristiano. Sta qui, credo, l’importanza del canto IV dell’inferno, al di là della marginalità che il Limbo ha avuto, e più ancora ha, nella teologia cristiana.</a:t>
            </a:r>
          </a:p>
          <a:p>
            <a:pPr algn="just"/>
            <a:endParaRPr lang="it-IT" sz="3200" dirty="0" smtClean="0"/>
          </a:p>
          <a:p>
            <a:pPr marL="0" indent="0">
              <a:buNone/>
            </a:pPr>
            <a:r>
              <a:rPr lang="it-IT" sz="2000" dirty="0" smtClean="0"/>
              <a:t/>
            </a:r>
            <a:br>
              <a:rPr lang="it-IT" sz="2000" dirty="0" smtClean="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782482185"/>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1296144"/>
          </a:xfrm>
        </p:spPr>
        <p:txBody>
          <a:bodyPr/>
          <a:lstStyle/>
          <a:p>
            <a:pPr lvl="0"/>
            <a:r>
              <a:rPr lang="it-IT" sz="4400" b="1" dirty="0">
                <a:solidFill>
                  <a:srgbClr val="B32C16"/>
                </a:solidFill>
              </a:rPr>
              <a:t>EROI E MOSTRI NELLA </a:t>
            </a:r>
            <a:r>
              <a:rPr lang="it-IT" sz="4400" b="1" dirty="0" smtClean="0">
                <a:solidFill>
                  <a:srgbClr val="B32C16"/>
                </a:solidFill>
              </a:rPr>
              <a:t>DIVINA COMMEDIA</a:t>
            </a:r>
            <a:endParaRPr lang="it-IT" sz="4400" b="1" dirty="0">
              <a:solidFill>
                <a:srgbClr val="B32C16"/>
              </a:solidFill>
            </a:endParaRPr>
          </a:p>
        </p:txBody>
      </p:sp>
      <p:sp>
        <p:nvSpPr>
          <p:cNvPr id="3" name="Segnaposto contenuto 2"/>
          <p:cNvSpPr txBox="1">
            <a:spLocks noGrp="1"/>
          </p:cNvSpPr>
          <p:nvPr>
            <p:ph idx="1"/>
          </p:nvPr>
        </p:nvSpPr>
        <p:spPr>
          <a:xfrm>
            <a:off x="107504" y="1700808"/>
            <a:ext cx="8640960" cy="4752528"/>
          </a:xfrm>
        </p:spPr>
        <p:txBody>
          <a:bodyPr/>
          <a:lstStyle/>
          <a:p>
            <a:pPr algn="just"/>
            <a:r>
              <a:rPr lang="it-IT" sz="3200" dirty="0" smtClean="0"/>
              <a:t>Anche in relazione alle figure mostruose, la </a:t>
            </a:r>
            <a:r>
              <a:rPr lang="it-IT" sz="3200" i="1" dirty="0" smtClean="0"/>
              <a:t>Commedia</a:t>
            </a:r>
            <a:r>
              <a:rPr lang="it-IT" sz="3200" dirty="0" smtClean="0"/>
              <a:t> dantesca svolge una importante funzione.</a:t>
            </a:r>
          </a:p>
          <a:p>
            <a:pPr algn="just"/>
            <a:r>
              <a:rPr lang="it-IT" sz="3200" dirty="0" smtClean="0"/>
              <a:t>Come abbiamo constatato, Dante non si limita alla semplice presentazione di quelle che il Medioevo considerava incarnazioni demoniache. </a:t>
            </a:r>
          </a:p>
          <a:p>
            <a:pPr marL="0" indent="0">
              <a:buNone/>
            </a:pPr>
            <a:r>
              <a:rPr lang="it-IT" sz="2000" dirty="0" smtClean="0"/>
              <a:t/>
            </a:r>
            <a:br>
              <a:rPr lang="it-IT" sz="2000" dirty="0" smtClean="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3770425300"/>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116632"/>
            <a:ext cx="8466137" cy="1296144"/>
          </a:xfrm>
        </p:spPr>
        <p:txBody>
          <a:bodyPr/>
          <a:lstStyle/>
          <a:p>
            <a:pPr lvl="0"/>
            <a:r>
              <a:rPr lang="it-IT" sz="4400" b="1" dirty="0">
                <a:solidFill>
                  <a:srgbClr val="B32C16"/>
                </a:solidFill>
              </a:rPr>
              <a:t>EROI E MOSTRI NELLA </a:t>
            </a:r>
            <a:r>
              <a:rPr lang="it-IT" sz="4400" b="1" dirty="0" smtClean="0">
                <a:solidFill>
                  <a:srgbClr val="B32C16"/>
                </a:solidFill>
              </a:rPr>
              <a:t>DIVINA COMMEDIA</a:t>
            </a:r>
            <a:endParaRPr lang="it-IT" sz="4400" b="1" dirty="0">
              <a:solidFill>
                <a:srgbClr val="B32C16"/>
              </a:solidFill>
            </a:endParaRPr>
          </a:p>
        </p:txBody>
      </p:sp>
      <p:sp>
        <p:nvSpPr>
          <p:cNvPr id="3" name="Segnaposto contenuto 2"/>
          <p:cNvSpPr txBox="1">
            <a:spLocks noGrp="1"/>
          </p:cNvSpPr>
          <p:nvPr>
            <p:ph idx="1"/>
          </p:nvPr>
        </p:nvSpPr>
        <p:spPr>
          <a:xfrm>
            <a:off x="107504" y="1700808"/>
            <a:ext cx="8640960" cy="4752528"/>
          </a:xfrm>
        </p:spPr>
        <p:txBody>
          <a:bodyPr/>
          <a:lstStyle/>
          <a:p>
            <a:pPr algn="just"/>
            <a:r>
              <a:rPr lang="it-IT" sz="2800" dirty="0"/>
              <a:t>La descrizione, ricca di dettagli e articolata, ricalcando, più che </a:t>
            </a:r>
            <a:r>
              <a:rPr lang="it-IT" sz="2800" i="1" dirty="0" smtClean="0"/>
              <a:t>l’Eneide</a:t>
            </a:r>
            <a:r>
              <a:rPr lang="it-IT" sz="2800" dirty="0" smtClean="0"/>
              <a:t>, le </a:t>
            </a:r>
            <a:r>
              <a:rPr lang="it-IT" sz="2800" i="1" dirty="0"/>
              <a:t>Metamorfosi</a:t>
            </a:r>
            <a:r>
              <a:rPr lang="it-IT" sz="2800" dirty="0"/>
              <a:t> di </a:t>
            </a:r>
            <a:r>
              <a:rPr lang="it-IT" sz="2800" dirty="0" smtClean="0"/>
              <a:t>Ovidio (si veda il mito del Minotauro), è funzionale allo scopo di suscitare per sineddoche dall’orrore per il mostro l’orrore per il peccato rappresentato.</a:t>
            </a:r>
          </a:p>
          <a:p>
            <a:pPr algn="just"/>
            <a:r>
              <a:rPr lang="it-IT" sz="2800" dirty="0" smtClean="0"/>
              <a:t>Ma in ciò l’opera di Dante </a:t>
            </a:r>
            <a:r>
              <a:rPr lang="it-IT" sz="2800" smtClean="0"/>
              <a:t>rappresenta quello </a:t>
            </a:r>
            <a:r>
              <a:rPr lang="it-IT" sz="2800" dirty="0" smtClean="0"/>
              <a:t>che le Metamorfosi erano state per il mondo romano, una sorta di enciclopedia della mitologia greca nella nuova lingua nascente.</a:t>
            </a:r>
            <a:endParaRPr lang="it-IT" sz="2800" dirty="0"/>
          </a:p>
          <a:p>
            <a:pPr marL="0" indent="0">
              <a:buNone/>
            </a:pPr>
            <a:r>
              <a:rPr lang="it-IT" sz="2000" dirty="0" smtClean="0"/>
              <a:t/>
            </a:r>
            <a:br>
              <a:rPr lang="it-IT" sz="2000" dirty="0" smtClean="0"/>
            </a:br>
            <a:endParaRPr lang="it-IT" sz="2000" dirty="0" smtClean="0"/>
          </a:p>
          <a:p>
            <a:pPr marL="0" indent="0">
              <a:buNone/>
            </a:pPr>
            <a:endParaRPr lang="it-IT" sz="2000"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08464553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340768"/>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600200"/>
            <a:ext cx="8640960" cy="4853136"/>
          </a:xfrm>
        </p:spPr>
        <p:txBody>
          <a:bodyPr/>
          <a:lstStyle/>
          <a:p>
            <a:pPr lvl="0" algn="just">
              <a:spcBef>
                <a:spcPts val="1200"/>
              </a:spcBef>
            </a:pPr>
            <a:r>
              <a:rPr lang="it-IT" b="1" dirty="0" smtClean="0"/>
              <a:t> </a:t>
            </a:r>
            <a:r>
              <a:rPr lang="it-IT" dirty="0" smtClean="0"/>
              <a:t>ULISSE (Odissea XI)</a:t>
            </a:r>
          </a:p>
          <a:p>
            <a:r>
              <a:rPr lang="it-IT" u="sng" dirty="0" smtClean="0"/>
              <a:t>Incontro con Achille</a:t>
            </a:r>
          </a:p>
          <a:p>
            <a:pPr marL="712788" indent="0">
              <a:buNone/>
            </a:pPr>
            <a:r>
              <a:rPr lang="it-IT" dirty="0"/>
              <a:t>«Non lodarmi la morte, splendido Odisseo.</a:t>
            </a:r>
          </a:p>
          <a:p>
            <a:pPr marL="712788" indent="0">
              <a:buNone/>
            </a:pPr>
            <a:r>
              <a:rPr lang="it-IT" dirty="0"/>
              <a:t>Vorrei esser bifolco, servire un padrone,</a:t>
            </a:r>
          </a:p>
          <a:p>
            <a:pPr marL="712788" indent="0">
              <a:buNone/>
            </a:pPr>
            <a:r>
              <a:rPr lang="it-IT" dirty="0"/>
              <a:t>un diseredato, che non avesse ricchezza,</a:t>
            </a:r>
          </a:p>
          <a:p>
            <a:pPr marL="712788" indent="0">
              <a:buNone/>
            </a:pPr>
            <a:r>
              <a:rPr lang="it-IT" dirty="0" smtClean="0"/>
              <a:t>piuttosto che </a:t>
            </a:r>
            <a:r>
              <a:rPr lang="it-IT" dirty="0"/>
              <a:t>dominare su tutte </a:t>
            </a:r>
            <a:r>
              <a:rPr lang="it-IT" dirty="0" err="1"/>
              <a:t>l’ombre</a:t>
            </a:r>
            <a:r>
              <a:rPr lang="it-IT" dirty="0"/>
              <a:t> consunte</a:t>
            </a:r>
            <a:r>
              <a:rPr lang="it-IT" dirty="0" smtClean="0"/>
              <a:t>…».</a:t>
            </a:r>
          </a:p>
          <a:p>
            <a:pPr marL="0" indent="0">
              <a:buNone/>
            </a:pPr>
            <a:r>
              <a:rPr lang="it-IT" dirty="0"/>
              <a:t>La </a:t>
            </a:r>
            <a:r>
              <a:rPr lang="it-IT" dirty="0" smtClean="0"/>
              <a:t>vicenda di Ulisse, </a:t>
            </a:r>
            <a:r>
              <a:rPr lang="it-IT" dirty="0"/>
              <a:t>nel canto XXVI dell’Inferno</a:t>
            </a:r>
            <a:r>
              <a:rPr lang="it-IT" dirty="0" smtClean="0"/>
              <a:t>, ha </a:t>
            </a:r>
            <a:r>
              <a:rPr lang="it-IT" dirty="0"/>
              <a:t>come punto di partenza il XIV </a:t>
            </a:r>
            <a:r>
              <a:rPr lang="it-IT" dirty="0" smtClean="0"/>
              <a:t>libro delle </a:t>
            </a:r>
            <a:r>
              <a:rPr lang="it-IT" dirty="0"/>
              <a:t>Metamorfosi di </a:t>
            </a:r>
            <a:r>
              <a:rPr lang="it-IT" dirty="0" smtClean="0"/>
              <a:t>Ovidio </a:t>
            </a:r>
            <a:r>
              <a:rPr lang="it-IT" dirty="0"/>
              <a:t>(</a:t>
            </a:r>
            <a:r>
              <a:rPr lang="it-IT" dirty="0" err="1"/>
              <a:t>vv</a:t>
            </a:r>
            <a:r>
              <a:rPr lang="it-IT" dirty="0"/>
              <a:t>. 436 ss.).</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4290352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340768"/>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lvl="0" algn="just">
              <a:spcBef>
                <a:spcPts val="1200"/>
              </a:spcBef>
            </a:pPr>
            <a:r>
              <a:rPr lang="it-IT" b="1" dirty="0" smtClean="0"/>
              <a:t> </a:t>
            </a:r>
            <a:r>
              <a:rPr lang="it-IT" dirty="0" smtClean="0"/>
              <a:t>SOMNIUM SCIPIONIS (Cicerone: De </a:t>
            </a:r>
            <a:r>
              <a:rPr lang="it-IT" dirty="0" err="1" smtClean="0"/>
              <a:t>Republica</a:t>
            </a:r>
            <a:r>
              <a:rPr lang="it-IT" dirty="0" smtClean="0"/>
              <a:t>, VI libro)</a:t>
            </a:r>
          </a:p>
          <a:p>
            <a:pPr marL="0" lvl="0" indent="0" algn="just">
              <a:spcBef>
                <a:spcPts val="1200"/>
              </a:spcBef>
              <a:buNone/>
            </a:pPr>
            <a:r>
              <a:rPr lang="it-IT" dirty="0" smtClean="0"/>
              <a:t>Cicerone immagina che Scipione Emiliano racconti un sogno risalente a 20 anni prima, nel quale il nonno adottivo, Scipione l’Africano, dopo i pronostici sulla sua futura carriera politica e militare, gli svela il destino delle anime.</a:t>
            </a:r>
          </a:p>
          <a:p>
            <a:pPr marL="0" lvl="0" indent="0" algn="just">
              <a:spcBef>
                <a:spcPts val="1200"/>
              </a:spcBef>
              <a:buNone/>
            </a:pPr>
            <a:r>
              <a:rPr lang="it-IT" dirty="0" smtClean="0"/>
              <a:t>L’Aldilà: «Mi stava mostrando Cartagine da un luogo per così dire eccelso, pieno di stelle, luminoso e chiaro …»</a:t>
            </a:r>
          </a:p>
          <a:p>
            <a:pPr marL="0" lvl="0" indent="0" algn="just">
              <a:spcBef>
                <a:spcPts val="1200"/>
              </a:spcBef>
              <a:buNone/>
            </a:pP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247584030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Ma </a:t>
            </a:r>
            <a:r>
              <a:rPr lang="it-IT" dirty="0"/>
              <a:t>perché tu, Africano, sia più sollecito nel difendere lo Stato, tieni ben presente quanto segue: per  tutti  gli  uomini  che  abbiano  conservato  gli  ordinamenti  della  patria,  si  siano  adoperati  per  </a:t>
            </a:r>
            <a:r>
              <a:rPr lang="it-IT" dirty="0" smtClean="0"/>
              <a:t>essa, l'abbiano </a:t>
            </a:r>
            <a:r>
              <a:rPr lang="it-IT" dirty="0"/>
              <a:t>resa potente, è  assicurato in cielo un luogo ben definito, dove da </a:t>
            </a:r>
            <a:r>
              <a:rPr lang="it-IT" dirty="0" smtClean="0"/>
              <a:t>beati </a:t>
            </a:r>
            <a:r>
              <a:rPr lang="it-IT" dirty="0"/>
              <a:t>fruiscono di una vita sempiterna. A quel sommo dio  che  regge tutto l'universo, nulla di  ciò che accade in terra è infatti più caro delle unioni e aggregazioni di uomini, associate sulla base del diritto, che vanno sotto il nome di città: coloro che le reggono e ne custodiscono gli </a:t>
            </a:r>
            <a:r>
              <a:rPr lang="it-IT" dirty="0" smtClean="0"/>
              <a:t>ordinamenti </a:t>
            </a:r>
            <a:r>
              <a:rPr lang="it-IT" dirty="0"/>
              <a:t>partono da questa zona del cielo e poi vi </a:t>
            </a:r>
            <a:r>
              <a:rPr lang="it-IT" dirty="0" smtClean="0"/>
              <a:t>ritornano».</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71024503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a:t>Ma allo stesso modo, Scipione, sull'esempio di questo tuo avo e come me che ti ho generato, coltiva la giustizia e il rispetto, valori che, già grandi se nutriti verso i genitori e i parenti, giungono al vertice quando riguardano la patria; una vita simile è la via che conduce al cielo e a questa adunanza di uomini che  hanno  già  terminato  la  propria  esistenza  terrena  e  che,  liberatisi  del  corpo,  abitano  il  luogo  </a:t>
            </a:r>
            <a:r>
              <a:rPr lang="it-IT" dirty="0" smtClean="0"/>
              <a:t>che vedi</a:t>
            </a:r>
            <a:r>
              <a:rPr lang="it-IT" dirty="0"/>
              <a:t>»  -  si  trattava,  appunto,  di  una  fascia  risplendente  tra  le  fiamme,  dal  candore  abbagliante  -,  «che voi, come avete appreso dai Greci, denominate </a:t>
            </a:r>
            <a:r>
              <a:rPr lang="it-IT" b="1" dirty="0"/>
              <a:t>Via Lattea</a:t>
            </a:r>
            <a:r>
              <a:rPr lang="it-IT" dirty="0"/>
              <a:t>».</a:t>
            </a:r>
            <a:endParaRPr lang="it-IT" dirty="0" smtClean="0"/>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6" name="Immagine 5"/>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45037485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txBox="1">
            <a:spLocks noGrp="1"/>
          </p:cNvSpPr>
          <p:nvPr>
            <p:ph type="title"/>
          </p:nvPr>
        </p:nvSpPr>
        <p:spPr>
          <a:xfrm>
            <a:off x="107504" y="0"/>
            <a:ext cx="8466137" cy="1124744"/>
          </a:xfrm>
        </p:spPr>
        <p:txBody>
          <a:bodyPr/>
          <a:lstStyle/>
          <a:p>
            <a:pPr lvl="0"/>
            <a:r>
              <a:rPr lang="it-IT" sz="4000" b="1" dirty="0" smtClean="0">
                <a:solidFill>
                  <a:srgbClr val="B32C16"/>
                </a:solidFill>
              </a:rPr>
              <a:t>Il viaggio nell’Oltretomba: i precedenti</a:t>
            </a:r>
            <a:endParaRPr lang="it-IT" sz="4000" b="1" dirty="0">
              <a:solidFill>
                <a:srgbClr val="B32C16"/>
              </a:solidFill>
            </a:endParaRPr>
          </a:p>
        </p:txBody>
      </p:sp>
      <p:sp>
        <p:nvSpPr>
          <p:cNvPr id="3" name="Segnaposto contenuto 2"/>
          <p:cNvSpPr txBox="1">
            <a:spLocks noGrp="1"/>
          </p:cNvSpPr>
          <p:nvPr>
            <p:ph idx="1"/>
          </p:nvPr>
        </p:nvSpPr>
        <p:spPr>
          <a:xfrm>
            <a:off x="107504" y="1340768"/>
            <a:ext cx="8640960" cy="5112568"/>
          </a:xfrm>
        </p:spPr>
        <p:txBody>
          <a:bodyPr/>
          <a:lstStyle/>
          <a:p>
            <a:pPr marL="0" lvl="0" indent="0" algn="just">
              <a:spcBef>
                <a:spcPts val="1200"/>
              </a:spcBef>
              <a:buNone/>
            </a:pPr>
            <a:r>
              <a:rPr lang="it-IT" dirty="0" smtClean="0"/>
              <a:t>ENEA</a:t>
            </a:r>
          </a:p>
          <a:p>
            <a:pPr marL="0" lvl="0" indent="0" algn="just">
              <a:spcBef>
                <a:spcPts val="1200"/>
              </a:spcBef>
              <a:buNone/>
            </a:pPr>
            <a:r>
              <a:rPr lang="it-IT" dirty="0" smtClean="0"/>
              <a:t>Nel 40 a. C. la pace di Brindisi (Ottaviano – Marco Antonio – Marco Emilio Lepido), «[…] sembrava schiudere, con la riconciliazione fra Ottaviano e Antonio, un avvenire di serena prosperità. Perciò il poeta cantò l’avvento di una nuova era, proclamando che dal cielo stava per scendere una nuova progenie provvidenziale. In questo presentimento il Cristianesimo scorse un inconsapevole preannunzio della nascita di Gesù, e nel Medioevo Virgilio fu salutato come profeta di Cristo, mentre le sue opere venivano assiduamente lette e copiate. Il canto XXII del Purgatorio rivela in Dante il più intelligente interprete di tale credenza». (Ettore Paratore) </a:t>
            </a:r>
          </a:p>
        </p:txBody>
      </p:sp>
      <p:sp>
        <p:nvSpPr>
          <p:cNvPr id="4" name="CasellaDiTesto 3"/>
          <p:cNvSpPr txBox="1"/>
          <p:nvPr/>
        </p:nvSpPr>
        <p:spPr>
          <a:xfrm>
            <a:off x="35496" y="6525344"/>
            <a:ext cx="8784975" cy="276999"/>
          </a:xfrm>
          <a:prstGeom prst="rect">
            <a:avLst/>
          </a:prstGeom>
          <a:noFill/>
          <a:ln>
            <a:noFill/>
          </a:ln>
        </p:spPr>
        <p:txBody>
          <a:bodyPr vert="horz" wrap="square" lIns="91440" tIns="45720" rIns="91440" bIns="45720" anchor="t" anchorCtr="1" compatLnSpc="1">
            <a:spAutoFit/>
          </a:bodyPr>
          <a:lstStyle/>
          <a:p>
            <a:pPr marL="0" marR="0" lvl="0" indent="0" defTabSz="89535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it-IT" sz="1200" b="0" i="0" u="none" strike="noStrike" kern="1200" cap="none" spc="0" baseline="0" dirty="0">
                <a:solidFill>
                  <a:srgbClr val="000000"/>
                </a:solidFill>
                <a:uFillTx/>
                <a:latin typeface="Century Schoolbook"/>
              </a:rPr>
              <a:t>I Lincei per una nuova didattica </a:t>
            </a:r>
            <a:r>
              <a:rPr lang="it-IT" sz="1200" b="0" i="0" u="none" strike="noStrike" kern="1200" cap="none" spc="0" baseline="0" dirty="0" smtClean="0">
                <a:solidFill>
                  <a:srgbClr val="000000"/>
                </a:solidFill>
                <a:uFillTx/>
                <a:latin typeface="Century Schoolbook"/>
              </a:rPr>
              <a:t>Polo </a:t>
            </a:r>
            <a:r>
              <a:rPr lang="it-IT" sz="1200" b="0" i="0" u="none" strike="noStrike" kern="1200" cap="none" spc="0" baseline="0" dirty="0">
                <a:solidFill>
                  <a:srgbClr val="000000"/>
                </a:solidFill>
                <a:uFillTx/>
                <a:latin typeface="Century Schoolbook"/>
              </a:rPr>
              <a:t>Pugliese – Italiano.    </a:t>
            </a:r>
            <a:r>
              <a:rPr lang="it-IT" sz="1200" b="0" i="0" u="none" strike="noStrike" kern="1200" cap="none" spc="0" baseline="0" dirty="0" smtClean="0">
                <a:solidFill>
                  <a:srgbClr val="000000"/>
                </a:solidFill>
                <a:uFillTx/>
                <a:latin typeface="Century Schoolbook"/>
              </a:rPr>
              <a:t>      Salvatore De Masi, La mitologia classica nella </a:t>
            </a:r>
            <a:r>
              <a:rPr lang="it-IT" sz="1200" b="0" i="1" u="none" strike="noStrike" kern="1200" cap="none" spc="0" baseline="0" dirty="0" smtClean="0">
                <a:solidFill>
                  <a:srgbClr val="000000"/>
                </a:solidFill>
                <a:uFillTx/>
                <a:latin typeface="Century Schoolbook"/>
              </a:rPr>
              <a:t>Commedia</a:t>
            </a:r>
            <a:endParaRPr lang="it-IT" sz="1200" b="0" i="1" u="none" strike="noStrike" kern="1200" cap="none" spc="0" baseline="0" dirty="0">
              <a:solidFill>
                <a:srgbClr val="000000"/>
              </a:solidFill>
              <a:uFillTx/>
              <a:latin typeface="Century Schoolbook"/>
            </a:endParaRPr>
          </a:p>
        </p:txBody>
      </p:sp>
      <p:pic>
        <p:nvPicPr>
          <p:cNvPr id="5" name="Immagine 4"/>
          <p:cNvPicPr>
            <a:picLocks noChangeAspect="1"/>
          </p:cNvPicPr>
          <p:nvPr/>
        </p:nvPicPr>
        <p:blipFill>
          <a:blip r:embed="rId2"/>
          <a:stretch>
            <a:fillRect/>
          </a:stretch>
        </p:blipFill>
        <p:spPr>
          <a:xfrm>
            <a:off x="8740588" y="6309320"/>
            <a:ext cx="379942" cy="504056"/>
          </a:xfrm>
          <a:prstGeom prst="rect">
            <a:avLst/>
          </a:prstGeom>
        </p:spPr>
      </p:pic>
    </p:spTree>
    <p:extLst>
      <p:ext uri="{BB962C8B-B14F-4D97-AF65-F5344CB8AC3E}">
        <p14:creationId xmlns:p14="http://schemas.microsoft.com/office/powerpoint/2010/main" val="15378395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Logg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6450</TotalTime>
  <Words>4784</Words>
  <Application>Microsoft Office PowerPoint</Application>
  <PresentationFormat>Presentazione su schermo (4:3)</PresentationFormat>
  <Paragraphs>287</Paragraphs>
  <Slides>48</Slides>
  <Notes>0</Notes>
  <HiddenSlides>0</HiddenSlides>
  <MMClips>0</MMClips>
  <ScaleCrop>false</ScaleCrop>
  <HeadingPairs>
    <vt:vector size="4" baseType="variant">
      <vt:variant>
        <vt:lpstr>Tema</vt:lpstr>
      </vt:variant>
      <vt:variant>
        <vt:i4>1</vt:i4>
      </vt:variant>
      <vt:variant>
        <vt:lpstr>Titoli diapositive</vt:lpstr>
      </vt:variant>
      <vt:variant>
        <vt:i4>48</vt:i4>
      </vt:variant>
    </vt:vector>
  </HeadingPairs>
  <TitlesOfParts>
    <vt:vector size="49" baseType="lpstr">
      <vt:lpstr>Loggia</vt:lpstr>
      <vt:lpstr>I Lincei per una nuova didattica nella scuola: una rete nazionale Polo Pugliese - Italiano</vt:lpstr>
      <vt:lpstr>Presentazione standard di PowerPoint</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Il viaggio nell’Oltretomba: i precedenti</vt:lpstr>
      <vt:lpstr>GLI EROI NELLA DIVINA COMMEDIA</vt:lpstr>
      <vt:lpstr>GLI EROI NELLA DIVINA COMMEDIA</vt:lpstr>
      <vt:lpstr>GLI EROI NELLA DIVINA COMMEDIA</vt:lpstr>
      <vt:lpstr>GLI EROI NELLA DIVINA COMMEDIA</vt:lpstr>
      <vt:lpstr>GLI EROI NELLA DIVINA COMMEDIA</vt:lpstr>
      <vt:lpstr>GLI EROI NELLA DIVINA COMMEDIA</vt:lpstr>
      <vt:lpstr>GLI EROI NELLA DIVINA COMMEDIA</vt:lpstr>
      <vt:lpstr>GLI EROI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lpstr>EROI E MOSTRI NELLA DIVINA COMMEDIA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Utente</cp:lastModifiedBy>
  <cp:revision>384</cp:revision>
  <cp:lastPrinted>2013-12-08T20:50:04Z</cp:lastPrinted>
  <dcterms:created xsi:type="dcterms:W3CDTF">2013-12-07T06:30:20Z</dcterms:created>
  <dcterms:modified xsi:type="dcterms:W3CDTF">2021-01-26T17:30:29Z</dcterms:modified>
</cp:coreProperties>
</file>