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legreya Sans" panose="020B0604020202020204" charset="0"/>
      <p:regular r:id="rId6"/>
    </p:embeddedFont>
    <p:embeddedFont>
      <p:font typeface="Alegreya Sans Bold" panose="020B0604020202020204" charset="0"/>
      <p:regular r:id="rId7"/>
    </p:embeddedFont>
    <p:embeddedFont>
      <p:font typeface="Cardo" panose="020B0604020202020204" charset="-79"/>
      <p:regular r:id="rId8"/>
    </p:embeddedFont>
    <p:embeddedFont>
      <p:font typeface="Cardo Bold" panose="020B0604020202020204" charset="-79"/>
      <p:regular r:id="rId9"/>
    </p:embeddedFont>
    <p:embeddedFont>
      <p:font typeface="Didact Gothic" panose="00000500000000000000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51" y="3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5lNKxFnkqSusuRmf2evrZ7reQfGOUmA/view" TargetMode="External"/><Relationship Id="rId2" Type="http://schemas.openxmlformats.org/officeDocument/2006/relationships/hyperlink" Target="https://drive.google.com/file/d/1KVuyFjh99qDhwHaLV2mBLoS0DC-u4RYM/vie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drive.google.com/file/d/1EzDfNpdVea7RwhJ-N32aI3Ub6kkDv-_e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5650" y="-115795"/>
            <a:ext cx="18699299" cy="4689137"/>
            <a:chOff x="0" y="0"/>
            <a:chExt cx="4924918" cy="12349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4918" cy="1234999"/>
            </a:xfrm>
            <a:custGeom>
              <a:avLst/>
              <a:gdLst/>
              <a:ahLst/>
              <a:cxnLst/>
              <a:rect l="l" t="t" r="r" b="b"/>
              <a:pathLst>
                <a:path w="4924918" h="1234999">
                  <a:moveTo>
                    <a:pt x="0" y="0"/>
                  </a:moveTo>
                  <a:lnTo>
                    <a:pt x="4924918" y="0"/>
                  </a:lnTo>
                  <a:lnTo>
                    <a:pt x="4924918" y="1234999"/>
                  </a:lnTo>
                  <a:lnTo>
                    <a:pt x="0" y="1234999"/>
                  </a:lnTo>
                  <a:close/>
                </a:path>
              </a:pathLst>
            </a:custGeom>
            <a:solidFill>
              <a:srgbClr val="E8CFC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924918" cy="1301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771983" y="5436158"/>
            <a:ext cx="11758810" cy="417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7"/>
              </a:lnSpc>
              <a:spcBef>
                <a:spcPct val="0"/>
              </a:spcBef>
            </a:pPr>
            <a:r>
              <a:rPr lang="en-US" sz="3203" spc="128" dirty="0" err="1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Docente</a:t>
            </a:r>
            <a:r>
              <a:rPr lang="en-US" sz="3203" u="none" spc="128" dirty="0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: Marcella Sechi, </a:t>
            </a:r>
            <a:r>
              <a:rPr lang="en-US" sz="3203" u="none" spc="128" dirty="0" err="1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Liceo</a:t>
            </a:r>
            <a:r>
              <a:rPr lang="en-US" sz="3203" u="none" spc="128" dirty="0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3203" u="none" spc="128" dirty="0" err="1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Scientifico</a:t>
            </a:r>
            <a:r>
              <a:rPr lang="en-US" sz="3203" u="none" spc="128" dirty="0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 "G. Spano", Sassari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71983" y="6720355"/>
            <a:ext cx="11917990" cy="3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r>
              <a:rPr lang="en-US" sz="3200" u="none" spc="128" dirty="0" err="1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Destinatari</a:t>
            </a:r>
            <a:r>
              <a:rPr lang="en-US" sz="3200" u="none" spc="128" dirty="0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: </a:t>
            </a:r>
            <a:r>
              <a:rPr lang="en-US" sz="3200" spc="128" dirty="0" err="1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s</a:t>
            </a:r>
            <a:r>
              <a:rPr lang="en-US" sz="3200" u="none" spc="128" dirty="0" err="1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tudenti</a:t>
            </a:r>
            <a:r>
              <a:rPr lang="en-US" sz="3200" u="none" spc="128" dirty="0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 di </a:t>
            </a:r>
            <a:r>
              <a:rPr lang="en-US" sz="3200" u="none" spc="128" dirty="0" err="1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una</a:t>
            </a:r>
            <a:r>
              <a:rPr lang="en-US" sz="3200" u="none" spc="128" dirty="0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3200" u="none" spc="128" dirty="0" err="1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classe</a:t>
            </a:r>
            <a:r>
              <a:rPr lang="en-US" sz="3200" u="none" spc="128" dirty="0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3200" u="none" spc="128" dirty="0" err="1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quarta</a:t>
            </a:r>
            <a:r>
              <a:rPr lang="en-US" sz="3200" u="none" spc="128" dirty="0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22855" y="1393809"/>
            <a:ext cx="11873801" cy="2819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5"/>
              </a:lnSpc>
              <a:spcBef>
                <a:spcPct val="0"/>
              </a:spcBef>
            </a:pPr>
            <a:r>
              <a:rPr lang="en-US" sz="7500" spc="-187" dirty="0" err="1">
                <a:solidFill>
                  <a:srgbClr val="523E27"/>
                </a:solidFill>
                <a:latin typeface="Cardo"/>
                <a:ea typeface="Cardo"/>
                <a:cs typeface="Cardo"/>
                <a:sym typeface="Cardo"/>
              </a:rPr>
              <a:t>Giochi</a:t>
            </a:r>
            <a:r>
              <a:rPr lang="en-US" sz="7500" spc="-187" dirty="0">
                <a:solidFill>
                  <a:srgbClr val="523E27"/>
                </a:solidFill>
                <a:latin typeface="Cardo"/>
                <a:ea typeface="Cardo"/>
                <a:cs typeface="Cardo"/>
                <a:sym typeface="Cardo"/>
              </a:rPr>
              <a:t> da </a:t>
            </a:r>
            <a:r>
              <a:rPr lang="en-US" sz="7500" spc="-187" dirty="0" err="1">
                <a:solidFill>
                  <a:srgbClr val="523E27"/>
                </a:solidFill>
                <a:latin typeface="Cardo"/>
                <a:ea typeface="Cardo"/>
                <a:cs typeface="Cardo"/>
                <a:sym typeface="Cardo"/>
              </a:rPr>
              <a:t>tavolo</a:t>
            </a:r>
            <a:r>
              <a:rPr lang="en-US" sz="7500" spc="-187" dirty="0">
                <a:solidFill>
                  <a:srgbClr val="523E27"/>
                </a:solidFill>
                <a:latin typeface="Cardo"/>
                <a:ea typeface="Cardo"/>
                <a:cs typeface="Cardo"/>
                <a:sym typeface="Cardo"/>
              </a:rPr>
              <a:t> e Thinking Classroom: un </a:t>
            </a:r>
            <a:r>
              <a:rPr lang="en-US" sz="7500" spc="-187" dirty="0" err="1">
                <a:solidFill>
                  <a:srgbClr val="523E27"/>
                </a:solidFill>
                <a:latin typeface="Cardo"/>
                <a:ea typeface="Cardo"/>
                <a:cs typeface="Cardo"/>
                <a:sym typeface="Cardo"/>
              </a:rPr>
              <a:t>percorso</a:t>
            </a:r>
            <a:r>
              <a:rPr lang="en-US" sz="7500" spc="-187" dirty="0">
                <a:solidFill>
                  <a:srgbClr val="523E27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7500" spc="-187" dirty="0" err="1">
                <a:solidFill>
                  <a:srgbClr val="523E27"/>
                </a:solidFill>
                <a:latin typeface="Cardo"/>
                <a:ea typeface="Cardo"/>
                <a:cs typeface="Cardo"/>
                <a:sym typeface="Cardo"/>
              </a:rPr>
              <a:t>didattico-ludico</a:t>
            </a:r>
            <a:r>
              <a:rPr lang="en-US" sz="7500" spc="-187" dirty="0">
                <a:solidFill>
                  <a:srgbClr val="523E27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7500" spc="-187" dirty="0" err="1">
                <a:solidFill>
                  <a:srgbClr val="523E27"/>
                </a:solidFill>
                <a:latin typeface="Cardo"/>
                <a:ea typeface="Cardo"/>
                <a:cs typeface="Cardo"/>
                <a:sym typeface="Cardo"/>
              </a:rPr>
              <a:t>sulle</a:t>
            </a:r>
            <a:r>
              <a:rPr lang="en-US" sz="7500" spc="-187" dirty="0">
                <a:solidFill>
                  <a:srgbClr val="523E27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7500" spc="-187" dirty="0" err="1">
                <a:solidFill>
                  <a:srgbClr val="523E27"/>
                </a:solidFill>
                <a:latin typeface="Cardo"/>
                <a:ea typeface="Cardo"/>
                <a:cs typeface="Cardo"/>
                <a:sym typeface="Cardo"/>
              </a:rPr>
              <a:t>funzioni</a:t>
            </a:r>
            <a:endParaRPr lang="en-US" sz="7500" spc="-187" dirty="0">
              <a:solidFill>
                <a:srgbClr val="523E27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-299965" y="8765231"/>
            <a:ext cx="20407796" cy="0"/>
          </a:xfrm>
          <a:prstGeom prst="line">
            <a:avLst/>
          </a:prstGeom>
          <a:ln w="47625" cap="flat">
            <a:solidFill>
              <a:srgbClr val="F2BD9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08944" y="2881718"/>
            <a:ext cx="16310706" cy="5533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Promuovere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l’</a:t>
            </a:r>
            <a:r>
              <a:rPr lang="en-US" sz="3999" b="1" u="none" spc="159" dirty="0" err="1">
                <a:solidFill>
                  <a:srgbClr val="E8CFC1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immersione</a:t>
            </a:r>
            <a:r>
              <a:rPr lang="en-US" sz="3999" b="1" u="none" spc="159" dirty="0">
                <a:solidFill>
                  <a:srgbClr val="E8CFC1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</a:t>
            </a:r>
            <a:r>
              <a:rPr lang="en-US" sz="3999" b="1" u="none" spc="159" dirty="0" err="1">
                <a:solidFill>
                  <a:srgbClr val="E8CFC1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attiva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 (flow experience) per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facilitare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:</a:t>
            </a:r>
          </a:p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endParaRPr lang="en-US" sz="3999" u="none" spc="159" dirty="0">
              <a:solidFill>
                <a:srgbClr val="E8CFC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863599" lvl="1" indent="-431800" algn="l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l'autoriflessione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l’apprendimento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 e il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coinvolgimento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attivo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degli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studenti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;</a:t>
            </a:r>
          </a:p>
          <a:p>
            <a:pPr marL="863599" lvl="1" indent="-431800" algn="l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l’</a:t>
            </a:r>
            <a:r>
              <a:rPr lang="en-US" sz="3999" b="1" u="none" spc="159" dirty="0" err="1">
                <a:solidFill>
                  <a:srgbClr val="E8CFC1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argomentazione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la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giustificazione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delle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strategie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risolutive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scelte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l’interazione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costruttiva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tra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999" u="none" spc="159" dirty="0" err="1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pari</a:t>
            </a:r>
            <a:r>
              <a:rPr lang="en-US" sz="3999" u="none" spc="159" dirty="0">
                <a:solidFill>
                  <a:srgbClr val="E8CFC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</a:p>
          <a:p>
            <a:pPr marL="0" lvl="0" indent="0" algn="l">
              <a:lnSpc>
                <a:spcPts val="4920"/>
              </a:lnSpc>
              <a:spcBef>
                <a:spcPct val="0"/>
              </a:spcBef>
            </a:pPr>
            <a:endParaRPr lang="en-US" sz="3999" u="none" spc="159" dirty="0">
              <a:solidFill>
                <a:srgbClr val="E8CFC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>
              <a:lnSpc>
                <a:spcPts val="4920"/>
              </a:lnSpc>
              <a:spcBef>
                <a:spcPct val="0"/>
              </a:spcBef>
            </a:pPr>
            <a:endParaRPr lang="en-US" sz="3999" u="none" spc="159" dirty="0">
              <a:solidFill>
                <a:srgbClr val="E8CFC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14490" y="1200150"/>
            <a:ext cx="8383854" cy="971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5"/>
              </a:lnSpc>
              <a:spcBef>
                <a:spcPct val="0"/>
              </a:spcBef>
            </a:pPr>
            <a:r>
              <a:rPr lang="en-US" sz="7500" b="1" u="none" spc="-187" dirty="0" err="1">
                <a:solidFill>
                  <a:srgbClr val="523E27"/>
                </a:solidFill>
                <a:latin typeface="Cardo Bold"/>
                <a:ea typeface="Cardo Bold"/>
                <a:cs typeface="Cardo Bold"/>
                <a:sym typeface="Cardo Bold"/>
              </a:rPr>
              <a:t>Finalità</a:t>
            </a:r>
            <a:r>
              <a:rPr lang="en-US" sz="7500" b="1" u="none" spc="-187" dirty="0">
                <a:solidFill>
                  <a:srgbClr val="523E27"/>
                </a:solidFill>
                <a:latin typeface="Cardo Bold"/>
                <a:ea typeface="Cardo Bold"/>
                <a:cs typeface="Cardo Bold"/>
                <a:sym typeface="Cardo Bold"/>
              </a:rPr>
              <a:t> </a:t>
            </a:r>
            <a:r>
              <a:rPr lang="en-US" sz="7500" b="1" u="none" spc="-187" dirty="0" err="1">
                <a:solidFill>
                  <a:srgbClr val="523E27"/>
                </a:solidFill>
                <a:latin typeface="Cardo Bold"/>
                <a:ea typeface="Cardo Bold"/>
                <a:cs typeface="Cardo Bold"/>
                <a:sym typeface="Cardo Bold"/>
              </a:rPr>
              <a:t>Didattiche</a:t>
            </a:r>
            <a:endParaRPr lang="en-US" sz="7500" b="1" u="none" spc="-187" dirty="0">
              <a:solidFill>
                <a:srgbClr val="523E27"/>
              </a:solidFill>
              <a:latin typeface="Cardo Bold"/>
              <a:ea typeface="Cardo Bold"/>
              <a:cs typeface="Cardo Bold"/>
              <a:sym typeface="Cardo Bold"/>
            </a:endParaRPr>
          </a:p>
        </p:txBody>
      </p:sp>
      <p:grpSp>
        <p:nvGrpSpPr>
          <p:cNvPr id="4" name="Group 4"/>
          <p:cNvGrpSpPr/>
          <p:nvPr/>
        </p:nvGrpSpPr>
        <p:grpSpPr>
          <a:xfrm rot="5400000">
            <a:off x="8258175" y="298450"/>
            <a:ext cx="1689100" cy="18288000"/>
            <a:chOff x="0" y="0"/>
            <a:chExt cx="444866" cy="48165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4866" cy="4816592"/>
            </a:xfrm>
            <a:custGeom>
              <a:avLst/>
              <a:gdLst/>
              <a:ahLst/>
              <a:cxnLst/>
              <a:rect l="l" t="t" r="r" b="b"/>
              <a:pathLst>
                <a:path w="444866" h="4816592">
                  <a:moveTo>
                    <a:pt x="0" y="0"/>
                  </a:moveTo>
                  <a:lnTo>
                    <a:pt x="444866" y="0"/>
                  </a:lnTo>
                  <a:lnTo>
                    <a:pt x="444866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E8CFC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444866" cy="4883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710025" y="8597900"/>
            <a:ext cx="1619250" cy="1689100"/>
            <a:chOff x="0" y="0"/>
            <a:chExt cx="426469" cy="4448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6469" cy="444866"/>
            </a:xfrm>
            <a:custGeom>
              <a:avLst/>
              <a:gdLst/>
              <a:ahLst/>
              <a:cxnLst/>
              <a:rect l="l" t="t" r="r" b="b"/>
              <a:pathLst>
                <a:path w="426469" h="444866">
                  <a:moveTo>
                    <a:pt x="0" y="0"/>
                  </a:moveTo>
                  <a:lnTo>
                    <a:pt x="426469" y="0"/>
                  </a:lnTo>
                  <a:lnTo>
                    <a:pt x="426469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B04E4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426469" cy="511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258175" y="298450"/>
            <a:ext cx="1689100" cy="18288000"/>
            <a:chOff x="0" y="0"/>
            <a:chExt cx="444866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866" cy="4816592"/>
            </a:xfrm>
            <a:custGeom>
              <a:avLst/>
              <a:gdLst/>
              <a:ahLst/>
              <a:cxnLst/>
              <a:rect l="l" t="t" r="r" b="b"/>
              <a:pathLst>
                <a:path w="444866" h="4816592">
                  <a:moveTo>
                    <a:pt x="0" y="0"/>
                  </a:moveTo>
                  <a:lnTo>
                    <a:pt x="444866" y="0"/>
                  </a:lnTo>
                  <a:lnTo>
                    <a:pt x="444866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B04E4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4866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327829" y="5166545"/>
            <a:ext cx="9001446" cy="3715142"/>
          </a:xfrm>
          <a:custGeom>
            <a:avLst/>
            <a:gdLst/>
            <a:ahLst/>
            <a:cxnLst/>
            <a:rect l="l" t="t" r="r" b="b"/>
            <a:pathLst>
              <a:path w="9001446" h="3715142">
                <a:moveTo>
                  <a:pt x="0" y="0"/>
                </a:moveTo>
                <a:lnTo>
                  <a:pt x="9001446" y="0"/>
                </a:lnTo>
                <a:lnTo>
                  <a:pt x="9001446" y="3715142"/>
                </a:lnTo>
                <a:lnTo>
                  <a:pt x="0" y="3715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6" name="Group 6"/>
          <p:cNvGrpSpPr/>
          <p:nvPr/>
        </p:nvGrpSpPr>
        <p:grpSpPr>
          <a:xfrm>
            <a:off x="16710025" y="8597900"/>
            <a:ext cx="1619250" cy="1689100"/>
            <a:chOff x="0" y="0"/>
            <a:chExt cx="426469" cy="4448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6469" cy="444866"/>
            </a:xfrm>
            <a:custGeom>
              <a:avLst/>
              <a:gdLst/>
              <a:ahLst/>
              <a:cxnLst/>
              <a:rect l="l" t="t" r="r" b="b"/>
              <a:pathLst>
                <a:path w="426469" h="444866">
                  <a:moveTo>
                    <a:pt x="0" y="0"/>
                  </a:moveTo>
                  <a:lnTo>
                    <a:pt x="426469" y="0"/>
                  </a:lnTo>
                  <a:lnTo>
                    <a:pt x="426469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B04E4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26469" cy="492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112024" y="2013406"/>
            <a:ext cx="7315200" cy="3019183"/>
          </a:xfrm>
          <a:custGeom>
            <a:avLst/>
            <a:gdLst/>
            <a:ahLst/>
            <a:cxnLst/>
            <a:rect l="l" t="t" r="r" b="b"/>
            <a:pathLst>
              <a:path w="7315200" h="3019183">
                <a:moveTo>
                  <a:pt x="0" y="0"/>
                </a:moveTo>
                <a:lnTo>
                  <a:pt x="7315200" y="0"/>
                </a:lnTo>
                <a:lnTo>
                  <a:pt x="7315200" y="3019183"/>
                </a:lnTo>
                <a:lnTo>
                  <a:pt x="0" y="3019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/>
          <p:cNvSpPr/>
          <p:nvPr/>
        </p:nvSpPr>
        <p:spPr>
          <a:xfrm rot="-532285">
            <a:off x="8224049" y="3397230"/>
            <a:ext cx="1867644" cy="408547"/>
          </a:xfrm>
          <a:custGeom>
            <a:avLst/>
            <a:gdLst/>
            <a:ahLst/>
            <a:cxnLst/>
            <a:rect l="l" t="t" r="r" b="b"/>
            <a:pathLst>
              <a:path w="1867644" h="408547">
                <a:moveTo>
                  <a:pt x="0" y="0"/>
                </a:moveTo>
                <a:lnTo>
                  <a:pt x="1867644" y="0"/>
                </a:lnTo>
                <a:lnTo>
                  <a:pt x="1867644" y="408547"/>
                </a:lnTo>
                <a:lnTo>
                  <a:pt x="0" y="408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 rot="866432">
            <a:off x="8009037" y="6837010"/>
            <a:ext cx="1324647" cy="374213"/>
          </a:xfrm>
          <a:custGeom>
            <a:avLst/>
            <a:gdLst/>
            <a:ahLst/>
            <a:cxnLst/>
            <a:rect l="l" t="t" r="r" b="b"/>
            <a:pathLst>
              <a:path w="1324647" h="374213">
                <a:moveTo>
                  <a:pt x="0" y="0"/>
                </a:moveTo>
                <a:lnTo>
                  <a:pt x="1324647" y="0"/>
                </a:lnTo>
                <a:lnTo>
                  <a:pt x="1324647" y="374212"/>
                </a:lnTo>
                <a:lnTo>
                  <a:pt x="0" y="374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137803" y="2549479"/>
            <a:ext cx="8221177" cy="4778559"/>
            <a:chOff x="0" y="0"/>
            <a:chExt cx="10961569" cy="63714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61569" cy="6371412"/>
            </a:xfrm>
            <a:custGeom>
              <a:avLst/>
              <a:gdLst/>
              <a:ahLst/>
              <a:cxnLst/>
              <a:rect l="l" t="t" r="r" b="b"/>
              <a:pathLst>
                <a:path w="10961569" h="6371412">
                  <a:moveTo>
                    <a:pt x="0" y="0"/>
                  </a:moveTo>
                  <a:lnTo>
                    <a:pt x="10961569" y="0"/>
                  </a:lnTo>
                  <a:lnTo>
                    <a:pt x="10961569" y="6371412"/>
                  </a:lnTo>
                  <a:lnTo>
                    <a:pt x="0" y="637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20433" y="430529"/>
              <a:ext cx="9920704" cy="5357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320"/>
                </a:lnSpc>
                <a:spcBef>
                  <a:spcPct val="0"/>
                </a:spcBef>
              </a:pPr>
              <a:r>
                <a:rPr lang="en-US" sz="3800" dirty="0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Il </a:t>
              </a:r>
              <a:r>
                <a:rPr lang="en-US" sz="3800" dirty="0" err="1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progetto</a:t>
              </a:r>
              <a:r>
                <a:rPr lang="en-US" sz="3800" dirty="0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 propone un </a:t>
              </a:r>
              <a:r>
                <a:rPr lang="en-US" sz="3800" dirty="0" err="1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approccio</a:t>
              </a:r>
              <a:r>
                <a:rPr lang="en-US" sz="3800" dirty="0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 </a:t>
              </a:r>
              <a:r>
                <a:rPr lang="en-US" sz="3800" dirty="0" err="1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all'insegnamento</a:t>
              </a:r>
              <a:r>
                <a:rPr lang="en-US" sz="3800" dirty="0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 </a:t>
              </a:r>
              <a:r>
                <a:rPr lang="en-US" sz="3800" dirty="0" err="1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della</a:t>
              </a:r>
              <a:r>
                <a:rPr lang="en-US" sz="3800" dirty="0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 </a:t>
              </a:r>
              <a:r>
                <a:rPr lang="en-US" sz="3800" dirty="0" err="1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matematica</a:t>
              </a:r>
              <a:r>
                <a:rPr lang="en-US" sz="3800" dirty="0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, </a:t>
              </a:r>
              <a:r>
                <a:rPr lang="en-US" sz="3800" dirty="0" err="1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che</a:t>
              </a:r>
              <a:r>
                <a:rPr lang="en-US" sz="3800" dirty="0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 </a:t>
              </a:r>
              <a:r>
                <a:rPr lang="en-US" sz="3800" b="1" dirty="0">
                  <a:solidFill>
                    <a:srgbClr val="523E27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integra le </a:t>
              </a:r>
              <a:r>
                <a:rPr lang="en-US" sz="3800" b="1" dirty="0" err="1">
                  <a:solidFill>
                    <a:srgbClr val="523E27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dinamiche</a:t>
              </a:r>
              <a:r>
                <a:rPr lang="en-US" sz="3800" b="1" dirty="0">
                  <a:solidFill>
                    <a:srgbClr val="523E27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 </a:t>
              </a:r>
              <a:r>
                <a:rPr lang="en-US" sz="3800" b="1" dirty="0" err="1">
                  <a:solidFill>
                    <a:srgbClr val="523E27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ludiche</a:t>
              </a:r>
              <a:r>
                <a:rPr lang="en-US" sz="3800" dirty="0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, </a:t>
              </a:r>
              <a:r>
                <a:rPr lang="en-US" sz="3800" dirty="0" err="1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tipiche</a:t>
              </a:r>
              <a:r>
                <a:rPr lang="en-US" sz="3800" dirty="0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 </a:t>
              </a:r>
              <a:r>
                <a:rPr lang="en-US" sz="3800" dirty="0" err="1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dei</a:t>
              </a:r>
              <a:r>
                <a:rPr lang="en-US" sz="3800" dirty="0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 </a:t>
              </a:r>
              <a:r>
                <a:rPr lang="en-US" sz="3800" dirty="0" err="1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giochi</a:t>
              </a:r>
              <a:r>
                <a:rPr lang="en-US" sz="3800" dirty="0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 da </a:t>
              </a:r>
              <a:r>
                <a:rPr lang="en-US" sz="3800" dirty="0" err="1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tavolo</a:t>
              </a:r>
              <a:r>
                <a:rPr lang="en-US" sz="3800" dirty="0">
                  <a:solidFill>
                    <a:srgbClr val="523E27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, con la </a:t>
              </a:r>
              <a:r>
                <a:rPr lang="en-US" sz="3800" b="1" dirty="0" err="1">
                  <a:solidFill>
                    <a:srgbClr val="523E27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metodologia</a:t>
              </a:r>
              <a:r>
                <a:rPr lang="en-US" sz="3800" b="1" dirty="0">
                  <a:solidFill>
                    <a:srgbClr val="523E27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 </a:t>
              </a:r>
              <a:r>
                <a:rPr lang="en-US" sz="3800" b="1" dirty="0" err="1">
                  <a:solidFill>
                    <a:srgbClr val="523E27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delle</a:t>
              </a:r>
              <a:r>
                <a:rPr lang="en-US" sz="3800" b="1" dirty="0">
                  <a:solidFill>
                    <a:srgbClr val="523E27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 Thinking Classrooms di Peter </a:t>
              </a:r>
              <a:r>
                <a:rPr lang="en-US" sz="3800" b="1" dirty="0" err="1">
                  <a:solidFill>
                    <a:srgbClr val="523E27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Liljedhal</a:t>
              </a:r>
              <a:r>
                <a:rPr lang="en-US" sz="3800" b="1" dirty="0">
                  <a:solidFill>
                    <a:srgbClr val="523E27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.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996694" y="686527"/>
            <a:ext cx="5737480" cy="961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1"/>
              </a:lnSpc>
              <a:spcBef>
                <a:spcPct val="0"/>
              </a:spcBef>
            </a:pPr>
            <a:r>
              <a:rPr lang="en-US" sz="7496" b="1" spc="-149" dirty="0" err="1">
                <a:solidFill>
                  <a:srgbClr val="523E27"/>
                </a:solidFill>
                <a:latin typeface="Cardo Bold"/>
                <a:ea typeface="Cardo Bold"/>
                <a:cs typeface="Cardo Bold"/>
                <a:sym typeface="Cardo Bold"/>
              </a:rPr>
              <a:t>Metodologia</a:t>
            </a:r>
            <a:endParaRPr lang="en-US" sz="7496" b="1" spc="-149" dirty="0">
              <a:solidFill>
                <a:srgbClr val="523E27"/>
              </a:solidFill>
              <a:latin typeface="Cardo Bold"/>
              <a:ea typeface="Cardo Bold"/>
              <a:cs typeface="Cardo Bold"/>
              <a:sym typeface="Card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870282" y="5365964"/>
            <a:ext cx="7798684" cy="379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L'impiego</a:t>
            </a:r>
            <a:r>
              <a:rPr lang="en-US" sz="3000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000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della</a:t>
            </a:r>
            <a:r>
              <a:rPr lang="en-US" sz="3000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000" b="1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metodologia</a:t>
            </a:r>
            <a:r>
              <a:rPr lang="en-US" sz="3000" b="1" dirty="0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Thinking Classrooms</a:t>
            </a:r>
            <a:r>
              <a:rPr lang="en-US" sz="3000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000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consente</a:t>
            </a:r>
            <a:r>
              <a:rPr lang="en-US" sz="3000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di </a:t>
            </a:r>
            <a:r>
              <a:rPr lang="en-US" sz="3000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integrare</a:t>
            </a:r>
            <a:r>
              <a:rPr lang="en-US" sz="3000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le </a:t>
            </a:r>
            <a:r>
              <a:rPr lang="en-US" sz="3000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attività</a:t>
            </a:r>
            <a:r>
              <a:rPr lang="en-US" sz="3000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di </a:t>
            </a:r>
            <a:r>
              <a:rPr lang="en-US" sz="3000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gioco</a:t>
            </a:r>
            <a:r>
              <a:rPr lang="en-US" sz="3000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con </a:t>
            </a:r>
            <a:r>
              <a:rPr lang="en-US" sz="3000" b="1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momenti</a:t>
            </a:r>
            <a:r>
              <a:rPr lang="en-US" sz="3000" b="1" dirty="0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di </a:t>
            </a:r>
            <a:r>
              <a:rPr lang="en-US" sz="3000" b="1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discussione</a:t>
            </a:r>
            <a:r>
              <a:rPr lang="en-US" sz="3000" b="1" dirty="0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</a:t>
            </a:r>
            <a:r>
              <a:rPr lang="en-US" sz="3000" b="1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condivisa</a:t>
            </a:r>
            <a:r>
              <a:rPr lang="en-US" sz="3000" b="1" dirty="0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e </a:t>
            </a:r>
            <a:r>
              <a:rPr lang="en-US" sz="3000" b="1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applicazione</a:t>
            </a:r>
            <a:r>
              <a:rPr lang="en-US" sz="3000" b="1" dirty="0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</a:t>
            </a:r>
            <a:r>
              <a:rPr lang="en-US" sz="3000" b="1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dei</a:t>
            </a:r>
            <a:r>
              <a:rPr lang="en-US" sz="3000" b="1" dirty="0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</a:t>
            </a:r>
            <a:r>
              <a:rPr lang="en-US" sz="3000" b="1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concetti</a:t>
            </a:r>
            <a:r>
              <a:rPr lang="en-US" sz="3000" b="1" dirty="0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</a:t>
            </a:r>
            <a:r>
              <a:rPr lang="en-US" sz="3000" b="1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appresi</a:t>
            </a:r>
            <a:r>
              <a:rPr lang="en-US" sz="3000" b="1" dirty="0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a </a:t>
            </a:r>
            <a:r>
              <a:rPr lang="en-US" sz="3000" b="1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problemi</a:t>
            </a:r>
            <a:r>
              <a:rPr lang="en-US" sz="3000" b="1" dirty="0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</a:t>
            </a:r>
            <a:r>
              <a:rPr lang="en-US" sz="3000" b="1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articolati</a:t>
            </a:r>
            <a:r>
              <a:rPr lang="en-US" sz="3000" b="1" dirty="0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e a </a:t>
            </a:r>
            <a:r>
              <a:rPr lang="en-US" sz="3000" b="1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contesti</a:t>
            </a:r>
            <a:r>
              <a:rPr lang="en-US" sz="3000" b="1" dirty="0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</a:t>
            </a:r>
            <a:r>
              <a:rPr lang="en-US" sz="3000" b="1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diversi</a:t>
            </a:r>
            <a:r>
              <a:rPr lang="en-US" sz="3000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, </a:t>
            </a:r>
            <a:r>
              <a:rPr lang="en-US" sz="3000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promuovendo</a:t>
            </a:r>
            <a:r>
              <a:rPr lang="en-US" sz="3000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il </a:t>
            </a:r>
            <a:r>
              <a:rPr lang="en-US" sz="3000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pensiero</a:t>
            </a:r>
            <a:r>
              <a:rPr lang="en-US" sz="3000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000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critico</a:t>
            </a:r>
            <a:r>
              <a:rPr lang="en-US" sz="3000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e la </a:t>
            </a:r>
            <a:r>
              <a:rPr lang="en-US" sz="3000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collaborazione</a:t>
            </a:r>
            <a:r>
              <a:rPr lang="en-US" sz="3000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523E27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829223" y="2360991"/>
            <a:ext cx="5880802" cy="219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Ogni</a:t>
            </a:r>
            <a:r>
              <a:rPr lang="en-US" sz="3000" b="1" u="none" strike="noStrike" dirty="0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</a:t>
            </a:r>
            <a:r>
              <a:rPr lang="en-US" sz="3000" b="1" u="none" strike="noStrike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gioco</a:t>
            </a:r>
            <a:r>
              <a:rPr lang="en-US" sz="3000" u="none" strike="noStrike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000" u="none" strike="noStrike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proposto</a:t>
            </a:r>
            <a:r>
              <a:rPr lang="en-US" sz="3000" u="none" strike="noStrike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000" u="none" strike="noStrike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si</a:t>
            </a:r>
            <a:r>
              <a:rPr lang="en-US" sz="3000" u="none" strike="noStrike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pone </a:t>
            </a:r>
            <a:r>
              <a:rPr lang="en-US" sz="3000" b="1" u="none" strike="noStrike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finalità</a:t>
            </a:r>
            <a:r>
              <a:rPr lang="en-US" sz="3000" b="1" u="none" strike="noStrike" dirty="0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</a:t>
            </a:r>
            <a:r>
              <a:rPr lang="en-US" sz="3000" b="1" u="none" strike="noStrike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didattiche</a:t>
            </a:r>
            <a:r>
              <a:rPr lang="en-US" sz="3000" b="1" u="none" strike="noStrike" dirty="0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e formative </a:t>
            </a:r>
            <a:r>
              <a:rPr lang="en-US" sz="3000" b="1" u="none" strike="noStrike" dirty="0" err="1">
                <a:solidFill>
                  <a:srgbClr val="523E27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specifiche</a:t>
            </a:r>
            <a:r>
              <a:rPr lang="en-US" sz="3000" u="none" strike="noStrike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correlate </a:t>
            </a:r>
            <a:r>
              <a:rPr lang="en-US" sz="3000" u="none" strike="noStrike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alla</a:t>
            </a:r>
            <a:r>
              <a:rPr lang="en-US" sz="3000" u="none" strike="noStrike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natura e </a:t>
            </a:r>
            <a:r>
              <a:rPr lang="en-US" sz="3000" u="none" strike="noStrike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alla</a:t>
            </a:r>
            <a:r>
              <a:rPr lang="en-US" sz="3000" u="none" strike="noStrike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000" u="none" strike="noStrike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peculiarità</a:t>
            </a:r>
            <a:r>
              <a:rPr lang="en-US" sz="3000" u="none" strike="noStrike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000" u="none" strike="noStrike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delle</a:t>
            </a:r>
            <a:r>
              <a:rPr lang="en-US" sz="3000" u="none" strike="noStrike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000" u="none" strike="noStrike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attività</a:t>
            </a:r>
            <a:r>
              <a:rPr lang="en-US" sz="3000" u="none" strike="noStrike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3000" u="none" strike="noStrike" dirty="0" err="1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svolte</a:t>
            </a:r>
            <a:r>
              <a:rPr lang="en-US" sz="3000" u="none" strike="noStrike" dirty="0">
                <a:solidFill>
                  <a:srgbClr val="523E27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1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258175" y="298450"/>
            <a:ext cx="1689100" cy="18288000"/>
            <a:chOff x="0" y="0"/>
            <a:chExt cx="444866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866" cy="4816592"/>
            </a:xfrm>
            <a:custGeom>
              <a:avLst/>
              <a:gdLst/>
              <a:ahLst/>
              <a:cxnLst/>
              <a:rect l="l" t="t" r="r" b="b"/>
              <a:pathLst>
                <a:path w="444866" h="4816592">
                  <a:moveTo>
                    <a:pt x="0" y="0"/>
                  </a:moveTo>
                  <a:lnTo>
                    <a:pt x="444866" y="0"/>
                  </a:lnTo>
                  <a:lnTo>
                    <a:pt x="444866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E8CFC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44866" cy="4883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710025" y="8597900"/>
            <a:ext cx="1619250" cy="1689100"/>
            <a:chOff x="0" y="0"/>
            <a:chExt cx="426469" cy="4448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6469" cy="444866"/>
            </a:xfrm>
            <a:custGeom>
              <a:avLst/>
              <a:gdLst/>
              <a:ahLst/>
              <a:cxnLst/>
              <a:rect l="l" t="t" r="r" b="b"/>
              <a:pathLst>
                <a:path w="426469" h="444866">
                  <a:moveTo>
                    <a:pt x="0" y="0"/>
                  </a:moveTo>
                  <a:lnTo>
                    <a:pt x="426469" y="0"/>
                  </a:lnTo>
                  <a:lnTo>
                    <a:pt x="426469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B04E4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26469" cy="511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981553" y="583955"/>
            <a:ext cx="5498906" cy="210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 spc="-174" dirty="0" err="1">
                <a:solidFill>
                  <a:srgbClr val="523E27"/>
                </a:solidFill>
                <a:latin typeface="Cardo"/>
                <a:ea typeface="Cardo"/>
                <a:cs typeface="Cardo"/>
                <a:sym typeface="Cardo"/>
              </a:rPr>
              <a:t>Giochi</a:t>
            </a:r>
            <a:r>
              <a:rPr lang="en-US" sz="6999" spc="-174" dirty="0">
                <a:solidFill>
                  <a:srgbClr val="523E27"/>
                </a:solidFill>
                <a:latin typeface="Cardo"/>
                <a:ea typeface="Cardo"/>
                <a:cs typeface="Cardo"/>
                <a:sym typeface="Cardo"/>
              </a:rPr>
              <a:t> da </a:t>
            </a:r>
            <a:r>
              <a:rPr lang="en-US" sz="6999" spc="-174" dirty="0" err="1">
                <a:solidFill>
                  <a:srgbClr val="523E27"/>
                </a:solidFill>
                <a:latin typeface="Cardo"/>
                <a:ea typeface="Cardo"/>
                <a:cs typeface="Cardo"/>
                <a:sym typeface="Cardo"/>
              </a:rPr>
              <a:t>tavolo</a:t>
            </a:r>
            <a:endParaRPr lang="en-US" sz="6999" spc="-174" dirty="0">
              <a:solidFill>
                <a:srgbClr val="523E27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958051" y="4773762"/>
            <a:ext cx="4045412" cy="88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 spc="415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  <a:hlinkClick r:id="rId2" tooltip="https://drive.google.com/file/d/1KVuyFjh99qDhwHaLV2mBLoS0DC-u4RYM/view"/>
              </a:rPr>
              <a:t>Carte Taboo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10613" y="3031592"/>
            <a:ext cx="6740287" cy="88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 spc="415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  <a:hlinkClick r:id="rId3" tooltip="https://drive.google.com/file/d/1y5lNKxFnkqSusuRmf2evrZ7reQfGOUmA/view"/>
              </a:rPr>
              <a:t>Indovina la funzione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37756" y="6515931"/>
            <a:ext cx="3286001" cy="88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 spc="415">
                <a:solidFill>
                  <a:srgbClr val="E8CFC1"/>
                </a:solidFill>
                <a:latin typeface="Didact Gothic"/>
                <a:ea typeface="Didact Gothic"/>
                <a:cs typeface="Didact Gothic"/>
                <a:sym typeface="Didact Gothic"/>
                <a:hlinkClick r:id="rId4" tooltip="https://drive.google.com/file/d/1EzDfNpdVea7RwhJ-N32aI3Ub6kkDv-_e/view"/>
              </a:rPr>
              <a:t>Carte Uno</a:t>
            </a:r>
          </a:p>
        </p:txBody>
      </p:sp>
      <p:sp>
        <p:nvSpPr>
          <p:cNvPr id="12" name="Freeform 12"/>
          <p:cNvSpPr/>
          <p:nvPr/>
        </p:nvSpPr>
        <p:spPr>
          <a:xfrm>
            <a:off x="1466446" y="3126842"/>
            <a:ext cx="6440325" cy="4825132"/>
          </a:xfrm>
          <a:custGeom>
            <a:avLst/>
            <a:gdLst/>
            <a:ahLst/>
            <a:cxnLst/>
            <a:rect l="l" t="t" r="r" b="b"/>
            <a:pathLst>
              <a:path w="6440325" h="4825132">
                <a:moveTo>
                  <a:pt x="0" y="0"/>
                </a:moveTo>
                <a:lnTo>
                  <a:pt x="6440325" y="0"/>
                </a:lnTo>
                <a:lnTo>
                  <a:pt x="6440325" y="4825133"/>
                </a:lnTo>
                <a:lnTo>
                  <a:pt x="0" y="48251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TextBox 13"/>
          <p:cNvSpPr txBox="1"/>
          <p:nvPr/>
        </p:nvSpPr>
        <p:spPr>
          <a:xfrm>
            <a:off x="779846" y="583955"/>
            <a:ext cx="8364154" cy="210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 spc="-174" dirty="0">
                <a:solidFill>
                  <a:srgbClr val="523E27"/>
                </a:solidFill>
                <a:latin typeface="Cardo"/>
                <a:ea typeface="Cardo"/>
                <a:cs typeface="Cardo"/>
                <a:sym typeface="Cardo"/>
              </a:rPr>
              <a:t>Thinking Classrooms in Mathematics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173</Words>
  <Application>Microsoft Office PowerPoint</Application>
  <PresentationFormat>Personalizzato</PresentationFormat>
  <Paragraphs>17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Didact Gothic</vt:lpstr>
      <vt:lpstr>Alegreya Sans Bold</vt:lpstr>
      <vt:lpstr>Cardo Bold</vt:lpstr>
      <vt:lpstr>Cardo</vt:lpstr>
      <vt:lpstr>Calibri</vt:lpstr>
      <vt:lpstr>Arial</vt:lpstr>
      <vt:lpstr>Alegreya Sans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 Progetto - Presentazione</dc:title>
  <cp:lastModifiedBy>Marcella Sechi</cp:lastModifiedBy>
  <cp:revision>4</cp:revision>
  <dcterms:created xsi:type="dcterms:W3CDTF">2006-08-16T00:00:00Z</dcterms:created>
  <dcterms:modified xsi:type="dcterms:W3CDTF">2024-11-27T17:55:39Z</dcterms:modified>
  <dc:identifier>DAGWkTghwIg</dc:identifier>
</cp:coreProperties>
</file>