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93" r:id="rId1"/>
  </p:sldMasterIdLst>
  <p:sldIdLst>
    <p:sldId id="256" r:id="rId2"/>
    <p:sldId id="280" r:id="rId3"/>
    <p:sldId id="344" r:id="rId4"/>
    <p:sldId id="281" r:id="rId5"/>
    <p:sldId id="345" r:id="rId6"/>
    <p:sldId id="282" r:id="rId7"/>
    <p:sldId id="257" r:id="rId8"/>
    <p:sldId id="283" r:id="rId9"/>
    <p:sldId id="284" r:id="rId10"/>
    <p:sldId id="346" r:id="rId11"/>
    <p:sldId id="286" r:id="rId12"/>
    <p:sldId id="287" r:id="rId13"/>
    <p:sldId id="288" r:id="rId14"/>
    <p:sldId id="289" r:id="rId15"/>
    <p:sldId id="290" r:id="rId16"/>
    <p:sldId id="291" r:id="rId17"/>
    <p:sldId id="292" r:id="rId18"/>
    <p:sldId id="293" r:id="rId19"/>
    <p:sldId id="294" r:id="rId20"/>
    <p:sldId id="295" r:id="rId21"/>
    <p:sldId id="296" r:id="rId22"/>
    <p:sldId id="258" r:id="rId23"/>
    <p:sldId id="305" r:id="rId24"/>
    <p:sldId id="297" r:id="rId25"/>
    <p:sldId id="260" r:id="rId26"/>
    <p:sldId id="262" r:id="rId27"/>
    <p:sldId id="263" r:id="rId28"/>
    <p:sldId id="298" r:id="rId29"/>
    <p:sldId id="264" r:id="rId30"/>
    <p:sldId id="299" r:id="rId31"/>
    <p:sldId id="265" r:id="rId32"/>
    <p:sldId id="266" r:id="rId33"/>
    <p:sldId id="267" r:id="rId34"/>
    <p:sldId id="300" r:id="rId35"/>
    <p:sldId id="268" r:id="rId36"/>
    <p:sldId id="301" r:id="rId37"/>
    <p:sldId id="302" r:id="rId38"/>
    <p:sldId id="269" r:id="rId39"/>
    <p:sldId id="347" r:id="rId40"/>
    <p:sldId id="270" r:id="rId41"/>
    <p:sldId id="303" r:id="rId42"/>
    <p:sldId id="348" r:id="rId43"/>
    <p:sldId id="271" r:id="rId44"/>
    <p:sldId id="357" r:id="rId45"/>
    <p:sldId id="304" r:id="rId46"/>
    <p:sldId id="272" r:id="rId47"/>
    <p:sldId id="274" r:id="rId48"/>
    <p:sldId id="273" r:id="rId49"/>
    <p:sldId id="275" r:id="rId50"/>
    <p:sldId id="276" r:id="rId51"/>
    <p:sldId id="277" r:id="rId52"/>
    <p:sldId id="278" r:id="rId53"/>
    <p:sldId id="306" r:id="rId54"/>
    <p:sldId id="307" r:id="rId55"/>
    <p:sldId id="311" r:id="rId56"/>
    <p:sldId id="349" r:id="rId57"/>
    <p:sldId id="308" r:id="rId58"/>
    <p:sldId id="309" r:id="rId59"/>
    <p:sldId id="310" r:id="rId60"/>
    <p:sldId id="313" r:id="rId61"/>
    <p:sldId id="314" r:id="rId62"/>
    <p:sldId id="369" r:id="rId63"/>
    <p:sldId id="364" r:id="rId64"/>
    <p:sldId id="360" r:id="rId65"/>
    <p:sldId id="366" r:id="rId66"/>
    <p:sldId id="365" r:id="rId67"/>
    <p:sldId id="361" r:id="rId68"/>
    <p:sldId id="362" r:id="rId69"/>
    <p:sldId id="363" r:id="rId70"/>
    <p:sldId id="352" r:id="rId71"/>
    <p:sldId id="367" r:id="rId72"/>
    <p:sldId id="368" r:id="rId73"/>
    <p:sldId id="370" r:id="rId74"/>
    <p:sldId id="350" r:id="rId75"/>
    <p:sldId id="315" r:id="rId76"/>
    <p:sldId id="316" r:id="rId77"/>
    <p:sldId id="317" r:id="rId78"/>
    <p:sldId id="320" r:id="rId79"/>
    <p:sldId id="319" r:id="rId80"/>
    <p:sldId id="318" r:id="rId81"/>
    <p:sldId id="351" r:id="rId82"/>
    <p:sldId id="371" r:id="rId83"/>
    <p:sldId id="372" r:id="rId84"/>
    <p:sldId id="373" r:id="rId85"/>
    <p:sldId id="374" r:id="rId86"/>
    <p:sldId id="375" r:id="rId87"/>
    <p:sldId id="376" r:id="rId88"/>
    <p:sldId id="377" r:id="rId89"/>
    <p:sldId id="378" r:id="rId90"/>
    <p:sldId id="379" r:id="rId91"/>
    <p:sldId id="381" r:id="rId92"/>
    <p:sldId id="383" r:id="rId93"/>
    <p:sldId id="384" r:id="rId94"/>
    <p:sldId id="328" r:id="rId95"/>
    <p:sldId id="330" r:id="rId96"/>
    <p:sldId id="331" r:id="rId97"/>
    <p:sldId id="333" r:id="rId98"/>
    <p:sldId id="334" r:id="rId99"/>
    <p:sldId id="336" r:id="rId100"/>
    <p:sldId id="337" r:id="rId101"/>
    <p:sldId id="339" r:id="rId102"/>
    <p:sldId id="340" r:id="rId103"/>
    <p:sldId id="342" r:id="rId104"/>
    <p:sldId id="343" r:id="rId105"/>
    <p:sldId id="385" r:id="rId106"/>
    <p:sldId id="386" r:id="rId107"/>
    <p:sldId id="387" r:id="rId108"/>
    <p:sldId id="388" r:id="rId109"/>
    <p:sldId id="389" r:id="rId110"/>
    <p:sldId id="390" r:id="rId111"/>
    <p:sldId id="391" r:id="rId1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2"/>
  </p:normalViewPr>
  <p:slideViewPr>
    <p:cSldViewPr snapToGrid="0" snapToObjects="1">
      <p:cViewPr varScale="1">
        <p:scale>
          <a:sx n="111" d="100"/>
          <a:sy n="111" d="100"/>
        </p:scale>
        <p:origin x="1680"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1">
        <a:schemeClr val="bg1"/>
      </p:bgRef>
    </p:bg>
    <p:spTree>
      <p:nvGrpSpPr>
        <p:cNvPr id="1" name=""/>
        <p:cNvGrpSpPr/>
        <p:nvPr/>
      </p:nvGrpSpPr>
      <p:grpSpPr>
        <a:xfrm>
          <a:off x="0" y="0"/>
          <a:ext cx="0" cy="0"/>
          <a:chOff x="0" y="0"/>
          <a:chExt cx="0" cy="0"/>
        </a:xfrm>
      </p:grpSpPr>
      <p:grpSp>
        <p:nvGrpSpPr>
          <p:cNvPr id="451" name="Group 450"/>
          <p:cNvGrpSpPr/>
          <p:nvPr/>
        </p:nvGrpSpPr>
        <p:grpSpPr>
          <a:xfrm>
            <a:off x="0" y="0"/>
            <a:ext cx="9555163" cy="6853238"/>
            <a:chOff x="1524000" y="0"/>
            <a:chExt cx="9555163" cy="6853238"/>
          </a:xfrm>
        </p:grpSpPr>
        <p:sp>
          <p:nvSpPr>
            <p:cNvPr id="452"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3"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4"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5"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6"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7"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8"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9"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0"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1"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62"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3"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4"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5"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6"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7"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1283114" y="1168329"/>
            <a:ext cx="6586124" cy="4537816"/>
            <a:chOff x="1283114" y="1168329"/>
            <a:chExt cx="6586124" cy="4537816"/>
          </a:xfrm>
        </p:grpSpPr>
        <p:sp>
          <p:nvSpPr>
            <p:cNvPr id="39" name="Rectangle 38"/>
            <p:cNvSpPr/>
            <p:nvPr/>
          </p:nvSpPr>
          <p:spPr>
            <a:xfrm>
              <a:off x="1283114" y="1168329"/>
              <a:ext cx="658612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283114" y="1973001"/>
              <a:ext cx="658612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1" name="Isosceles Triangle 39"/>
            <p:cNvSpPr/>
            <p:nvPr/>
          </p:nvSpPr>
          <p:spPr>
            <a:xfrm rot="10800000">
              <a:off x="4362524" y="5355082"/>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359091" y="2055278"/>
            <a:ext cx="6428445" cy="1810636"/>
          </a:xfrm>
        </p:spPr>
        <p:txBody>
          <a:bodyPr bIns="0" anchor="b">
            <a:normAutofit/>
          </a:bodyPr>
          <a:lstStyle>
            <a:lvl1pPr algn="ctr">
              <a:lnSpc>
                <a:spcPct val="80000"/>
              </a:lnSpc>
              <a:defRPr sz="4800" spc="-113">
                <a:solidFill>
                  <a:srgbClr val="FFFE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359091" y="3941492"/>
            <a:ext cx="6428445" cy="1334120"/>
          </a:xfrm>
        </p:spPr>
        <p:txBody>
          <a:bodyPr tIns="0">
            <a:normAutofit/>
          </a:bodyPr>
          <a:lstStyle>
            <a:lvl1pPr marL="0" indent="0" algn="ctr">
              <a:lnSpc>
                <a:spcPct val="100000"/>
              </a:lnSpc>
              <a:buNone/>
              <a:defRPr sz="1800" b="0">
                <a:solidFill>
                  <a:srgbClr val="FFFEFF"/>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640080" y="320040"/>
            <a:ext cx="2743200" cy="320040"/>
          </a:xfrm>
        </p:spPr>
        <p:txBody>
          <a:bodyPr vert="horz" lIns="91440" tIns="45720" rIns="91440" bIns="45720" rtlCol="0" anchor="ctr"/>
          <a:lstStyle>
            <a:lvl1pPr>
              <a:defRPr lang="en-US"/>
            </a:lvl1pPr>
          </a:lstStyle>
          <a:p>
            <a:fld id="{2DF66AD8-BC4A-4004-9882-414398D930CA}" type="datetimeFigureOut">
              <a:rPr lang="en-US" smtClean="0"/>
              <a:t>1/15/22</a:t>
            </a:fld>
            <a:endParaRPr lang="en-US"/>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08976" y="320040"/>
            <a:ext cx="685800" cy="320040"/>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9331337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85" name="Group 84"/>
          <p:cNvGrpSpPr/>
          <p:nvPr/>
        </p:nvGrpSpPr>
        <p:grpSpPr>
          <a:xfrm>
            <a:off x="-286226" y="0"/>
            <a:ext cx="9421759" cy="6858001"/>
            <a:chOff x="1243013" y="0"/>
            <a:chExt cx="9402763" cy="6858001"/>
          </a:xfrm>
        </p:grpSpPr>
        <p:sp>
          <p:nvSpPr>
            <p:cNvPr id="8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3"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32" name="Group 31"/>
          <p:cNvGrpSpPr/>
          <p:nvPr/>
        </p:nvGrpSpPr>
        <p:grpSpPr>
          <a:xfrm>
            <a:off x="640080" y="1699589"/>
            <a:ext cx="3286552" cy="3470421"/>
            <a:chOff x="640080" y="1699589"/>
            <a:chExt cx="3286552" cy="3470421"/>
          </a:xfrm>
        </p:grpSpPr>
        <p:sp>
          <p:nvSpPr>
            <p:cNvPr id="42" name="Rectangle 41"/>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Rectangle 43"/>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3786" y="2349926"/>
            <a:ext cx="3113815" cy="2472774"/>
          </a:xfrm>
        </p:spPr>
        <p:txBody>
          <a:bodyPr/>
          <a:lstStyle>
            <a:lvl1pPr>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4415686" y="794719"/>
            <a:ext cx="4095643" cy="52570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DF66AD8-BC4A-4004-9882-414398D930CA}" type="datetimeFigureOut">
              <a:rPr lang="en-US" smtClean="0"/>
              <a:t>1/15/22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3024739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grpSp>
        <p:nvGrpSpPr>
          <p:cNvPr id="51" name="Group 50"/>
          <p:cNvGrpSpPr/>
          <p:nvPr/>
        </p:nvGrpSpPr>
        <p:grpSpPr>
          <a:xfrm flipH="1">
            <a:off x="0" y="0"/>
            <a:ext cx="9421759" cy="6858001"/>
            <a:chOff x="1243013" y="0"/>
            <a:chExt cx="9402763" cy="6858001"/>
          </a:xfrm>
        </p:grpSpPr>
        <p:sp>
          <p:nvSpPr>
            <p:cNvPr id="5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6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85" name="Group 84"/>
          <p:cNvGrpSpPr/>
          <p:nvPr/>
        </p:nvGrpSpPr>
        <p:grpSpPr>
          <a:xfrm>
            <a:off x="5228134" y="1699589"/>
            <a:ext cx="3286552" cy="3470421"/>
            <a:chOff x="640080" y="1699589"/>
            <a:chExt cx="3286552" cy="3470421"/>
          </a:xfrm>
        </p:grpSpPr>
        <p:sp>
          <p:nvSpPr>
            <p:cNvPr id="86" name="Rectangle 85"/>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 name="Rectangle 87"/>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5313609" y="2349924"/>
            <a:ext cx="3112047" cy="2464951"/>
          </a:xfrm>
        </p:spPr>
        <p:txBody>
          <a:bodyPr vert="eaVert"/>
          <a:lstStyle>
            <a:lvl1pPr algn="l">
              <a:lnSpc>
                <a:spcPct val="80000"/>
              </a:lnSpc>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43258" y="802808"/>
            <a:ext cx="4118291" cy="5254802"/>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640080" y="320040"/>
            <a:ext cx="2743200" cy="320040"/>
          </a:xfrm>
        </p:spPr>
        <p:txBody>
          <a:bodyPr/>
          <a:lstStyle/>
          <a:p>
            <a:fld id="{2DF66AD8-BC4A-4004-9882-414398D930CA}" type="datetimeFigureOut">
              <a:rPr lang="en-US" smtClean="0"/>
              <a:t>1/15/22</a:t>
            </a:fld>
            <a:endParaRPr lang="en-US"/>
          </a:p>
        </p:txBody>
      </p:sp>
      <p:sp>
        <p:nvSpPr>
          <p:cNvPr id="5" name="Footer Placeholder 4"/>
          <p:cNvSpPr>
            <a:spLocks noGrp="1"/>
          </p:cNvSpPr>
          <p:nvPr>
            <p:ph type="ftr" sz="quarter" idx="11"/>
          </p:nvPr>
        </p:nvSpPr>
        <p:spPr>
          <a:xfrm>
            <a:off x="640080" y="6227064"/>
            <a:ext cx="7854696" cy="320040"/>
          </a:xfrm>
        </p:spPr>
        <p:txBody>
          <a:bodyPr/>
          <a:lstStyle/>
          <a:p>
            <a:endParaRPr lang="en-US"/>
          </a:p>
        </p:txBody>
      </p:sp>
      <p:sp>
        <p:nvSpPr>
          <p:cNvPr id="6" name="Slide Number Placeholder 5"/>
          <p:cNvSpPr>
            <a:spLocks noGrp="1"/>
          </p:cNvSpPr>
          <p:nvPr>
            <p:ph type="sldNum" sz="quarter" idx="12"/>
          </p:nvPr>
        </p:nvSpPr>
        <p:spPr>
          <a:xfrm>
            <a:off x="7808976" y="320040"/>
            <a:ext cx="685800" cy="320040"/>
          </a:xfrm>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1485363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65" name="Group 64"/>
          <p:cNvGrpSpPr/>
          <p:nvPr/>
        </p:nvGrpSpPr>
        <p:grpSpPr>
          <a:xfrm>
            <a:off x="-286226" y="0"/>
            <a:ext cx="9421759" cy="6858001"/>
            <a:chOff x="1243013" y="0"/>
            <a:chExt cx="9402763" cy="6858001"/>
          </a:xfrm>
        </p:grpSpPr>
        <p:sp>
          <p:nvSpPr>
            <p:cNvPr id="66"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0"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1"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2"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0" name="Group 19"/>
          <p:cNvGrpSpPr/>
          <p:nvPr/>
        </p:nvGrpSpPr>
        <p:grpSpPr>
          <a:xfrm>
            <a:off x="640080" y="1699589"/>
            <a:ext cx="3286552" cy="3470421"/>
            <a:chOff x="640080" y="1699589"/>
            <a:chExt cx="3286552" cy="3470421"/>
          </a:xfrm>
        </p:grpSpPr>
        <p:sp>
          <p:nvSpPr>
            <p:cNvPr id="21" name="Rectangle 2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8" cy="246495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415687" y="803186"/>
            <a:ext cx="4091410" cy="5248622"/>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DF66AD8-BC4A-4004-9882-414398D930CA}" type="datetimeFigureOut">
              <a:rPr lang="en-US" smtClean="0"/>
              <a:t>1/15/22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251587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4" name="Group 773"/>
          <p:cNvGrpSpPr/>
          <p:nvPr/>
        </p:nvGrpSpPr>
        <p:grpSpPr>
          <a:xfrm>
            <a:off x="0" y="0"/>
            <a:ext cx="9555163" cy="6853238"/>
            <a:chOff x="1524000" y="0"/>
            <a:chExt cx="9555163" cy="6853238"/>
          </a:xfrm>
        </p:grpSpPr>
        <p:sp>
          <p:nvSpPr>
            <p:cNvPr id="775"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6"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7"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8"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79"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0"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1"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2"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3"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84"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85"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6"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7"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8"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9"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0"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 name="Group 6"/>
          <p:cNvGrpSpPr/>
          <p:nvPr/>
        </p:nvGrpSpPr>
        <p:grpSpPr>
          <a:xfrm>
            <a:off x="2403476" y="1158902"/>
            <a:ext cx="4317684" cy="4537816"/>
            <a:chOff x="2403476" y="1158902"/>
            <a:chExt cx="4317684" cy="4537816"/>
          </a:xfrm>
        </p:grpSpPr>
        <p:sp>
          <p:nvSpPr>
            <p:cNvPr id="28" name="Rectangle 27"/>
            <p:cNvSpPr/>
            <p:nvPr/>
          </p:nvSpPr>
          <p:spPr>
            <a:xfrm>
              <a:off x="2403476" y="1158902"/>
              <a:ext cx="4317684"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2403476" y="1963574"/>
              <a:ext cx="4317684" cy="33844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Isosceles Triangle 28"/>
            <p:cNvSpPr/>
            <p:nvPr/>
          </p:nvSpPr>
          <p:spPr>
            <a:xfrm rot="10800000">
              <a:off x="4358702" y="5345655"/>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2479148" y="2028827"/>
            <a:ext cx="4162952" cy="1732474"/>
          </a:xfrm>
        </p:spPr>
        <p:txBody>
          <a:bodyPr bIns="0" anchor="b">
            <a:normAutofit/>
          </a:bodyPr>
          <a:lstStyle>
            <a:lvl1pPr algn="ctr">
              <a:defRPr sz="3600">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479148" y="3843338"/>
            <a:ext cx="4162952" cy="1426097"/>
          </a:xfrm>
        </p:spPr>
        <p:txBody>
          <a:bodyPr tIns="0">
            <a:normAutofit/>
          </a:bodyPr>
          <a:lstStyle>
            <a:lvl1pPr marL="0" indent="0" algn="ctr">
              <a:buNone/>
              <a:defRPr sz="1600">
                <a:solidFill>
                  <a:srgbClr val="FFFEFF"/>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640080" y="320040"/>
            <a:ext cx="2743200" cy="320040"/>
          </a:xfrm>
        </p:spPr>
        <p:txBody>
          <a:bodyPr/>
          <a:lstStyle/>
          <a:p>
            <a:fld id="{2DF66AD8-BC4A-4004-9882-414398D930CA}" type="datetimeFigureOut">
              <a:rPr lang="en-US" smtClean="0"/>
              <a:t>1/15/22</a:t>
            </a:fld>
            <a:endParaRPr lang="en-US"/>
          </a:p>
        </p:txBody>
      </p:sp>
      <p:sp>
        <p:nvSpPr>
          <p:cNvPr id="5" name="Footer Placeholder 4"/>
          <p:cNvSpPr>
            <a:spLocks noGrp="1"/>
          </p:cNvSpPr>
          <p:nvPr>
            <p:ph type="ftr" sz="quarter" idx="11"/>
          </p:nvPr>
        </p:nvSpPr>
        <p:spPr>
          <a:xfrm>
            <a:off x="640080" y="6227064"/>
            <a:ext cx="7854696"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7808976" y="320040"/>
            <a:ext cx="685800" cy="320040"/>
          </a:xfrm>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4217023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41" name="Group 40"/>
          <p:cNvGrpSpPr/>
          <p:nvPr/>
        </p:nvGrpSpPr>
        <p:grpSpPr>
          <a:xfrm>
            <a:off x="-286226" y="0"/>
            <a:ext cx="9421759" cy="6858001"/>
            <a:chOff x="1243013" y="0"/>
            <a:chExt cx="9402763" cy="6858001"/>
          </a:xfrm>
        </p:grpSpPr>
        <p:sp>
          <p:nvSpPr>
            <p:cNvPr id="42"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8"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9"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2" name="Group 61"/>
          <p:cNvGrpSpPr/>
          <p:nvPr/>
        </p:nvGrpSpPr>
        <p:grpSpPr>
          <a:xfrm>
            <a:off x="640080" y="1699589"/>
            <a:ext cx="3286552" cy="3470421"/>
            <a:chOff x="640080" y="1699589"/>
            <a:chExt cx="3286552" cy="3470421"/>
          </a:xfrm>
        </p:grpSpPr>
        <p:sp>
          <p:nvSpPr>
            <p:cNvPr id="63" name="Rectangle 6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 name="Rectangle 6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068"/>
            <a:ext cx="3122163" cy="2459808"/>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4423014" y="804029"/>
            <a:ext cx="4091674" cy="245934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20283" y="3585104"/>
            <a:ext cx="4094404" cy="247064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640080" y="320040"/>
            <a:ext cx="2743200" cy="320040"/>
          </a:xfrm>
        </p:spPr>
        <p:txBody>
          <a:bodyPr/>
          <a:lstStyle/>
          <a:p>
            <a:fld id="{2DF66AD8-BC4A-4004-9882-414398D930CA}" type="datetimeFigureOut">
              <a:rPr lang="en-US" smtClean="0"/>
              <a:t>1/15/22</a:t>
            </a:fld>
            <a:endParaRPr lang="en-US"/>
          </a:p>
        </p:txBody>
      </p:sp>
      <p:sp>
        <p:nvSpPr>
          <p:cNvPr id="6" name="Footer Placeholder 5"/>
          <p:cNvSpPr>
            <a:spLocks noGrp="1"/>
          </p:cNvSpPr>
          <p:nvPr>
            <p:ph type="ftr" sz="quarter" idx="11"/>
          </p:nvPr>
        </p:nvSpPr>
        <p:spPr>
          <a:xfrm>
            <a:off x="640080" y="6227064"/>
            <a:ext cx="7854696" cy="320040"/>
          </a:xfrm>
        </p:spPr>
        <p:txBody>
          <a:bodyPr/>
          <a:lstStyle/>
          <a:p>
            <a:endParaRPr lang="en-US"/>
          </a:p>
        </p:txBody>
      </p:sp>
      <p:sp>
        <p:nvSpPr>
          <p:cNvPr id="7" name="Slide Number Placeholder 6"/>
          <p:cNvSpPr>
            <a:spLocks noGrp="1"/>
          </p:cNvSpPr>
          <p:nvPr>
            <p:ph type="sldNum" sz="quarter" idx="12"/>
          </p:nvPr>
        </p:nvSpPr>
        <p:spPr>
          <a:xfrm>
            <a:off x="7808976" y="320040"/>
            <a:ext cx="685800" cy="320040"/>
          </a:xfrm>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1147955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8" name="Group 37"/>
          <p:cNvGrpSpPr/>
          <p:nvPr/>
        </p:nvGrpSpPr>
        <p:grpSpPr>
          <a:xfrm>
            <a:off x="-286226" y="0"/>
            <a:ext cx="9421759" cy="6858001"/>
            <a:chOff x="1243013" y="0"/>
            <a:chExt cx="9402763" cy="6858001"/>
          </a:xfrm>
        </p:grpSpPr>
        <p:sp>
          <p:nvSpPr>
            <p:cNvPr id="39"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5"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6"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640080" y="1699589"/>
            <a:ext cx="3286552" cy="3470421"/>
            <a:chOff x="640080" y="1699589"/>
            <a:chExt cx="3286552" cy="3470421"/>
          </a:xfrm>
        </p:grpSpPr>
        <p:sp>
          <p:nvSpPr>
            <p:cNvPr id="60" name="Rectangle 59"/>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19952" y="2355848"/>
            <a:ext cx="3122163" cy="2459028"/>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4706612" y="802200"/>
            <a:ext cx="3805123"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Content Placeholder 3"/>
          <p:cNvSpPr>
            <a:spLocks noGrp="1"/>
          </p:cNvSpPr>
          <p:nvPr>
            <p:ph sz="half" idx="2"/>
          </p:nvPr>
        </p:nvSpPr>
        <p:spPr>
          <a:xfrm>
            <a:off x="4706636" y="1487999"/>
            <a:ext cx="3804674" cy="17753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95010" y="3585518"/>
            <a:ext cx="3819675" cy="685800"/>
          </a:xfrm>
        </p:spPr>
        <p:txBody>
          <a:bodyPr anchor="ctr">
            <a:noAutofit/>
          </a:bodyPr>
          <a:lstStyle>
            <a:lvl1pPr marL="0" indent="0" algn="l">
              <a:lnSpc>
                <a:spcPct val="100000"/>
              </a:lnSpc>
              <a:buNone/>
              <a:defRPr sz="18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Content Placeholder 5"/>
          <p:cNvSpPr>
            <a:spLocks noGrp="1"/>
          </p:cNvSpPr>
          <p:nvPr>
            <p:ph sz="quarter" idx="4"/>
          </p:nvPr>
        </p:nvSpPr>
        <p:spPr>
          <a:xfrm>
            <a:off x="4695010" y="4270332"/>
            <a:ext cx="3819675" cy="17854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640080" y="320040"/>
            <a:ext cx="2743200" cy="320040"/>
          </a:xfrm>
        </p:spPr>
        <p:txBody>
          <a:bodyPr/>
          <a:lstStyle/>
          <a:p>
            <a:fld id="{2DF66AD8-BC4A-4004-9882-414398D930CA}" type="datetimeFigureOut">
              <a:rPr lang="en-US" smtClean="0"/>
              <a:t>1/15/22</a:t>
            </a:fld>
            <a:endParaRPr lang="en-US"/>
          </a:p>
        </p:txBody>
      </p:sp>
      <p:sp>
        <p:nvSpPr>
          <p:cNvPr id="8" name="Footer Placeholder 7"/>
          <p:cNvSpPr>
            <a:spLocks noGrp="1"/>
          </p:cNvSpPr>
          <p:nvPr>
            <p:ph type="ftr" sz="quarter" idx="11"/>
          </p:nvPr>
        </p:nvSpPr>
        <p:spPr>
          <a:xfrm>
            <a:off x="640080" y="6227064"/>
            <a:ext cx="7854696" cy="320040"/>
          </a:xfrm>
        </p:spPr>
        <p:txBody>
          <a:bodyPr/>
          <a:lstStyle/>
          <a:p>
            <a:endParaRPr lang="en-US"/>
          </a:p>
        </p:txBody>
      </p:sp>
      <p:sp>
        <p:nvSpPr>
          <p:cNvPr id="9" name="Slide Number Placeholder 8"/>
          <p:cNvSpPr>
            <a:spLocks noGrp="1"/>
          </p:cNvSpPr>
          <p:nvPr>
            <p:ph type="sldNum" sz="quarter" idx="12"/>
          </p:nvPr>
        </p:nvSpPr>
        <p:spPr>
          <a:xfrm>
            <a:off x="7808976" y="320040"/>
            <a:ext cx="685800" cy="320040"/>
          </a:xfrm>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603360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6" name="Group 75"/>
          <p:cNvGrpSpPr/>
          <p:nvPr/>
        </p:nvGrpSpPr>
        <p:grpSpPr>
          <a:xfrm>
            <a:off x="-286226" y="0"/>
            <a:ext cx="9421759" cy="6858001"/>
            <a:chOff x="1243013" y="0"/>
            <a:chExt cx="9402763" cy="6858001"/>
          </a:xfrm>
        </p:grpSpPr>
        <p:sp>
          <p:nvSpPr>
            <p:cNvPr id="77"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4"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0" name="Group 39"/>
          <p:cNvGrpSpPr/>
          <p:nvPr/>
        </p:nvGrpSpPr>
        <p:grpSpPr>
          <a:xfrm>
            <a:off x="640080" y="1699589"/>
            <a:ext cx="3286552" cy="3470421"/>
            <a:chOff x="640080" y="1699589"/>
            <a:chExt cx="3286552" cy="3470421"/>
          </a:xfrm>
        </p:grpSpPr>
        <p:sp>
          <p:nvSpPr>
            <p:cNvPr id="41" name="Rectangle 40"/>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3" name="Rectangle 42"/>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246495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2DF66AD8-BC4A-4004-9882-414398D930CA}" type="datetimeFigureOut">
              <a:rPr lang="en-US" smtClean="0"/>
              <a:t>1/15/22</a:t>
            </a:fld>
            <a:endParaRPr lang="en-US"/>
          </a:p>
        </p:txBody>
      </p:sp>
      <p:sp>
        <p:nvSpPr>
          <p:cNvPr id="4" name="Footer Placeholder 3"/>
          <p:cNvSpPr>
            <a:spLocks noGrp="1"/>
          </p:cNvSpPr>
          <p:nvPr>
            <p:ph type="ftr" sz="quarter" idx="11"/>
          </p:nvPr>
        </p:nvSpPr>
        <p:spPr>
          <a:xfrm>
            <a:off x="640080" y="6227064"/>
            <a:ext cx="7854696" cy="320040"/>
          </a:xfrm>
        </p:spPr>
        <p:txBody>
          <a:bodyPr/>
          <a:lstStyle/>
          <a:p>
            <a:endParaRPr lang="en-US"/>
          </a:p>
        </p:txBody>
      </p:sp>
      <p:sp>
        <p:nvSpPr>
          <p:cNvPr id="5" name="Slide Number Placeholder 4"/>
          <p:cNvSpPr>
            <a:spLocks noGrp="1"/>
          </p:cNvSpPr>
          <p:nvPr>
            <p:ph type="sldNum" sz="quarter" idx="12"/>
          </p:nvPr>
        </p:nvSpPr>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14481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40080" y="320040"/>
            <a:ext cx="2743200" cy="320040"/>
          </a:xfrm>
        </p:spPr>
        <p:txBody>
          <a:bodyPr/>
          <a:lstStyle/>
          <a:p>
            <a:fld id="{2DF66AD8-BC4A-4004-9882-414398D930CA}" type="datetimeFigureOut">
              <a:rPr lang="en-US" smtClean="0"/>
              <a:t>1/15/22</a:t>
            </a:fld>
            <a:endParaRPr lang="en-US"/>
          </a:p>
        </p:txBody>
      </p:sp>
      <p:sp>
        <p:nvSpPr>
          <p:cNvPr id="3" name="Footer Placeholder 2"/>
          <p:cNvSpPr>
            <a:spLocks noGrp="1"/>
          </p:cNvSpPr>
          <p:nvPr>
            <p:ph type="ftr" sz="quarter" idx="11"/>
          </p:nvPr>
        </p:nvSpPr>
        <p:spPr>
          <a:xfrm>
            <a:off x="640080" y="6227064"/>
            <a:ext cx="7854696" cy="320040"/>
          </a:xfrm>
        </p:spPr>
        <p:txBody>
          <a:bodyPr/>
          <a:lstStyle/>
          <a:p>
            <a:endParaRPr lang="en-US"/>
          </a:p>
        </p:txBody>
      </p:sp>
      <p:sp>
        <p:nvSpPr>
          <p:cNvPr id="4" name="Slide Number Placeholder 3"/>
          <p:cNvSpPr>
            <a:spLocks noGrp="1"/>
          </p:cNvSpPr>
          <p:nvPr>
            <p:ph type="sldNum" sz="quarter" idx="12"/>
          </p:nvPr>
        </p:nvSpPr>
        <p:spPr>
          <a:xfrm>
            <a:off x="7808976" y="320040"/>
            <a:ext cx="685800" cy="320040"/>
          </a:xfrm>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2113470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87" name="Group 86"/>
          <p:cNvGrpSpPr/>
          <p:nvPr/>
        </p:nvGrpSpPr>
        <p:grpSpPr>
          <a:xfrm>
            <a:off x="-286226" y="0"/>
            <a:ext cx="9421759" cy="6858001"/>
            <a:chOff x="1243013" y="0"/>
            <a:chExt cx="9402763" cy="6858001"/>
          </a:xfrm>
        </p:grpSpPr>
        <p:sp>
          <p:nvSpPr>
            <p:cNvPr id="88" name="Freeform 5"/>
            <p:cNvSpPr/>
            <p:nvPr/>
          </p:nvSpPr>
          <p:spPr bwMode="auto">
            <a:xfrm>
              <a:off x="2289175" y="0"/>
              <a:ext cx="3867150" cy="6848475"/>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6"/>
            <p:cNvSpPr/>
            <p:nvPr/>
          </p:nvSpPr>
          <p:spPr bwMode="auto">
            <a:xfrm>
              <a:off x="9604375" y="9525"/>
              <a:ext cx="1041400" cy="328613"/>
            </a:xfrm>
            <a:custGeom>
              <a:avLst/>
              <a:gdLst/>
              <a:ahLst/>
              <a:cxnLst/>
              <a:rect l="0" t="0" r="r" b="b"/>
              <a:pathLst>
                <a:path w="219" h="69">
                  <a:moveTo>
                    <a:pt x="219" y="69"/>
                  </a:moveTo>
                  <a:cubicBezTo>
                    <a:pt x="147" y="41"/>
                    <a:pt x="71" y="1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7"/>
            <p:cNvSpPr/>
            <p:nvPr/>
          </p:nvSpPr>
          <p:spPr bwMode="auto">
            <a:xfrm>
              <a:off x="9223375" y="5578475"/>
              <a:ext cx="1422400" cy="1270000"/>
            </a:xfrm>
            <a:custGeom>
              <a:avLst/>
              <a:gdLst/>
              <a:ahLst/>
              <a:cxnLst/>
              <a:rect l="0" t="0" r="r" b="b"/>
              <a:pathLst>
                <a:path w="299" h="267">
                  <a:moveTo>
                    <a:pt x="0" y="267"/>
                  </a:moveTo>
                  <a:cubicBezTo>
                    <a:pt x="105" y="186"/>
                    <a:pt x="206" y="96"/>
                    <a:pt x="299"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8"/>
            <p:cNvSpPr/>
            <p:nvPr/>
          </p:nvSpPr>
          <p:spPr bwMode="auto">
            <a:xfrm>
              <a:off x="2103438" y="0"/>
              <a:ext cx="3681413" cy="6848475"/>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2" name="Freeform 9"/>
            <p:cNvSpPr/>
            <p:nvPr/>
          </p:nvSpPr>
          <p:spPr bwMode="auto">
            <a:xfrm>
              <a:off x="10179050" y="9525"/>
              <a:ext cx="466725" cy="157163"/>
            </a:xfrm>
            <a:custGeom>
              <a:avLst/>
              <a:gdLst/>
              <a:ahLst/>
              <a:cxnLst/>
              <a:rect l="0" t="0" r="r" b="b"/>
              <a:pathLst>
                <a:path w="98" h="33">
                  <a:moveTo>
                    <a:pt x="98" y="33"/>
                  </a:moveTo>
                  <a:cubicBezTo>
                    <a:pt x="65" y="21"/>
                    <a:pt x="33" y="10"/>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10"/>
            <p:cNvSpPr/>
            <p:nvPr/>
          </p:nvSpPr>
          <p:spPr bwMode="auto">
            <a:xfrm>
              <a:off x="9471025" y="5811838"/>
              <a:ext cx="1174750" cy="1046163"/>
            </a:xfrm>
            <a:custGeom>
              <a:avLst/>
              <a:gdLst/>
              <a:ahLst/>
              <a:cxnLst/>
              <a:rect l="0" t="0" r="r" b="b"/>
              <a:pathLst>
                <a:path w="247" h="220">
                  <a:moveTo>
                    <a:pt x="0" y="220"/>
                  </a:moveTo>
                  <a:cubicBezTo>
                    <a:pt x="86" y="152"/>
                    <a:pt x="169" y="78"/>
                    <a:pt x="247"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4" name="Freeform 11"/>
            <p:cNvSpPr/>
            <p:nvPr/>
          </p:nvSpPr>
          <p:spPr bwMode="auto">
            <a:xfrm>
              <a:off x="1985963" y="0"/>
              <a:ext cx="3622675" cy="6848475"/>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2"/>
            <p:cNvSpPr/>
            <p:nvPr/>
          </p:nvSpPr>
          <p:spPr bwMode="auto">
            <a:xfrm>
              <a:off x="10479088" y="9525"/>
              <a:ext cx="166688" cy="57150"/>
            </a:xfrm>
            <a:custGeom>
              <a:avLst/>
              <a:gdLst/>
              <a:ahLst/>
              <a:cxnLst/>
              <a:rect l="0" t="0" r="r" b="b"/>
              <a:pathLst>
                <a:path w="35" h="12">
                  <a:moveTo>
                    <a:pt x="35" y="12"/>
                  </a:moveTo>
                  <a:cubicBezTo>
                    <a:pt x="23" y="8"/>
                    <a:pt x="12" y="4"/>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3"/>
            <p:cNvSpPr/>
            <p:nvPr/>
          </p:nvSpPr>
          <p:spPr bwMode="auto">
            <a:xfrm>
              <a:off x="9618663" y="5940425"/>
              <a:ext cx="1027113" cy="908050"/>
            </a:xfrm>
            <a:custGeom>
              <a:avLst/>
              <a:gdLst/>
              <a:ahLst/>
              <a:cxnLst/>
              <a:rect l="0" t="0" r="r" b="b"/>
              <a:pathLst>
                <a:path w="216" h="191">
                  <a:moveTo>
                    <a:pt x="0" y="191"/>
                  </a:moveTo>
                  <a:cubicBezTo>
                    <a:pt x="75" y="131"/>
                    <a:pt x="147" y="67"/>
                    <a:pt x="216"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4"/>
            <p:cNvSpPr/>
            <p:nvPr/>
          </p:nvSpPr>
          <p:spPr bwMode="auto">
            <a:xfrm>
              <a:off x="1985963" y="0"/>
              <a:ext cx="3248025" cy="6848475"/>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5"/>
            <p:cNvSpPr/>
            <p:nvPr/>
          </p:nvSpPr>
          <p:spPr bwMode="auto">
            <a:xfrm>
              <a:off x="9780588" y="6054725"/>
              <a:ext cx="865188" cy="793750"/>
            </a:xfrm>
            <a:custGeom>
              <a:avLst/>
              <a:gdLst/>
              <a:ahLst/>
              <a:cxnLst/>
              <a:rect l="0" t="0" r="r" b="b"/>
              <a:pathLst>
                <a:path w="182" h="167">
                  <a:moveTo>
                    <a:pt x="0" y="167"/>
                  </a:moveTo>
                  <a:cubicBezTo>
                    <a:pt x="63" y="114"/>
                    <a:pt x="123" y="58"/>
                    <a:pt x="182"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16"/>
            <p:cNvSpPr/>
            <p:nvPr/>
          </p:nvSpPr>
          <p:spPr bwMode="auto">
            <a:xfrm>
              <a:off x="1871663" y="0"/>
              <a:ext cx="3233738" cy="6848475"/>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17"/>
            <p:cNvSpPr/>
            <p:nvPr/>
          </p:nvSpPr>
          <p:spPr bwMode="auto">
            <a:xfrm>
              <a:off x="9956800" y="6216650"/>
              <a:ext cx="688975" cy="631825"/>
            </a:xfrm>
            <a:custGeom>
              <a:avLst/>
              <a:gdLst/>
              <a:ahLst/>
              <a:cxnLst/>
              <a:rect l="0" t="0" r="r" b="b"/>
              <a:pathLst>
                <a:path w="145" h="133">
                  <a:moveTo>
                    <a:pt x="0" y="133"/>
                  </a:moveTo>
                  <a:cubicBezTo>
                    <a:pt x="50" y="90"/>
                    <a:pt x="98" y="46"/>
                    <a:pt x="14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18"/>
            <p:cNvSpPr/>
            <p:nvPr/>
          </p:nvSpPr>
          <p:spPr bwMode="auto">
            <a:xfrm>
              <a:off x="1466850" y="0"/>
              <a:ext cx="3424238" cy="6848475"/>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2" name="Freeform 19"/>
            <p:cNvSpPr/>
            <p:nvPr/>
          </p:nvSpPr>
          <p:spPr bwMode="auto">
            <a:xfrm>
              <a:off x="10264775" y="6519863"/>
              <a:ext cx="381000" cy="328613"/>
            </a:xfrm>
            <a:custGeom>
              <a:avLst/>
              <a:gdLst/>
              <a:ahLst/>
              <a:cxnLst/>
              <a:rect l="0" t="0" r="r" b="b"/>
              <a:pathLst>
                <a:path w="80" h="69">
                  <a:moveTo>
                    <a:pt x="0" y="69"/>
                  </a:moveTo>
                  <a:cubicBezTo>
                    <a:pt x="27" y="47"/>
                    <a:pt x="53" y="24"/>
                    <a:pt x="8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20"/>
            <p:cNvSpPr/>
            <p:nvPr/>
          </p:nvSpPr>
          <p:spPr bwMode="auto">
            <a:xfrm>
              <a:off x="1581150" y="0"/>
              <a:ext cx="2720975" cy="6848475"/>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4" name="Freeform 21"/>
            <p:cNvSpPr/>
            <p:nvPr/>
          </p:nvSpPr>
          <p:spPr bwMode="auto">
            <a:xfrm>
              <a:off x="1243013" y="0"/>
              <a:ext cx="2949575" cy="6848475"/>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105" name="Freeform 22"/>
            <p:cNvSpPr/>
            <p:nvPr/>
          </p:nvSpPr>
          <p:spPr bwMode="auto">
            <a:xfrm>
              <a:off x="1524000" y="0"/>
              <a:ext cx="1446213" cy="2030413"/>
            </a:xfrm>
            <a:custGeom>
              <a:avLst/>
              <a:gdLst/>
              <a:ahLst/>
              <a:cxnLst/>
              <a:rect l="0" t="0" r="r" b="b"/>
              <a:pathLst>
                <a:path w="304" h="427">
                  <a:moveTo>
                    <a:pt x="304" y="0"/>
                  </a:moveTo>
                  <a:cubicBezTo>
                    <a:pt x="170" y="120"/>
                    <a:pt x="69" y="267"/>
                    <a:pt x="0" y="42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3"/>
            <p:cNvSpPr/>
            <p:nvPr/>
          </p:nvSpPr>
          <p:spPr bwMode="auto">
            <a:xfrm>
              <a:off x="1524000" y="9525"/>
              <a:ext cx="1246188" cy="1641475"/>
            </a:xfrm>
            <a:custGeom>
              <a:avLst/>
              <a:gdLst/>
              <a:ahLst/>
              <a:cxnLst/>
              <a:rect l="0" t="0" r="r" b="b"/>
              <a:pathLst>
                <a:path w="262" h="345">
                  <a:moveTo>
                    <a:pt x="262" y="0"/>
                  </a:moveTo>
                  <a:cubicBezTo>
                    <a:pt x="152" y="102"/>
                    <a:pt x="65" y="217"/>
                    <a:pt x="0" y="34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4"/>
            <p:cNvSpPr/>
            <p:nvPr/>
          </p:nvSpPr>
          <p:spPr bwMode="auto">
            <a:xfrm>
              <a:off x="1524000" y="0"/>
              <a:ext cx="1036638" cy="1212850"/>
            </a:xfrm>
            <a:custGeom>
              <a:avLst/>
              <a:gdLst/>
              <a:ahLst/>
              <a:cxnLst/>
              <a:rect l="0" t="0" r="r" b="b"/>
              <a:pathLst>
                <a:path w="218" h="255">
                  <a:moveTo>
                    <a:pt x="218" y="0"/>
                  </a:moveTo>
                  <a:cubicBezTo>
                    <a:pt x="137" y="77"/>
                    <a:pt x="62" y="162"/>
                    <a:pt x="0" y="25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42" name="Group 41"/>
          <p:cNvGrpSpPr/>
          <p:nvPr/>
        </p:nvGrpSpPr>
        <p:grpSpPr>
          <a:xfrm>
            <a:off x="640080" y="1699589"/>
            <a:ext cx="3286552" cy="3470421"/>
            <a:chOff x="640080" y="1699589"/>
            <a:chExt cx="3286552" cy="3470421"/>
          </a:xfrm>
        </p:grpSpPr>
        <p:sp>
          <p:nvSpPr>
            <p:cNvPr id="43" name="Rectangle 42"/>
            <p:cNvSpPr/>
            <p:nvPr/>
          </p:nvSpPr>
          <p:spPr>
            <a:xfrm>
              <a:off x="644453" y="1699589"/>
              <a:ext cx="327780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4" name="Isosceles Triangle 22"/>
            <p:cNvSpPr/>
            <p:nvPr/>
          </p:nvSpPr>
          <p:spPr>
            <a:xfrm rot="10800000">
              <a:off x="2125363" y="48976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5" name="Rectangle 44"/>
            <p:cNvSpPr/>
            <p:nvPr/>
          </p:nvSpPr>
          <p:spPr>
            <a:xfrm>
              <a:off x="640080" y="2275661"/>
              <a:ext cx="32865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25554" y="2349924"/>
            <a:ext cx="3112047" cy="1225399"/>
          </a:xfrm>
        </p:spPr>
        <p:txBody>
          <a:bodyPr bIns="0" anchor="b">
            <a:noAutofit/>
          </a:bodyPr>
          <a:lstStyle>
            <a:lvl1pPr algn="ctr">
              <a:defRPr sz="2800">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415686" y="801390"/>
            <a:ext cx="4095643" cy="5249495"/>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25554" y="3575324"/>
            <a:ext cx="3112047" cy="1239552"/>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2DF66AD8-BC4A-4004-9882-414398D930CA}" type="datetimeFigureOut">
              <a:rPr lang="en-US" smtClean="0"/>
              <a:t>1/15/22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97060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429" name="Group 428"/>
          <p:cNvGrpSpPr/>
          <p:nvPr/>
        </p:nvGrpSpPr>
        <p:grpSpPr>
          <a:xfrm>
            <a:off x="0" y="0"/>
            <a:ext cx="9555163" cy="6853238"/>
            <a:chOff x="1524000" y="0"/>
            <a:chExt cx="9555163" cy="6853238"/>
          </a:xfrm>
        </p:grpSpPr>
        <p:sp>
          <p:nvSpPr>
            <p:cNvPr id="430" name="Freeform 6"/>
            <p:cNvSpPr/>
            <p:nvPr/>
          </p:nvSpPr>
          <p:spPr bwMode="auto">
            <a:xfrm>
              <a:off x="1524000" y="1331913"/>
              <a:ext cx="7837488" cy="5521325"/>
            </a:xfrm>
            <a:custGeom>
              <a:avLst/>
              <a:gdLst/>
              <a:ahLst/>
              <a:cxnLst/>
              <a:rect l="0" t="0" r="r" b="b"/>
              <a:pathLst>
                <a:path w="1648" h="1161">
                  <a:moveTo>
                    <a:pt x="1362" y="1161"/>
                  </a:moveTo>
                  <a:cubicBezTo>
                    <a:pt x="1648" y="920"/>
                    <a:pt x="1283" y="505"/>
                    <a:pt x="1097" y="326"/>
                  </a:cubicBezTo>
                  <a:cubicBezTo>
                    <a:pt x="926" y="162"/>
                    <a:pt x="709" y="35"/>
                    <a:pt x="470" y="14"/>
                  </a:cubicBezTo>
                  <a:cubicBezTo>
                    <a:pt x="315" y="0"/>
                    <a:pt x="142" y="49"/>
                    <a:pt x="0" y="138"/>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1" name="Freeform 7"/>
            <p:cNvSpPr/>
            <p:nvPr/>
          </p:nvSpPr>
          <p:spPr bwMode="auto">
            <a:xfrm>
              <a:off x="1524000" y="5564188"/>
              <a:ext cx="1412875" cy="1284288"/>
            </a:xfrm>
            <a:custGeom>
              <a:avLst/>
              <a:gdLst/>
              <a:ahLst/>
              <a:cxnLst/>
              <a:rect l="0" t="0" r="r" b="b"/>
              <a:pathLst>
                <a:path w="297" h="270">
                  <a:moveTo>
                    <a:pt x="0" y="0"/>
                  </a:moveTo>
                  <a:cubicBezTo>
                    <a:pt x="73" y="119"/>
                    <a:pt x="186" y="220"/>
                    <a:pt x="297" y="27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2" name="Freeform 8"/>
            <p:cNvSpPr/>
            <p:nvPr/>
          </p:nvSpPr>
          <p:spPr bwMode="auto">
            <a:xfrm>
              <a:off x="1524000" y="2030413"/>
              <a:ext cx="6510338" cy="4813300"/>
            </a:xfrm>
            <a:custGeom>
              <a:avLst/>
              <a:gdLst/>
              <a:ahLst/>
              <a:cxnLst/>
              <a:rect l="0" t="0" r="r" b="b"/>
              <a:pathLst>
                <a:path w="1369" h="1012">
                  <a:moveTo>
                    <a:pt x="845" y="1012"/>
                  </a:moveTo>
                  <a:cubicBezTo>
                    <a:pt x="1043" y="967"/>
                    <a:pt x="1369" y="853"/>
                    <a:pt x="1263" y="588"/>
                  </a:cubicBezTo>
                  <a:cubicBezTo>
                    <a:pt x="1164" y="340"/>
                    <a:pt x="861" y="107"/>
                    <a:pt x="602" y="49"/>
                  </a:cubicBezTo>
                  <a:cubicBezTo>
                    <a:pt x="383" y="0"/>
                    <a:pt x="135" y="97"/>
                    <a:pt x="0" y="28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3" name="Freeform 9"/>
            <p:cNvSpPr/>
            <p:nvPr/>
          </p:nvSpPr>
          <p:spPr bwMode="auto">
            <a:xfrm>
              <a:off x="1528763" y="6207125"/>
              <a:ext cx="717550" cy="646113"/>
            </a:xfrm>
            <a:custGeom>
              <a:avLst/>
              <a:gdLst/>
              <a:ahLst/>
              <a:cxnLst/>
              <a:rect l="0" t="0" r="r" b="b"/>
              <a:pathLst>
                <a:path w="151" h="136">
                  <a:moveTo>
                    <a:pt x="0" y="0"/>
                  </a:moveTo>
                  <a:cubicBezTo>
                    <a:pt x="45" y="52"/>
                    <a:pt x="97" y="99"/>
                    <a:pt x="151" y="13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4" name="Freeform 10"/>
            <p:cNvSpPr/>
            <p:nvPr/>
          </p:nvSpPr>
          <p:spPr bwMode="auto">
            <a:xfrm>
              <a:off x="1524000" y="1806575"/>
              <a:ext cx="6753225" cy="5046663"/>
            </a:xfrm>
            <a:custGeom>
              <a:avLst/>
              <a:gdLst/>
              <a:ahLst/>
              <a:cxnLst/>
              <a:rect l="0" t="0" r="r" b="b"/>
              <a:pathLst>
                <a:path w="1420" h="1061">
                  <a:moveTo>
                    <a:pt x="1034" y="1061"/>
                  </a:moveTo>
                  <a:cubicBezTo>
                    <a:pt x="1148" y="1019"/>
                    <a:pt x="1283" y="957"/>
                    <a:pt x="1345" y="845"/>
                  </a:cubicBezTo>
                  <a:cubicBezTo>
                    <a:pt x="1420" y="710"/>
                    <a:pt x="1338" y="570"/>
                    <a:pt x="1249" y="466"/>
                  </a:cubicBezTo>
                  <a:cubicBezTo>
                    <a:pt x="1068" y="253"/>
                    <a:pt x="816" y="57"/>
                    <a:pt x="530" y="23"/>
                  </a:cubicBezTo>
                  <a:cubicBezTo>
                    <a:pt x="336" y="0"/>
                    <a:pt x="140" y="87"/>
                    <a:pt x="0" y="22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5" name="Freeform 11"/>
            <p:cNvSpPr/>
            <p:nvPr/>
          </p:nvSpPr>
          <p:spPr bwMode="auto">
            <a:xfrm>
              <a:off x="1524000" y="669925"/>
              <a:ext cx="8797925" cy="6183313"/>
            </a:xfrm>
            <a:custGeom>
              <a:avLst/>
              <a:gdLst/>
              <a:ahLst/>
              <a:cxnLst/>
              <a:rect l="0" t="0" r="r" b="b"/>
              <a:pathLst>
                <a:path w="1850" h="1300">
                  <a:moveTo>
                    <a:pt x="1552" y="1300"/>
                  </a:moveTo>
                  <a:cubicBezTo>
                    <a:pt x="1850" y="1019"/>
                    <a:pt x="1504" y="652"/>
                    <a:pt x="1288" y="447"/>
                  </a:cubicBezTo>
                  <a:cubicBezTo>
                    <a:pt x="1085" y="255"/>
                    <a:pt x="838" y="90"/>
                    <a:pt x="559" y="37"/>
                  </a:cubicBezTo>
                  <a:cubicBezTo>
                    <a:pt x="364" y="0"/>
                    <a:pt x="171" y="40"/>
                    <a:pt x="0" y="131"/>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6" name="Freeform 12"/>
            <p:cNvSpPr/>
            <p:nvPr/>
          </p:nvSpPr>
          <p:spPr bwMode="auto">
            <a:xfrm>
              <a:off x="1524000" y="119063"/>
              <a:ext cx="9555163" cy="6734175"/>
            </a:xfrm>
            <a:custGeom>
              <a:avLst/>
              <a:gdLst/>
              <a:ahLst/>
              <a:cxnLst/>
              <a:rect l="0" t="0" r="r" b="b"/>
              <a:pathLst>
                <a:path w="2009" h="1416">
                  <a:moveTo>
                    <a:pt x="1725" y="1416"/>
                  </a:moveTo>
                  <a:cubicBezTo>
                    <a:pt x="2009" y="1117"/>
                    <a:pt x="1728" y="785"/>
                    <a:pt x="1492" y="565"/>
                  </a:cubicBezTo>
                  <a:cubicBezTo>
                    <a:pt x="1248" y="339"/>
                    <a:pt x="961" y="143"/>
                    <a:pt x="635" y="61"/>
                  </a:cubicBezTo>
                  <a:cubicBezTo>
                    <a:pt x="392" y="0"/>
                    <a:pt x="190" y="18"/>
                    <a:pt x="0" y="10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7" name="Freeform 13"/>
            <p:cNvSpPr/>
            <p:nvPr/>
          </p:nvSpPr>
          <p:spPr bwMode="auto">
            <a:xfrm>
              <a:off x="5419725" y="4763"/>
              <a:ext cx="5216525" cy="5368925"/>
            </a:xfrm>
            <a:custGeom>
              <a:avLst/>
              <a:gdLst/>
              <a:ahLst/>
              <a:cxnLst/>
              <a:rect l="0" t="0" r="r" b="b"/>
              <a:pathLst>
                <a:path w="1097" h="1129">
                  <a:moveTo>
                    <a:pt x="1097" y="1129"/>
                  </a:moveTo>
                  <a:cubicBezTo>
                    <a:pt x="1031" y="909"/>
                    <a:pt x="843" y="701"/>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8" name="Freeform 15"/>
            <p:cNvSpPr/>
            <p:nvPr/>
          </p:nvSpPr>
          <p:spPr bwMode="auto">
            <a:xfrm>
              <a:off x="5813425" y="4763"/>
              <a:ext cx="4832350" cy="4822825"/>
            </a:xfrm>
            <a:custGeom>
              <a:avLst/>
              <a:gdLst/>
              <a:ahLst/>
              <a:cxnLst/>
              <a:rect l="0" t="0" r="r" b="b"/>
              <a:pathLst>
                <a:path w="1016" h="1014">
                  <a:moveTo>
                    <a:pt x="1016" y="1014"/>
                  </a:moveTo>
                  <a:cubicBezTo>
                    <a:pt x="934" y="849"/>
                    <a:pt x="802" y="6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9" name="Freeform 16"/>
            <p:cNvSpPr/>
            <p:nvPr/>
          </p:nvSpPr>
          <p:spPr bwMode="auto">
            <a:xfrm>
              <a:off x="6003925" y="4763"/>
              <a:ext cx="4641850" cy="4598988"/>
            </a:xfrm>
            <a:custGeom>
              <a:avLst/>
              <a:gdLst/>
              <a:ahLst/>
              <a:cxnLst/>
              <a:rect l="0" t="0" r="r" b="b"/>
              <a:pathLst>
                <a:path w="976" h="967">
                  <a:moveTo>
                    <a:pt x="976" y="967"/>
                  </a:moveTo>
                  <a:cubicBezTo>
                    <a:pt x="894" y="822"/>
                    <a:pt x="779" y="689"/>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440" name="Freeform 17"/>
            <p:cNvSpPr/>
            <p:nvPr/>
          </p:nvSpPr>
          <p:spPr bwMode="auto">
            <a:xfrm>
              <a:off x="6203950" y="0"/>
              <a:ext cx="4441825" cy="4237038"/>
            </a:xfrm>
            <a:custGeom>
              <a:avLst/>
              <a:gdLst/>
              <a:ahLst/>
              <a:cxnLst/>
              <a:rect l="0" t="0" r="r" b="b"/>
              <a:pathLst>
                <a:path w="934" h="891">
                  <a:moveTo>
                    <a:pt x="934" y="891"/>
                  </a:moveTo>
                  <a:cubicBezTo>
                    <a:pt x="863" y="783"/>
                    <a:pt x="778" y="684"/>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1" name="Freeform 18"/>
            <p:cNvSpPr/>
            <p:nvPr/>
          </p:nvSpPr>
          <p:spPr bwMode="auto">
            <a:xfrm>
              <a:off x="6456363" y="4763"/>
              <a:ext cx="4179888" cy="3986213"/>
            </a:xfrm>
            <a:custGeom>
              <a:avLst/>
              <a:gdLst/>
              <a:ahLst/>
              <a:cxnLst/>
              <a:rect l="0" t="0" r="r" b="b"/>
              <a:pathLst>
                <a:path w="879" h="838">
                  <a:moveTo>
                    <a:pt x="879" y="838"/>
                  </a:moveTo>
                  <a:cubicBezTo>
                    <a:pt x="821" y="755"/>
                    <a:pt x="756" y="679"/>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2" name="Freeform 19"/>
            <p:cNvSpPr/>
            <p:nvPr/>
          </p:nvSpPr>
          <p:spPr bwMode="auto">
            <a:xfrm>
              <a:off x="6869113" y="4763"/>
              <a:ext cx="3776663" cy="3838575"/>
            </a:xfrm>
            <a:custGeom>
              <a:avLst/>
              <a:gdLst/>
              <a:ahLst/>
              <a:cxnLst/>
              <a:rect l="0" t="0" r="r" b="b"/>
              <a:pathLst>
                <a:path w="794" h="807">
                  <a:moveTo>
                    <a:pt x="794" y="807"/>
                  </a:moveTo>
                  <a:cubicBezTo>
                    <a:pt x="745" y="739"/>
                    <a:pt x="695" y="676"/>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3" name="Freeform 20"/>
            <p:cNvSpPr/>
            <p:nvPr/>
          </p:nvSpPr>
          <p:spPr bwMode="auto">
            <a:xfrm>
              <a:off x="8758238" y="4763"/>
              <a:ext cx="1887538" cy="1355725"/>
            </a:xfrm>
            <a:custGeom>
              <a:avLst/>
              <a:gdLst/>
              <a:ahLst/>
              <a:cxnLst/>
              <a:rect l="0" t="0" r="r" b="b"/>
              <a:pathLst>
                <a:path w="397" h="285">
                  <a:moveTo>
                    <a:pt x="397" y="285"/>
                  </a:moveTo>
                  <a:cubicBezTo>
                    <a:pt x="270" y="182"/>
                    <a:pt x="138" y="8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4" name="Freeform 21"/>
            <p:cNvSpPr/>
            <p:nvPr/>
          </p:nvSpPr>
          <p:spPr bwMode="auto">
            <a:xfrm>
              <a:off x="9223375" y="9525"/>
              <a:ext cx="1422400" cy="1108075"/>
            </a:xfrm>
            <a:custGeom>
              <a:avLst/>
              <a:gdLst/>
              <a:ahLst/>
              <a:cxnLst/>
              <a:rect l="0" t="0" r="r" b="b"/>
              <a:pathLst>
                <a:path w="299" h="233">
                  <a:moveTo>
                    <a:pt x="299" y="233"/>
                  </a:moveTo>
                  <a:cubicBezTo>
                    <a:pt x="197" y="145"/>
                    <a:pt x="97" y="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5" name="Freeform 22"/>
            <p:cNvSpPr/>
            <p:nvPr/>
          </p:nvSpPr>
          <p:spPr bwMode="auto">
            <a:xfrm>
              <a:off x="10009188" y="4763"/>
              <a:ext cx="636588" cy="361950"/>
            </a:xfrm>
            <a:custGeom>
              <a:avLst/>
              <a:gdLst/>
              <a:ahLst/>
              <a:cxnLst/>
              <a:rect l="0" t="0" r="r" b="b"/>
              <a:pathLst>
                <a:path w="134" h="76">
                  <a:moveTo>
                    <a:pt x="0" y="0"/>
                  </a:moveTo>
                  <a:cubicBezTo>
                    <a:pt x="45" y="25"/>
                    <a:pt x="89" y="50"/>
                    <a:pt x="134" y="7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644463" y="1698332"/>
            <a:ext cx="4357752" cy="3470420"/>
            <a:chOff x="644463" y="1698332"/>
            <a:chExt cx="4357752" cy="3470420"/>
          </a:xfrm>
        </p:grpSpPr>
        <p:sp>
          <p:nvSpPr>
            <p:cNvPr id="77" name="Rectangle 76"/>
            <p:cNvSpPr/>
            <p:nvPr/>
          </p:nvSpPr>
          <p:spPr>
            <a:xfrm>
              <a:off x="644463" y="1698332"/>
              <a:ext cx="4357752"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644463" y="2274404"/>
              <a:ext cx="4357752"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27" name="Isosceles Triangle 9"/>
            <p:cNvSpPr/>
            <p:nvPr/>
          </p:nvSpPr>
          <p:spPr>
            <a:xfrm rot="10800000">
              <a:off x="2665346"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5654676" y="0"/>
            <a:ext cx="3489324" cy="6858000"/>
          </a:xfrm>
          <a:solidFill>
            <a:schemeClr val="bg1">
              <a:lumMod val="65000"/>
              <a:lumOff val="3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endParaRPr lang="en-US" dirty="0"/>
          </a:p>
        </p:txBody>
      </p:sp>
      <p:sp>
        <p:nvSpPr>
          <p:cNvPr id="2" name="Title 1"/>
          <p:cNvSpPr>
            <a:spLocks noGrp="1"/>
          </p:cNvSpPr>
          <p:nvPr>
            <p:ph type="title"/>
          </p:nvPr>
        </p:nvSpPr>
        <p:spPr>
          <a:xfrm>
            <a:off x="723585" y="2336402"/>
            <a:ext cx="4197666" cy="1265539"/>
          </a:xfrm>
        </p:spPr>
        <p:txBody>
          <a:bodyPr bIns="0" anchor="b">
            <a:normAutofit/>
          </a:bodyPr>
          <a:lstStyle>
            <a:lvl1pPr>
              <a:defRPr sz="3200">
                <a:solidFill>
                  <a:srgbClr val="FFFEFF"/>
                </a:solidFill>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722314" y="3601941"/>
            <a:ext cx="4199254" cy="1214535"/>
          </a:xfrm>
        </p:spPr>
        <p:txBody>
          <a:bodyPr>
            <a:normAutofit/>
          </a:bodyPr>
          <a:lstStyle>
            <a:lvl1pPr marL="0" indent="0" algn="ctr">
              <a:buNone/>
              <a:defRPr sz="1400">
                <a:solidFill>
                  <a:srgbClr val="FFFE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Date Placeholder 4"/>
          <p:cNvSpPr>
            <a:spLocks noGrp="1"/>
          </p:cNvSpPr>
          <p:nvPr>
            <p:ph type="dt" sz="half" idx="10"/>
          </p:nvPr>
        </p:nvSpPr>
        <p:spPr>
          <a:xfrm>
            <a:off x="640080" y="320040"/>
            <a:ext cx="2743200" cy="320040"/>
          </a:xfrm>
        </p:spPr>
        <p:txBody>
          <a:bodyPr/>
          <a:lstStyle/>
          <a:p>
            <a:fld id="{2DF66AD8-BC4A-4004-9882-414398D930CA}" type="datetimeFigureOut">
              <a:rPr lang="en-US" smtClean="0"/>
              <a:t>1/15/22</a:t>
            </a:fld>
            <a:endParaRPr lang="en-US"/>
          </a:p>
        </p:txBody>
      </p:sp>
      <p:sp>
        <p:nvSpPr>
          <p:cNvPr id="6" name="Footer Placeholder 5"/>
          <p:cNvSpPr>
            <a:spLocks noGrp="1"/>
          </p:cNvSpPr>
          <p:nvPr>
            <p:ph type="ftr" sz="quarter" idx="11"/>
          </p:nvPr>
        </p:nvSpPr>
        <p:spPr>
          <a:xfrm>
            <a:off x="640080" y="6227064"/>
            <a:ext cx="4358641" cy="320040"/>
          </a:xfrm>
        </p:spPr>
        <p:txBody>
          <a:bodyPr/>
          <a:lstStyle/>
          <a:p>
            <a:endParaRPr lang="en-US" dirty="0"/>
          </a:p>
        </p:txBody>
      </p:sp>
      <p:sp>
        <p:nvSpPr>
          <p:cNvPr id="7" name="Slide Number Placeholder 6"/>
          <p:cNvSpPr>
            <a:spLocks noGrp="1"/>
          </p:cNvSpPr>
          <p:nvPr>
            <p:ph type="sldNum" sz="quarter" idx="12"/>
          </p:nvPr>
        </p:nvSpPr>
        <p:spPr>
          <a:xfrm>
            <a:off x="4315463" y="320040"/>
            <a:ext cx="685800" cy="320040"/>
          </a:xfrm>
        </p:spPr>
        <p:txBody>
          <a:bodyPr/>
          <a:lstStyle/>
          <a:p>
            <a:fld id="{B9D2C864-9362-43C7-A136-D9C41D93A96D}" type="slidenum">
              <a:rPr lang="en-US" smtClean="0"/>
              <a:t>‹N›</a:t>
            </a:fld>
            <a:endParaRPr lang="en-US"/>
          </a:p>
        </p:txBody>
      </p:sp>
    </p:spTree>
    <p:extLst>
      <p:ext uri="{BB962C8B-B14F-4D97-AF65-F5344CB8AC3E}">
        <p14:creationId xmlns:p14="http://schemas.microsoft.com/office/powerpoint/2010/main" val="171949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5554" y="2349925"/>
            <a:ext cx="3112047" cy="2464952"/>
          </a:xfrm>
          <a:prstGeom prst="rect">
            <a:avLst/>
          </a:prstGeom>
        </p:spPr>
        <p:txBody>
          <a:bodyPr vert="horz" lIns="228600" tIns="228600" rIns="228600" bIns="22860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4415687" y="794719"/>
            <a:ext cx="4079089" cy="525709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640080" y="320040"/>
            <a:ext cx="27432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2DF66AD8-BC4A-4004-9882-414398D930CA}" type="datetimeFigureOut">
              <a:rPr lang="en-US" smtClean="0"/>
              <a:t>1/15/22</a:t>
            </a:fld>
            <a:endParaRPr lang="en-US"/>
          </a:p>
        </p:txBody>
      </p:sp>
      <p:sp>
        <p:nvSpPr>
          <p:cNvPr id="5" name="Footer Placeholder 4"/>
          <p:cNvSpPr>
            <a:spLocks noGrp="1"/>
          </p:cNvSpPr>
          <p:nvPr>
            <p:ph type="ftr" sz="quarter" idx="3"/>
          </p:nvPr>
        </p:nvSpPr>
        <p:spPr>
          <a:xfrm>
            <a:off x="640080" y="6227064"/>
            <a:ext cx="7854696"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08976" y="320040"/>
            <a:ext cx="6858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B9D2C864-9362-43C7-A136-D9C41D93A96D}" type="slidenum">
              <a:rPr lang="en-US" smtClean="0"/>
              <a:t>‹N›</a:t>
            </a:fld>
            <a:endParaRPr lang="en-US"/>
          </a:p>
        </p:txBody>
      </p:sp>
    </p:spTree>
    <p:extLst>
      <p:ext uri="{BB962C8B-B14F-4D97-AF65-F5344CB8AC3E}">
        <p14:creationId xmlns:p14="http://schemas.microsoft.com/office/powerpoint/2010/main" val="2829485451"/>
      </p:ext>
    </p:extLst>
  </p:cSld>
  <p:clrMap bg1="lt1" tx1="dk1" bg2="lt2" tx2="dk2" accent1="accent1" accent2="accent2" accent3="accent3" accent4="accent4" accent5="accent5" accent6="accent6" hlink="hlink" folHlink="folHlink"/>
  <p:sldLayoutIdLst>
    <p:sldLayoutId id="2147484894" r:id="rId1"/>
    <p:sldLayoutId id="2147484895" r:id="rId2"/>
    <p:sldLayoutId id="2147484896" r:id="rId3"/>
    <p:sldLayoutId id="2147484897" r:id="rId4"/>
    <p:sldLayoutId id="2147484898" r:id="rId5"/>
    <p:sldLayoutId id="2147484899" r:id="rId6"/>
    <p:sldLayoutId id="2147484900" r:id="rId7"/>
    <p:sldLayoutId id="2147484901" r:id="rId8"/>
    <p:sldLayoutId id="2147484902" r:id="rId9"/>
    <p:sldLayoutId id="2147484903" r:id="rId10"/>
    <p:sldLayoutId id="2147484904" r:id="rId11"/>
  </p:sldLayoutIdLst>
  <p:txStyles>
    <p:titleStyle>
      <a:lvl1pPr algn="ctr" defTabSz="685800" rtl="0" eaLnBrk="1" latinLnBrk="0" hangingPunct="1">
        <a:lnSpc>
          <a:spcPct val="85000"/>
        </a:lnSpc>
        <a:spcBef>
          <a:spcPct val="0"/>
        </a:spcBef>
        <a:buNone/>
        <a:defRPr sz="3200" b="0" i="0" kern="1200" cap="none" spc="-113">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10000"/>
        <a:buFont typeface="Wingdings" panose="05000000000000000000" pitchFamily="2" charset="2"/>
        <a:buChar char="§"/>
        <a:defRPr sz="900" kern="120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78734" y="983848"/>
            <a:ext cx="8108066" cy="4780343"/>
          </a:xfrm>
        </p:spPr>
        <p:txBody>
          <a:bodyPr>
            <a:normAutofit/>
          </a:bodyPr>
          <a:lstStyle/>
          <a:p>
            <a:r>
              <a:rPr lang="it-IT" sz="4000" b="1" i="1" dirty="0">
                <a:solidFill>
                  <a:srgbClr val="FF0000"/>
                </a:solidFill>
              </a:rPr>
              <a:t>ACCADEMIA DEI LINCEI </a:t>
            </a:r>
            <a:br>
              <a:rPr lang="it-IT" sz="4000" b="1" i="1" dirty="0">
                <a:solidFill>
                  <a:srgbClr val="FF0000"/>
                </a:solidFill>
              </a:rPr>
            </a:br>
            <a:r>
              <a:rPr lang="it-IT" sz="4000" b="1" dirty="0">
                <a:solidFill>
                  <a:srgbClr val="0070C0"/>
                </a:solidFill>
              </a:rPr>
              <a:t>FONDAZIONE </a:t>
            </a:r>
            <a:br>
              <a:rPr lang="it-IT" sz="4000" b="1" dirty="0">
                <a:solidFill>
                  <a:srgbClr val="0070C0"/>
                </a:solidFill>
              </a:rPr>
            </a:br>
            <a:r>
              <a:rPr lang="it-IT" sz="4000" b="1" dirty="0">
                <a:solidFill>
                  <a:srgbClr val="0070C0"/>
                </a:solidFill>
              </a:rPr>
              <a:t>“I LINCEI PER LA SCUOLA”</a:t>
            </a:r>
            <a:br>
              <a:rPr lang="it-IT" dirty="0">
                <a:solidFill>
                  <a:srgbClr val="0070C0"/>
                </a:solidFill>
              </a:rPr>
            </a:br>
            <a:br>
              <a:rPr lang="it-IT" sz="4000" b="1" i="1" dirty="0">
                <a:solidFill>
                  <a:srgbClr val="0070C0"/>
                </a:solidFill>
              </a:rPr>
            </a:br>
            <a:r>
              <a:rPr lang="it-IT" sz="3200" b="1" i="1" dirty="0"/>
              <a:t>POLO   CATANIA -MESSINA </a:t>
            </a:r>
            <a:br>
              <a:rPr lang="it-IT" sz="3200" b="1" i="1" dirty="0"/>
            </a:br>
            <a:r>
              <a:rPr lang="it-IT" sz="3200" b="1" dirty="0" err="1"/>
              <a:t>a.s.</a:t>
            </a:r>
            <a:r>
              <a:rPr lang="it-IT" sz="3200" b="1" dirty="0"/>
              <a:t> 2021 / 2022</a:t>
            </a:r>
            <a:br>
              <a:rPr lang="it-IT" sz="3200" b="1" dirty="0"/>
            </a:br>
            <a:r>
              <a:rPr lang="it-IT" sz="3200" b="1" dirty="0"/>
              <a:t>Corso di Italiano</a:t>
            </a:r>
            <a:br>
              <a:rPr lang="it-IT" sz="3200" b="1" i="1" dirty="0"/>
            </a:br>
            <a:r>
              <a:rPr lang="it-IT" sz="3200" b="1" i="1" dirty="0"/>
              <a:t>.</a:t>
            </a:r>
            <a:r>
              <a:rPr lang="it-IT" sz="3200" dirty="0"/>
              <a:t> </a:t>
            </a:r>
          </a:p>
        </p:txBody>
      </p:sp>
      <p:sp>
        <p:nvSpPr>
          <p:cNvPr id="3" name="Sottotitolo 2"/>
          <p:cNvSpPr>
            <a:spLocks noGrp="1"/>
          </p:cNvSpPr>
          <p:nvPr>
            <p:ph type="subTitle" idx="1"/>
          </p:nvPr>
        </p:nvSpPr>
        <p:spPr>
          <a:xfrm>
            <a:off x="2088266" y="5393803"/>
            <a:ext cx="6477000" cy="81022"/>
          </a:xfrm>
        </p:spPr>
        <p:txBody>
          <a:bodyPr>
            <a:normAutofit fontScale="25000" lnSpcReduction="20000"/>
          </a:bodyPr>
          <a:lstStyle/>
          <a:p>
            <a:endParaRPr lang="it-IT" dirty="0"/>
          </a:p>
        </p:txBody>
      </p:sp>
    </p:spTree>
    <p:extLst>
      <p:ext uri="{BB962C8B-B14F-4D97-AF65-F5344CB8AC3E}">
        <p14:creationId xmlns:p14="http://schemas.microsoft.com/office/powerpoint/2010/main" val="2730973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Richiami funzionali al presente tema</a:t>
            </a:r>
          </a:p>
        </p:txBody>
      </p:sp>
      <p:sp>
        <p:nvSpPr>
          <p:cNvPr id="3" name="Segnaposto contenuto 2"/>
          <p:cNvSpPr>
            <a:spLocks noGrp="1"/>
          </p:cNvSpPr>
          <p:nvPr>
            <p:ph idx="1"/>
          </p:nvPr>
        </p:nvSpPr>
        <p:spPr/>
        <p:txBody>
          <a:bodyPr>
            <a:normAutofit/>
          </a:bodyPr>
          <a:lstStyle/>
          <a:p>
            <a:r>
              <a:rPr lang="it-IT" sz="3600" dirty="0"/>
              <a:t>COESIONE NELLA SCRITTURA E NELLA RISCRITTURA</a:t>
            </a:r>
          </a:p>
        </p:txBody>
      </p:sp>
    </p:spTree>
    <p:extLst>
      <p:ext uri="{BB962C8B-B14F-4D97-AF65-F5344CB8AC3E}">
        <p14:creationId xmlns:p14="http://schemas.microsoft.com/office/powerpoint/2010/main" val="165742822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PARAFRASI DELLA MINACCIA</a:t>
            </a:r>
            <a:br>
              <a:rPr lang="it-IT" dirty="0"/>
            </a:br>
            <a:r>
              <a:rPr lang="it-IT" dirty="0"/>
              <a:t> DI BRUNETTA</a:t>
            </a:r>
          </a:p>
        </p:txBody>
      </p:sp>
      <p:sp>
        <p:nvSpPr>
          <p:cNvPr id="3" name="Segnaposto contenuto 2"/>
          <p:cNvSpPr>
            <a:spLocks noGrp="1"/>
          </p:cNvSpPr>
          <p:nvPr>
            <p:ph idx="1"/>
          </p:nvPr>
        </p:nvSpPr>
        <p:spPr/>
        <p:txBody>
          <a:bodyPr>
            <a:normAutofit fontScale="77500" lnSpcReduction="20000"/>
          </a:bodyPr>
          <a:lstStyle/>
          <a:p>
            <a:pPr marL="0" indent="0">
              <a:buNone/>
            </a:pPr>
            <a:endParaRPr lang="it-IT" dirty="0"/>
          </a:p>
          <a:p>
            <a:pPr marL="0" indent="0">
              <a:buNone/>
            </a:pPr>
            <a:r>
              <a:rPr lang="it-IT" dirty="0"/>
              <a:t>Di che donna Brunetta essendo un poco turbata, gli disse:</a:t>
            </a:r>
          </a:p>
          <a:p>
            <a:pPr marL="0" indent="0">
              <a:buNone/>
            </a:pPr>
            <a:r>
              <a:rPr lang="it-IT" dirty="0"/>
              <a:t>- In </a:t>
            </a:r>
            <a:r>
              <a:rPr lang="it-IT" dirty="0" err="1"/>
              <a:t>fè</a:t>
            </a:r>
            <a:r>
              <a:rPr lang="it-IT" dirty="0"/>
              <a:t> di Dio, se tu non la mi dai, tu non avrai mai da me cosa che ti piaccia; - e in </a:t>
            </a:r>
            <a:r>
              <a:rPr lang="it-IT" dirty="0" err="1"/>
              <a:t>brieve</a:t>
            </a:r>
            <a:r>
              <a:rPr lang="it-IT" dirty="0"/>
              <a:t> le parole </a:t>
            </a:r>
            <a:r>
              <a:rPr lang="it-IT" dirty="0" err="1"/>
              <a:t>furon</a:t>
            </a:r>
            <a:r>
              <a:rPr lang="it-IT" dirty="0"/>
              <a:t> molte. Alla fine </a:t>
            </a:r>
            <a:r>
              <a:rPr lang="it-IT" dirty="0" err="1"/>
              <a:t>Chichibio</a:t>
            </a:r>
            <a:r>
              <a:rPr lang="it-IT" dirty="0"/>
              <a:t>, per non crucciar la sua donna, spiccata l'una delle cosce alla gru, gliele diede</a:t>
            </a:r>
          </a:p>
          <a:p>
            <a:pPr marL="0" indent="0">
              <a:buNone/>
            </a:pPr>
            <a:endParaRPr lang="it-IT" dirty="0"/>
          </a:p>
          <a:p>
            <a:pPr marL="0" indent="0">
              <a:buNone/>
            </a:pPr>
            <a:endParaRPr lang="it-IT" dirty="0"/>
          </a:p>
          <a:p>
            <a:pPr marL="0" indent="0">
              <a:buNone/>
            </a:pPr>
            <a:endParaRPr lang="it-IT" dirty="0"/>
          </a:p>
          <a:p>
            <a:pPr marL="0" indent="0">
              <a:buNone/>
            </a:pPr>
            <a:endParaRPr lang="it-IT" sz="1900" dirty="0">
              <a:solidFill>
                <a:srgbClr val="FF0000"/>
              </a:solidFill>
            </a:endParaRPr>
          </a:p>
          <a:p>
            <a:pPr marL="0" indent="0">
              <a:buNone/>
            </a:pPr>
            <a:r>
              <a:rPr lang="it-IT" sz="1900" dirty="0">
                <a:solidFill>
                  <a:srgbClr val="FF0000"/>
                </a:solidFill>
              </a:rPr>
              <a:t>Donna Brunetta rimanendo alquanto alterata per quel rifiuto, lo minacciò:</a:t>
            </a:r>
          </a:p>
          <a:p>
            <a:pPr marL="0" indent="0">
              <a:buNone/>
            </a:pPr>
            <a:r>
              <a:rPr lang="it-IT" sz="1900" dirty="0">
                <a:solidFill>
                  <a:srgbClr val="FF0000"/>
                </a:solidFill>
              </a:rPr>
              <a:t>- In nome di Dio, se tu non mi dai una coscia della gru, tu non riceverai più da me alcuna attenzione; - e in pochissimo tempo ne nacque un’accesa discussione. Infine </a:t>
            </a:r>
            <a:r>
              <a:rPr lang="it-IT" sz="1900" dirty="0" err="1">
                <a:solidFill>
                  <a:srgbClr val="FF0000"/>
                </a:solidFill>
              </a:rPr>
              <a:t>Chichibio</a:t>
            </a:r>
            <a:r>
              <a:rPr lang="it-IT" sz="1900" dirty="0">
                <a:solidFill>
                  <a:srgbClr val="FF0000"/>
                </a:solidFill>
              </a:rPr>
              <a:t>, per non dispiacere alla sua donna, dopo aver staccato una coscia alla gru, gliela consegnò.</a:t>
            </a:r>
          </a:p>
          <a:p>
            <a:pPr marL="0" indent="0">
              <a:buNone/>
            </a:pPr>
            <a:endParaRPr lang="it-IT" sz="1900" dirty="0">
              <a:solidFill>
                <a:srgbClr val="FF0000"/>
              </a:solidFill>
            </a:endParaRPr>
          </a:p>
        </p:txBody>
      </p:sp>
    </p:spTree>
    <p:extLst>
      <p:ext uri="{BB962C8B-B14F-4D97-AF65-F5344CB8AC3E}">
        <p14:creationId xmlns:p14="http://schemas.microsoft.com/office/powerpoint/2010/main" val="403222602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COLLERA DI CURRADO</a:t>
            </a:r>
            <a:br>
              <a:rPr lang="it-IT" dirty="0"/>
            </a:br>
            <a:r>
              <a:rPr lang="it-IT" dirty="0"/>
              <a:t>costruzione</a:t>
            </a:r>
          </a:p>
        </p:txBody>
      </p:sp>
      <p:sp>
        <p:nvSpPr>
          <p:cNvPr id="3" name="Segnaposto contenuto 2"/>
          <p:cNvSpPr>
            <a:spLocks noGrp="1"/>
          </p:cNvSpPr>
          <p:nvPr>
            <p:ph idx="1"/>
          </p:nvPr>
        </p:nvSpPr>
        <p:spPr/>
        <p:txBody>
          <a:bodyPr>
            <a:normAutofit/>
          </a:bodyPr>
          <a:lstStyle/>
          <a:p>
            <a:pPr marL="0" indent="0">
              <a:buNone/>
            </a:pPr>
            <a:r>
              <a:rPr lang="it-IT" dirty="0"/>
              <a:t>Essendo poi davanti a </a:t>
            </a:r>
            <a:r>
              <a:rPr lang="it-IT" dirty="0" err="1"/>
              <a:t>Currado</a:t>
            </a:r>
            <a:r>
              <a:rPr lang="it-IT" dirty="0"/>
              <a:t> e ad alcun suo forestiere messa la gru senza coscia, e </a:t>
            </a:r>
            <a:r>
              <a:rPr lang="it-IT" dirty="0" err="1"/>
              <a:t>Currado</a:t>
            </a:r>
            <a:r>
              <a:rPr lang="it-IT" dirty="0"/>
              <a:t> </a:t>
            </a:r>
            <a:r>
              <a:rPr lang="it-IT" dirty="0" err="1"/>
              <a:t>maravigliandosene</a:t>
            </a:r>
            <a:r>
              <a:rPr lang="it-IT" dirty="0"/>
              <a:t>, fece chiamare </a:t>
            </a:r>
            <a:r>
              <a:rPr lang="it-IT" dirty="0" err="1"/>
              <a:t>Chichibio</a:t>
            </a:r>
            <a:r>
              <a:rPr lang="it-IT" dirty="0"/>
              <a:t> e </a:t>
            </a:r>
            <a:r>
              <a:rPr lang="it-IT" dirty="0" err="1"/>
              <a:t>domandollo</a:t>
            </a:r>
            <a:r>
              <a:rPr lang="it-IT" dirty="0"/>
              <a:t> che fosse divenuta l'altra coscia della gru. </a:t>
            </a:r>
          </a:p>
          <a:p>
            <a:pPr marL="0" indent="0">
              <a:buNone/>
            </a:pPr>
            <a:endParaRPr lang="it-IT" dirty="0"/>
          </a:p>
          <a:p>
            <a:pPr marL="0" indent="0">
              <a:buNone/>
            </a:pPr>
            <a:endParaRPr lang="it-IT" dirty="0"/>
          </a:p>
          <a:p>
            <a:pPr marL="0" indent="0">
              <a:buNone/>
            </a:pPr>
            <a:r>
              <a:rPr lang="it-IT" dirty="0">
                <a:solidFill>
                  <a:srgbClr val="FF0000"/>
                </a:solidFill>
              </a:rPr>
              <a:t>Essendo poi messa la gru senza coscia davanti a </a:t>
            </a:r>
            <a:r>
              <a:rPr lang="it-IT" dirty="0" err="1">
                <a:solidFill>
                  <a:srgbClr val="FF0000"/>
                </a:solidFill>
              </a:rPr>
              <a:t>Currado</a:t>
            </a:r>
            <a:r>
              <a:rPr lang="it-IT" dirty="0">
                <a:solidFill>
                  <a:srgbClr val="FF0000"/>
                </a:solidFill>
              </a:rPr>
              <a:t> e ad alcun suo forestiere, e </a:t>
            </a:r>
            <a:r>
              <a:rPr lang="it-IT" dirty="0" err="1">
                <a:solidFill>
                  <a:srgbClr val="FF0000"/>
                </a:solidFill>
              </a:rPr>
              <a:t>maravigliandosene</a:t>
            </a:r>
            <a:r>
              <a:rPr lang="it-IT" dirty="0">
                <a:solidFill>
                  <a:srgbClr val="FF0000"/>
                </a:solidFill>
              </a:rPr>
              <a:t> </a:t>
            </a:r>
            <a:r>
              <a:rPr lang="it-IT" dirty="0" err="1">
                <a:solidFill>
                  <a:srgbClr val="FF0000"/>
                </a:solidFill>
              </a:rPr>
              <a:t>Currado</a:t>
            </a:r>
            <a:r>
              <a:rPr lang="it-IT" dirty="0">
                <a:solidFill>
                  <a:srgbClr val="FF0000"/>
                </a:solidFill>
              </a:rPr>
              <a:t>, fece chiamare </a:t>
            </a:r>
            <a:r>
              <a:rPr lang="it-IT" dirty="0" err="1">
                <a:solidFill>
                  <a:srgbClr val="FF0000"/>
                </a:solidFill>
              </a:rPr>
              <a:t>Chichibio</a:t>
            </a:r>
            <a:r>
              <a:rPr lang="it-IT" dirty="0">
                <a:solidFill>
                  <a:srgbClr val="FF0000"/>
                </a:solidFill>
              </a:rPr>
              <a:t> e </a:t>
            </a:r>
            <a:r>
              <a:rPr lang="it-IT" dirty="0" err="1">
                <a:solidFill>
                  <a:srgbClr val="FF0000"/>
                </a:solidFill>
              </a:rPr>
              <a:t>domandollo</a:t>
            </a:r>
            <a:r>
              <a:rPr lang="it-IT" dirty="0">
                <a:solidFill>
                  <a:srgbClr val="FF0000"/>
                </a:solidFill>
              </a:rPr>
              <a:t> che fosse divenuta l'altra coscia della gru. </a:t>
            </a:r>
          </a:p>
        </p:txBody>
      </p:sp>
    </p:spTree>
    <p:extLst>
      <p:ext uri="{BB962C8B-B14F-4D97-AF65-F5344CB8AC3E}">
        <p14:creationId xmlns:p14="http://schemas.microsoft.com/office/powerpoint/2010/main" val="887211701"/>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PARAFRASI DELLA </a:t>
            </a:r>
            <a:br>
              <a:rPr lang="it-IT" dirty="0"/>
            </a:br>
            <a:r>
              <a:rPr lang="it-IT" dirty="0"/>
              <a:t>COLLERA DI CURRADO</a:t>
            </a:r>
          </a:p>
        </p:txBody>
      </p:sp>
      <p:sp>
        <p:nvSpPr>
          <p:cNvPr id="3" name="Segnaposto contenuto 2"/>
          <p:cNvSpPr>
            <a:spLocks noGrp="1"/>
          </p:cNvSpPr>
          <p:nvPr>
            <p:ph idx="1"/>
          </p:nvPr>
        </p:nvSpPr>
        <p:spPr/>
        <p:txBody>
          <a:bodyPr>
            <a:normAutofit/>
          </a:bodyPr>
          <a:lstStyle/>
          <a:p>
            <a:pPr marL="0" indent="0">
              <a:buNone/>
            </a:pPr>
            <a:endParaRPr lang="it-IT" dirty="0"/>
          </a:p>
          <a:p>
            <a:pPr marL="0" indent="0">
              <a:buNone/>
            </a:pPr>
            <a:r>
              <a:rPr lang="it-IT" dirty="0"/>
              <a:t>Essendo poi davanti a </a:t>
            </a:r>
            <a:r>
              <a:rPr lang="it-IT" dirty="0" err="1"/>
              <a:t>Currado</a:t>
            </a:r>
            <a:r>
              <a:rPr lang="it-IT" dirty="0"/>
              <a:t> e ad alcun suo forestiere messa la gru senza coscia, e </a:t>
            </a:r>
            <a:r>
              <a:rPr lang="it-IT" dirty="0" err="1"/>
              <a:t>Currado</a:t>
            </a:r>
            <a:r>
              <a:rPr lang="it-IT" dirty="0"/>
              <a:t> </a:t>
            </a:r>
            <a:r>
              <a:rPr lang="it-IT" dirty="0" err="1"/>
              <a:t>maravigliandosene</a:t>
            </a:r>
            <a:r>
              <a:rPr lang="it-IT" dirty="0"/>
              <a:t>, fece chiamare </a:t>
            </a:r>
            <a:r>
              <a:rPr lang="it-IT" dirty="0" err="1"/>
              <a:t>Chichibio</a:t>
            </a:r>
            <a:r>
              <a:rPr lang="it-IT" dirty="0"/>
              <a:t> e </a:t>
            </a:r>
            <a:r>
              <a:rPr lang="it-IT" dirty="0" err="1"/>
              <a:t>domandollo</a:t>
            </a:r>
            <a:r>
              <a:rPr lang="it-IT" dirty="0"/>
              <a:t> che fosse divenuta l'altra coscia della gru.</a:t>
            </a:r>
          </a:p>
          <a:p>
            <a:pPr marL="0" indent="0">
              <a:buNone/>
            </a:pPr>
            <a:endParaRPr lang="it-IT" dirty="0">
              <a:solidFill>
                <a:srgbClr val="FF0000"/>
              </a:solidFill>
            </a:endParaRPr>
          </a:p>
          <a:p>
            <a:pPr marL="0" indent="0">
              <a:buNone/>
            </a:pPr>
            <a:r>
              <a:rPr lang="it-IT" dirty="0">
                <a:solidFill>
                  <a:srgbClr val="FF0000"/>
                </a:solidFill>
              </a:rPr>
              <a:t>Trovandosi poi alla cena in presenza di </a:t>
            </a:r>
            <a:r>
              <a:rPr lang="it-IT" dirty="0" err="1">
                <a:solidFill>
                  <a:srgbClr val="FF0000"/>
                </a:solidFill>
              </a:rPr>
              <a:t>Currado</a:t>
            </a:r>
            <a:r>
              <a:rPr lang="it-IT" dirty="0">
                <a:solidFill>
                  <a:srgbClr val="FF0000"/>
                </a:solidFill>
              </a:rPr>
              <a:t> e dei  suoi ospiti che venivano da fuori, e avendo disposta sul vassoio la gru senza coscia, </a:t>
            </a:r>
            <a:r>
              <a:rPr lang="it-IT" dirty="0" err="1">
                <a:solidFill>
                  <a:srgbClr val="FF0000"/>
                </a:solidFill>
              </a:rPr>
              <a:t>Currado</a:t>
            </a:r>
            <a:r>
              <a:rPr lang="it-IT" dirty="0">
                <a:solidFill>
                  <a:srgbClr val="FF0000"/>
                </a:solidFill>
              </a:rPr>
              <a:t> restò assai stupita, e mandò a chiamare </a:t>
            </a:r>
            <a:r>
              <a:rPr lang="it-IT" dirty="0" err="1">
                <a:solidFill>
                  <a:srgbClr val="FF0000"/>
                </a:solidFill>
              </a:rPr>
              <a:t>Chichibio</a:t>
            </a:r>
            <a:r>
              <a:rPr lang="it-IT" dirty="0">
                <a:solidFill>
                  <a:srgbClr val="FF0000"/>
                </a:solidFill>
              </a:rPr>
              <a:t> e gli chiese cosa ne fosse stato dell'altra coscia della gru. </a:t>
            </a:r>
          </a:p>
          <a:p>
            <a:pPr marL="0" indent="0">
              <a:buNone/>
            </a:pPr>
            <a:endParaRPr lang="it-IT" dirty="0"/>
          </a:p>
        </p:txBody>
      </p:sp>
    </p:spTree>
    <p:extLst>
      <p:ext uri="{BB962C8B-B14F-4D97-AF65-F5344CB8AC3E}">
        <p14:creationId xmlns:p14="http://schemas.microsoft.com/office/powerpoint/2010/main" val="144099584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REPLICA DI CHICHIBIO</a:t>
            </a:r>
            <a:br>
              <a:rPr lang="it-IT" dirty="0"/>
            </a:br>
            <a:r>
              <a:rPr lang="it-IT" dirty="0"/>
              <a:t>costruzione</a:t>
            </a:r>
          </a:p>
        </p:txBody>
      </p:sp>
      <p:sp>
        <p:nvSpPr>
          <p:cNvPr id="3" name="Segnaposto contenuto 2"/>
          <p:cNvSpPr>
            <a:spLocks noGrp="1"/>
          </p:cNvSpPr>
          <p:nvPr>
            <p:ph idx="1"/>
          </p:nvPr>
        </p:nvSpPr>
        <p:spPr/>
        <p:txBody>
          <a:bodyPr/>
          <a:lstStyle/>
          <a:p>
            <a:pPr marL="0" indent="0">
              <a:buNone/>
            </a:pPr>
            <a:r>
              <a:rPr lang="it-IT" dirty="0"/>
              <a:t>Al quale il </a:t>
            </a:r>
            <a:r>
              <a:rPr lang="it-IT" dirty="0" err="1"/>
              <a:t>vinizian</a:t>
            </a:r>
            <a:r>
              <a:rPr lang="it-IT" dirty="0"/>
              <a:t> bugiardo subitamente rispose:</a:t>
            </a:r>
          </a:p>
          <a:p>
            <a:pPr marL="0" indent="0">
              <a:buNone/>
            </a:pPr>
            <a:r>
              <a:rPr lang="it-IT" dirty="0"/>
              <a:t>- Signor mio, le gru non hanno se non una coscia e una gamba.</a:t>
            </a:r>
          </a:p>
          <a:p>
            <a:pPr marL="0" indent="0">
              <a:buNone/>
            </a:pPr>
            <a:endParaRPr lang="it-IT" dirty="0"/>
          </a:p>
          <a:p>
            <a:pPr marL="0" indent="0">
              <a:buNone/>
            </a:pPr>
            <a:endParaRPr lang="it-IT" dirty="0"/>
          </a:p>
          <a:p>
            <a:pPr marL="0" indent="0">
              <a:buNone/>
            </a:pPr>
            <a:r>
              <a:rPr lang="it-IT" dirty="0">
                <a:solidFill>
                  <a:srgbClr val="FF0000"/>
                </a:solidFill>
              </a:rPr>
              <a:t>Al quale il </a:t>
            </a:r>
            <a:r>
              <a:rPr lang="it-IT" dirty="0" err="1">
                <a:solidFill>
                  <a:srgbClr val="FF0000"/>
                </a:solidFill>
              </a:rPr>
              <a:t>vinizian</a:t>
            </a:r>
            <a:r>
              <a:rPr lang="it-IT" dirty="0">
                <a:solidFill>
                  <a:srgbClr val="FF0000"/>
                </a:solidFill>
              </a:rPr>
              <a:t> bugiardo rispose subitamente:</a:t>
            </a:r>
          </a:p>
          <a:p>
            <a:pPr marL="0" indent="0">
              <a:buNone/>
            </a:pPr>
            <a:r>
              <a:rPr lang="it-IT" dirty="0">
                <a:solidFill>
                  <a:srgbClr val="FF0000"/>
                </a:solidFill>
              </a:rPr>
              <a:t>- Signor mio, le gru non hanno se non una coscia e una gamba.</a:t>
            </a:r>
          </a:p>
          <a:p>
            <a:endParaRPr lang="it-IT" dirty="0"/>
          </a:p>
        </p:txBody>
      </p:sp>
    </p:spTree>
    <p:extLst>
      <p:ext uri="{BB962C8B-B14F-4D97-AF65-F5344CB8AC3E}">
        <p14:creationId xmlns:p14="http://schemas.microsoft.com/office/powerpoint/2010/main" val="306589856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PARAFRASI DELLA REPLICA DI CHICHIBIO</a:t>
            </a:r>
          </a:p>
        </p:txBody>
      </p:sp>
      <p:sp>
        <p:nvSpPr>
          <p:cNvPr id="3" name="Segnaposto contenuto 2"/>
          <p:cNvSpPr>
            <a:spLocks noGrp="1"/>
          </p:cNvSpPr>
          <p:nvPr>
            <p:ph idx="1"/>
          </p:nvPr>
        </p:nvSpPr>
        <p:spPr/>
        <p:txBody>
          <a:bodyPr/>
          <a:lstStyle/>
          <a:p>
            <a:pPr marL="0" indent="0">
              <a:buNone/>
            </a:pPr>
            <a:r>
              <a:rPr lang="it-IT" dirty="0"/>
              <a:t>Al quale il </a:t>
            </a:r>
            <a:r>
              <a:rPr lang="it-IT" dirty="0" err="1"/>
              <a:t>vinizian</a:t>
            </a:r>
            <a:r>
              <a:rPr lang="it-IT" dirty="0"/>
              <a:t> bugiardo subitamente rispose:</a:t>
            </a:r>
          </a:p>
          <a:p>
            <a:pPr>
              <a:buFontTx/>
              <a:buChar char="-"/>
            </a:pPr>
            <a:r>
              <a:rPr lang="it-IT" dirty="0"/>
              <a:t>Signor mio, le gru non hanno se non una coscia e una gamba.</a:t>
            </a:r>
          </a:p>
          <a:p>
            <a:pPr>
              <a:buFontTx/>
              <a:buChar char="-"/>
            </a:pPr>
            <a:endParaRPr lang="it-IT" dirty="0"/>
          </a:p>
          <a:p>
            <a:pPr>
              <a:buFontTx/>
              <a:buChar char="-"/>
            </a:pPr>
            <a:endParaRPr lang="it-IT" dirty="0"/>
          </a:p>
          <a:p>
            <a:pPr>
              <a:buFontTx/>
              <a:buChar char="-"/>
            </a:pPr>
            <a:endParaRPr lang="it-IT" dirty="0"/>
          </a:p>
          <a:p>
            <a:pPr marL="0" indent="0">
              <a:buNone/>
            </a:pPr>
            <a:r>
              <a:rPr lang="it-IT" sz="1800" dirty="0">
                <a:solidFill>
                  <a:srgbClr val="FF0000"/>
                </a:solidFill>
              </a:rPr>
              <a:t>E a lui il veneziano mentitore prontamente replicò:</a:t>
            </a:r>
          </a:p>
          <a:p>
            <a:pPr marL="0" indent="0">
              <a:buNone/>
            </a:pPr>
            <a:r>
              <a:rPr lang="it-IT" sz="1800" dirty="0">
                <a:solidFill>
                  <a:srgbClr val="FF0000"/>
                </a:solidFill>
              </a:rPr>
              <a:t>- Signor mio, le gru hanno una sola coscia e una sola zampa.</a:t>
            </a:r>
          </a:p>
          <a:p>
            <a:endParaRPr lang="it-IT" sz="1800" dirty="0">
              <a:solidFill>
                <a:srgbClr val="FF0000"/>
              </a:solidFill>
            </a:endParaRPr>
          </a:p>
        </p:txBody>
      </p:sp>
    </p:spTree>
    <p:extLst>
      <p:ext uri="{BB962C8B-B14F-4D97-AF65-F5344CB8AC3E}">
        <p14:creationId xmlns:p14="http://schemas.microsoft.com/office/powerpoint/2010/main" val="10614976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D8E4C2-806E-984C-AF8A-E5C9A2212B6B}"/>
              </a:ext>
            </a:extLst>
          </p:cNvPr>
          <p:cNvSpPr>
            <a:spLocks noGrp="1"/>
          </p:cNvSpPr>
          <p:nvPr>
            <p:ph type="title"/>
          </p:nvPr>
        </p:nvSpPr>
        <p:spPr/>
        <p:txBody>
          <a:bodyPr/>
          <a:lstStyle/>
          <a:p>
            <a:r>
              <a:rPr lang="it-IT" dirty="0"/>
              <a:t>RISCRIVERE È SCRIVERE?</a:t>
            </a:r>
          </a:p>
        </p:txBody>
      </p:sp>
      <p:sp>
        <p:nvSpPr>
          <p:cNvPr id="3" name="Segnaposto contenuto 2">
            <a:extLst>
              <a:ext uri="{FF2B5EF4-FFF2-40B4-BE49-F238E27FC236}">
                <a16:creationId xmlns:a16="http://schemas.microsoft.com/office/drawing/2014/main" id="{8ED5B0B8-965D-9F4C-9866-8FA4E362F98B}"/>
              </a:ext>
            </a:extLst>
          </p:cNvPr>
          <p:cNvSpPr>
            <a:spLocks noGrp="1"/>
          </p:cNvSpPr>
          <p:nvPr>
            <p:ph idx="1"/>
          </p:nvPr>
        </p:nvSpPr>
        <p:spPr/>
        <p:txBody>
          <a:bodyPr>
            <a:normAutofit/>
          </a:bodyPr>
          <a:lstStyle/>
          <a:p>
            <a:r>
              <a:rPr lang="it-IT" sz="3200" dirty="0"/>
              <a:t>Dopo quanto si è detto, si può provare a rispondere alla domanda del titolo.</a:t>
            </a:r>
          </a:p>
        </p:txBody>
      </p:sp>
    </p:spTree>
    <p:extLst>
      <p:ext uri="{BB962C8B-B14F-4D97-AF65-F5344CB8AC3E}">
        <p14:creationId xmlns:p14="http://schemas.microsoft.com/office/powerpoint/2010/main" val="2312744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89CEB3-49C8-7C45-8425-114D263CFCBB}"/>
              </a:ext>
            </a:extLst>
          </p:cNvPr>
          <p:cNvSpPr>
            <a:spLocks noGrp="1"/>
          </p:cNvSpPr>
          <p:nvPr>
            <p:ph type="title"/>
          </p:nvPr>
        </p:nvSpPr>
        <p:spPr/>
        <p:txBody>
          <a:bodyPr/>
          <a:lstStyle/>
          <a:p>
            <a:r>
              <a:rPr lang="it-IT" dirty="0"/>
              <a:t>Scrittura come atto progettuale e  procedurale</a:t>
            </a:r>
          </a:p>
        </p:txBody>
      </p:sp>
      <p:sp>
        <p:nvSpPr>
          <p:cNvPr id="3" name="Segnaposto contenuto 2">
            <a:extLst>
              <a:ext uri="{FF2B5EF4-FFF2-40B4-BE49-F238E27FC236}">
                <a16:creationId xmlns:a16="http://schemas.microsoft.com/office/drawing/2014/main" id="{6F384C10-4C81-734A-A71A-EA42A0A81E10}"/>
              </a:ext>
            </a:extLst>
          </p:cNvPr>
          <p:cNvSpPr>
            <a:spLocks noGrp="1"/>
          </p:cNvSpPr>
          <p:nvPr>
            <p:ph idx="1"/>
          </p:nvPr>
        </p:nvSpPr>
        <p:spPr/>
        <p:txBody>
          <a:bodyPr>
            <a:normAutofit/>
          </a:bodyPr>
          <a:lstStyle/>
          <a:p>
            <a:r>
              <a:rPr lang="it-IT" sz="2400" dirty="0"/>
              <a:t>Richiamandoci a quanto detto all’inizio circa la definizione della scrittura come atto procedurale, distinto in tre fasi (ideazione, produzione, revisione), possiamo rispondere affermativamente</a:t>
            </a:r>
          </a:p>
        </p:txBody>
      </p:sp>
    </p:spTree>
    <p:extLst>
      <p:ext uri="{BB962C8B-B14F-4D97-AF65-F5344CB8AC3E}">
        <p14:creationId xmlns:p14="http://schemas.microsoft.com/office/powerpoint/2010/main" val="320343326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A7123C-2744-7841-BFDA-B7C668215B62}"/>
              </a:ext>
            </a:extLst>
          </p:cNvPr>
          <p:cNvSpPr>
            <a:spLocks noGrp="1"/>
          </p:cNvSpPr>
          <p:nvPr>
            <p:ph type="title"/>
          </p:nvPr>
        </p:nvSpPr>
        <p:spPr/>
        <p:txBody>
          <a:bodyPr/>
          <a:lstStyle/>
          <a:p>
            <a:r>
              <a:rPr lang="it-IT" dirty="0"/>
              <a:t>RISCRIVERE È:</a:t>
            </a:r>
          </a:p>
        </p:txBody>
      </p:sp>
      <p:sp>
        <p:nvSpPr>
          <p:cNvPr id="3" name="Segnaposto contenuto 2">
            <a:extLst>
              <a:ext uri="{FF2B5EF4-FFF2-40B4-BE49-F238E27FC236}">
                <a16:creationId xmlns:a16="http://schemas.microsoft.com/office/drawing/2014/main" id="{033653CD-6656-9E44-BF04-3BFFEB3FF036}"/>
              </a:ext>
            </a:extLst>
          </p:cNvPr>
          <p:cNvSpPr>
            <a:spLocks noGrp="1"/>
          </p:cNvSpPr>
          <p:nvPr>
            <p:ph idx="1"/>
          </p:nvPr>
        </p:nvSpPr>
        <p:spPr/>
        <p:txBody>
          <a:bodyPr>
            <a:normAutofit/>
          </a:bodyPr>
          <a:lstStyle/>
          <a:p>
            <a:r>
              <a:rPr lang="it-IT" sz="2800" dirty="0"/>
              <a:t>compiere un atto di ristrutturazione del testo, </a:t>
            </a:r>
          </a:p>
          <a:p>
            <a:r>
              <a:rPr lang="it-IT" sz="2800" dirty="0"/>
              <a:t>una riscrittura creativa e funzionale</a:t>
            </a:r>
          </a:p>
        </p:txBody>
      </p:sp>
    </p:spTree>
    <p:extLst>
      <p:ext uri="{BB962C8B-B14F-4D97-AF65-F5344CB8AC3E}">
        <p14:creationId xmlns:p14="http://schemas.microsoft.com/office/powerpoint/2010/main" val="231973579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92258E-3F42-E946-82C2-317034999094}"/>
              </a:ext>
            </a:extLst>
          </p:cNvPr>
          <p:cNvSpPr>
            <a:spLocks noGrp="1"/>
          </p:cNvSpPr>
          <p:nvPr>
            <p:ph type="title"/>
          </p:nvPr>
        </p:nvSpPr>
        <p:spPr/>
        <p:txBody>
          <a:bodyPr/>
          <a:lstStyle/>
          <a:p>
            <a:r>
              <a:rPr lang="it-IT" dirty="0"/>
              <a:t>RISCRIVERE È:</a:t>
            </a:r>
          </a:p>
        </p:txBody>
      </p:sp>
      <p:sp>
        <p:nvSpPr>
          <p:cNvPr id="3" name="Segnaposto contenuto 2">
            <a:extLst>
              <a:ext uri="{FF2B5EF4-FFF2-40B4-BE49-F238E27FC236}">
                <a16:creationId xmlns:a16="http://schemas.microsoft.com/office/drawing/2014/main" id="{014A4776-EDB1-9E40-8513-20D7F0FF30E3}"/>
              </a:ext>
            </a:extLst>
          </p:cNvPr>
          <p:cNvSpPr>
            <a:spLocks noGrp="1"/>
          </p:cNvSpPr>
          <p:nvPr>
            <p:ph idx="1"/>
          </p:nvPr>
        </p:nvSpPr>
        <p:spPr/>
        <p:txBody>
          <a:bodyPr>
            <a:normAutofit/>
          </a:bodyPr>
          <a:lstStyle/>
          <a:p>
            <a:r>
              <a:rPr lang="it-IT" sz="2400" dirty="0"/>
              <a:t>scrivere un testo a partire da un </a:t>
            </a:r>
            <a:r>
              <a:rPr lang="it-IT" sz="2400" dirty="0">
                <a:solidFill>
                  <a:srgbClr val="0070C0"/>
                </a:solidFill>
              </a:rPr>
              <a:t>testo altrui</a:t>
            </a:r>
            <a:r>
              <a:rPr lang="it-IT" sz="2400" dirty="0"/>
              <a:t>, il cosiddetto </a:t>
            </a:r>
            <a:r>
              <a:rPr lang="it-IT" sz="2400" dirty="0" err="1">
                <a:solidFill>
                  <a:srgbClr val="0070C0"/>
                </a:solidFill>
              </a:rPr>
              <a:t>prototesto</a:t>
            </a:r>
            <a:endParaRPr lang="it-IT" sz="2400" dirty="0">
              <a:solidFill>
                <a:srgbClr val="0070C0"/>
              </a:solidFill>
            </a:endParaRPr>
          </a:p>
          <a:p>
            <a:r>
              <a:rPr lang="it-IT" sz="2400" dirty="0"/>
              <a:t>appropriarsi del contenuto e riformularlo in tutte le sue parti</a:t>
            </a:r>
          </a:p>
        </p:txBody>
      </p:sp>
    </p:spTree>
    <p:extLst>
      <p:ext uri="{BB962C8B-B14F-4D97-AF65-F5344CB8AC3E}">
        <p14:creationId xmlns:p14="http://schemas.microsoft.com/office/powerpoint/2010/main" val="62808445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CD3853-E31A-8449-A01E-5FD5412EC7E3}"/>
              </a:ext>
            </a:extLst>
          </p:cNvPr>
          <p:cNvSpPr>
            <a:spLocks noGrp="1"/>
          </p:cNvSpPr>
          <p:nvPr>
            <p:ph type="title"/>
          </p:nvPr>
        </p:nvSpPr>
        <p:spPr/>
        <p:txBody>
          <a:bodyPr/>
          <a:lstStyle/>
          <a:p>
            <a:r>
              <a:rPr lang="it-IT" dirty="0"/>
              <a:t>ROSCRIVERE È:</a:t>
            </a:r>
          </a:p>
        </p:txBody>
      </p:sp>
      <p:sp>
        <p:nvSpPr>
          <p:cNvPr id="3" name="Segnaposto contenuto 2">
            <a:extLst>
              <a:ext uri="{FF2B5EF4-FFF2-40B4-BE49-F238E27FC236}">
                <a16:creationId xmlns:a16="http://schemas.microsoft.com/office/drawing/2014/main" id="{BD2D1FFF-8497-684B-90F4-E0853481F0EE}"/>
              </a:ext>
            </a:extLst>
          </p:cNvPr>
          <p:cNvSpPr>
            <a:spLocks noGrp="1"/>
          </p:cNvSpPr>
          <p:nvPr>
            <p:ph idx="1"/>
          </p:nvPr>
        </p:nvSpPr>
        <p:spPr/>
        <p:txBody>
          <a:bodyPr>
            <a:normAutofit/>
          </a:bodyPr>
          <a:lstStyle/>
          <a:p>
            <a:r>
              <a:rPr lang="it-IT" sz="2400" dirty="0"/>
              <a:t>Un atto di scrittura funzionale: ha lo scopo di chiarire il significato e di attualizzare lo stile di un testo complesso o arcaico</a:t>
            </a:r>
          </a:p>
        </p:txBody>
      </p:sp>
    </p:spTree>
    <p:extLst>
      <p:ext uri="{BB962C8B-B14F-4D97-AF65-F5344CB8AC3E}">
        <p14:creationId xmlns:p14="http://schemas.microsoft.com/office/powerpoint/2010/main" val="3393207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7CBB8-DE32-AF44-BC74-1CBC530274B2}"/>
              </a:ext>
            </a:extLst>
          </p:cNvPr>
          <p:cNvSpPr>
            <a:spLocks noGrp="1"/>
          </p:cNvSpPr>
          <p:nvPr>
            <p:ph type="title"/>
          </p:nvPr>
        </p:nvSpPr>
        <p:spPr/>
        <p:txBody>
          <a:bodyPr>
            <a:normAutofit fontScale="90000"/>
          </a:bodyPr>
          <a:lstStyle/>
          <a:p>
            <a:pPr marL="609600" indent="-609600">
              <a:lnSpc>
                <a:spcPct val="90000"/>
              </a:lnSpc>
            </a:pPr>
            <a:r>
              <a:rPr lang="it-IT" altLang="it-IT" dirty="0">
                <a:latin typeface="Garamond" panose="02020404030301010803" pitchFamily="18" charset="0"/>
                <a:ea typeface="ＭＳ Ｐゴシック" panose="020B0600070205080204" pitchFamily="34" charset="-128"/>
              </a:rPr>
              <a:t>La COESIONE si fonda su: </a:t>
            </a:r>
            <a:br>
              <a:rPr lang="it-IT" altLang="it-IT" dirty="0">
                <a:latin typeface="Garamond" panose="02020404030301010803" pitchFamily="18" charset="0"/>
                <a:ea typeface="ＭＳ Ｐゴシック" panose="020B0600070205080204" pitchFamily="34" charset="-128"/>
              </a:rPr>
            </a:br>
            <a:r>
              <a:rPr lang="it-IT" altLang="it-IT" dirty="0">
                <a:latin typeface="Garamond" panose="02020404030301010803" pitchFamily="18" charset="0"/>
                <a:ea typeface="ＭＳ Ｐゴシック" panose="020B0600070205080204" pitchFamily="34" charset="-128"/>
              </a:rPr>
              <a:t>Ordine delle parole </a:t>
            </a:r>
            <a:br>
              <a:rPr lang="it-IT" altLang="it-IT" dirty="0">
                <a:latin typeface="Garamond" panose="02020404030301010803" pitchFamily="18" charset="0"/>
                <a:ea typeface="ＭＳ Ｐゴシック" panose="020B0600070205080204" pitchFamily="34" charset="-128"/>
              </a:rPr>
            </a:br>
            <a:endParaRPr lang="it-IT" dirty="0"/>
          </a:p>
        </p:txBody>
      </p:sp>
      <p:sp>
        <p:nvSpPr>
          <p:cNvPr id="3" name="Segnaposto contenuto 2">
            <a:extLst>
              <a:ext uri="{FF2B5EF4-FFF2-40B4-BE49-F238E27FC236}">
                <a16:creationId xmlns:a16="http://schemas.microsoft.com/office/drawing/2014/main" id="{B3931305-DBAC-1D44-BBA8-02592DF3763F}"/>
              </a:ext>
            </a:extLst>
          </p:cNvPr>
          <p:cNvSpPr>
            <a:spLocks noGrp="1"/>
          </p:cNvSpPr>
          <p:nvPr>
            <p:ph idx="1"/>
          </p:nvPr>
        </p:nvSpPr>
        <p:spPr/>
        <p:txBody>
          <a:bodyPr/>
          <a:lstStyle/>
          <a:p>
            <a:r>
              <a:rPr lang="it-IT" sz="3600" dirty="0"/>
              <a:t>Es.</a:t>
            </a:r>
            <a:r>
              <a:rPr lang="it-IT" altLang="it-IT" sz="3600" dirty="0">
                <a:latin typeface="Garamond" panose="02020404030301010803" pitchFamily="18" charset="0"/>
                <a:ea typeface="ＭＳ Ｐゴシック" panose="020B0600070205080204" pitchFamily="34" charset="-128"/>
              </a:rPr>
              <a:t> </a:t>
            </a:r>
            <a:r>
              <a:rPr lang="it-IT" altLang="it-IT" sz="3600" i="1" dirty="0">
                <a:latin typeface="Garamond" panose="02020404030301010803" pitchFamily="18" charset="0"/>
                <a:ea typeface="ＭＳ Ｐゴシック" panose="020B0600070205080204" pitchFamily="34" charset="-128"/>
              </a:rPr>
              <a:t>domani la mia amica Carla partirà per Mosca</a:t>
            </a:r>
          </a:p>
          <a:p>
            <a:endParaRPr lang="it-IT" dirty="0"/>
          </a:p>
        </p:txBody>
      </p:sp>
    </p:spTree>
    <p:extLst>
      <p:ext uri="{BB962C8B-B14F-4D97-AF65-F5344CB8AC3E}">
        <p14:creationId xmlns:p14="http://schemas.microsoft.com/office/powerpoint/2010/main" val="336562275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E71D95-A832-C547-A018-4DA69AFDD29C}"/>
              </a:ext>
            </a:extLst>
          </p:cNvPr>
          <p:cNvSpPr>
            <a:spLocks noGrp="1"/>
          </p:cNvSpPr>
          <p:nvPr>
            <p:ph type="title"/>
          </p:nvPr>
        </p:nvSpPr>
        <p:spPr/>
        <p:txBody>
          <a:bodyPr/>
          <a:lstStyle/>
          <a:p>
            <a:r>
              <a:rPr lang="it-IT" dirty="0"/>
              <a:t>LA PARAFRASI È:</a:t>
            </a:r>
          </a:p>
        </p:txBody>
      </p:sp>
      <p:sp>
        <p:nvSpPr>
          <p:cNvPr id="3" name="Segnaposto contenuto 2">
            <a:extLst>
              <a:ext uri="{FF2B5EF4-FFF2-40B4-BE49-F238E27FC236}">
                <a16:creationId xmlns:a16="http://schemas.microsoft.com/office/drawing/2014/main" id="{6B85730F-03E6-BE4E-A8D4-E6A1900A4A77}"/>
              </a:ext>
            </a:extLst>
          </p:cNvPr>
          <p:cNvSpPr>
            <a:spLocks noGrp="1"/>
          </p:cNvSpPr>
          <p:nvPr>
            <p:ph idx="1"/>
          </p:nvPr>
        </p:nvSpPr>
        <p:spPr/>
        <p:txBody>
          <a:bodyPr>
            <a:normAutofit fontScale="92500"/>
          </a:bodyPr>
          <a:lstStyle/>
          <a:p>
            <a:r>
              <a:rPr lang="it-IT" sz="2400" dirty="0"/>
              <a:t>riproporre «la parola d’altri» con «parole proprie»</a:t>
            </a:r>
          </a:p>
          <a:p>
            <a:r>
              <a:rPr lang="it-IT" sz="2400" dirty="0"/>
              <a:t>«la parola d’altri» è la definizione di Bice Mortara </a:t>
            </a:r>
            <a:r>
              <a:rPr lang="it-IT" sz="2400" dirty="0" err="1"/>
              <a:t>Garavelli</a:t>
            </a:r>
            <a:r>
              <a:rPr lang="it-IT" sz="2400" dirty="0"/>
              <a:t> per la citazione, </a:t>
            </a:r>
          </a:p>
          <a:p>
            <a:r>
              <a:rPr lang="it-IT" sz="2400" dirty="0"/>
              <a:t>A differenza della citazione che è la ripresa in forma letterale della parola altrui, come nella citazione, la parafrasi è la ripresa del testo altrui con «parole proprie»</a:t>
            </a:r>
          </a:p>
        </p:txBody>
      </p:sp>
    </p:spTree>
    <p:extLst>
      <p:ext uri="{BB962C8B-B14F-4D97-AF65-F5344CB8AC3E}">
        <p14:creationId xmlns:p14="http://schemas.microsoft.com/office/powerpoint/2010/main" val="310786804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AE4AA4-DE27-654F-B13C-EFA9B13BEB69}"/>
              </a:ext>
            </a:extLst>
          </p:cNvPr>
          <p:cNvSpPr>
            <a:spLocks noGrp="1"/>
          </p:cNvSpPr>
          <p:nvPr>
            <p:ph type="title"/>
          </p:nvPr>
        </p:nvSpPr>
        <p:spPr/>
        <p:txBody>
          <a:bodyPr/>
          <a:lstStyle/>
          <a:p>
            <a:r>
              <a:rPr lang="it-IT" dirty="0"/>
              <a:t>RISCRIVERE È SCRIVERE, IN DEFINITIVA?</a:t>
            </a:r>
          </a:p>
        </p:txBody>
      </p:sp>
      <p:sp>
        <p:nvSpPr>
          <p:cNvPr id="3" name="Segnaposto contenuto 2">
            <a:extLst>
              <a:ext uri="{FF2B5EF4-FFF2-40B4-BE49-F238E27FC236}">
                <a16:creationId xmlns:a16="http://schemas.microsoft.com/office/drawing/2014/main" id="{8F67457B-FD8D-7349-A7BF-A65EFD64196B}"/>
              </a:ext>
            </a:extLst>
          </p:cNvPr>
          <p:cNvSpPr>
            <a:spLocks noGrp="1"/>
          </p:cNvSpPr>
          <p:nvPr>
            <p:ph idx="1"/>
          </p:nvPr>
        </p:nvSpPr>
        <p:spPr/>
        <p:txBody>
          <a:bodyPr>
            <a:normAutofit/>
          </a:bodyPr>
          <a:lstStyle/>
          <a:p>
            <a:r>
              <a:rPr lang="it-IT" sz="2800" dirty="0"/>
              <a:t>Sì, la parafrasi è una riscrittura </a:t>
            </a:r>
            <a:r>
              <a:rPr lang="it-IT" sz="2800" dirty="0" err="1"/>
              <a:t>ri</a:t>
            </a:r>
            <a:r>
              <a:rPr lang="it-IT" sz="2800" dirty="0"/>
              <a:t>-creativa e funzionale, che ha tutte le caratteristiche della scrittura professionale, ma anche di quella creativa.</a:t>
            </a:r>
          </a:p>
        </p:txBody>
      </p:sp>
    </p:spTree>
    <p:extLst>
      <p:ext uri="{BB962C8B-B14F-4D97-AF65-F5344CB8AC3E}">
        <p14:creationId xmlns:p14="http://schemas.microsoft.com/office/powerpoint/2010/main" val="1507899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7CBB8-DE32-AF44-BC74-1CBC530274B2}"/>
              </a:ext>
            </a:extLst>
          </p:cNvPr>
          <p:cNvSpPr>
            <a:spLocks noGrp="1"/>
          </p:cNvSpPr>
          <p:nvPr>
            <p:ph type="title"/>
          </p:nvPr>
        </p:nvSpPr>
        <p:spPr/>
        <p:txBody>
          <a:bodyPr>
            <a:normAutofit fontScale="90000"/>
          </a:bodyPr>
          <a:lstStyle/>
          <a:p>
            <a:pPr marL="609600" indent="-609600">
              <a:lnSpc>
                <a:spcPct val="90000"/>
              </a:lnSpc>
            </a:pPr>
            <a:r>
              <a:rPr lang="it-IT" altLang="it-IT" dirty="0">
                <a:latin typeface="Garamond" panose="02020404030301010803" pitchFamily="18" charset="0"/>
                <a:ea typeface="ＭＳ Ｐゴシック" panose="020B0600070205080204" pitchFamily="34" charset="-128"/>
              </a:rPr>
              <a:t>La COESIONE si fonda su: </a:t>
            </a:r>
            <a:br>
              <a:rPr lang="it-IT" altLang="it-IT" dirty="0">
                <a:latin typeface="Garamond" panose="02020404030301010803" pitchFamily="18" charset="0"/>
                <a:ea typeface="ＭＳ Ｐゴシック" panose="020B0600070205080204" pitchFamily="34" charset="-128"/>
              </a:rPr>
            </a:br>
            <a:r>
              <a:rPr lang="it-IT" altLang="it-IT" dirty="0">
                <a:latin typeface="Garamond" panose="02020404030301010803" pitchFamily="18" charset="0"/>
                <a:ea typeface="ＭＳ Ｐゴシック" panose="020B0600070205080204" pitchFamily="34" charset="-128"/>
              </a:rPr>
              <a:t>Ordine delle parole </a:t>
            </a:r>
            <a:br>
              <a:rPr lang="it-IT" altLang="it-IT" dirty="0">
                <a:latin typeface="Garamond" panose="02020404030301010803" pitchFamily="18" charset="0"/>
                <a:ea typeface="ＭＳ Ｐゴシック" panose="020B0600070205080204" pitchFamily="34" charset="-128"/>
              </a:rPr>
            </a:br>
            <a:endParaRPr lang="it-IT" dirty="0"/>
          </a:p>
        </p:txBody>
      </p:sp>
      <p:sp>
        <p:nvSpPr>
          <p:cNvPr id="3" name="Segnaposto contenuto 2">
            <a:extLst>
              <a:ext uri="{FF2B5EF4-FFF2-40B4-BE49-F238E27FC236}">
                <a16:creationId xmlns:a16="http://schemas.microsoft.com/office/drawing/2014/main" id="{B3931305-DBAC-1D44-BBA8-02592DF3763F}"/>
              </a:ext>
            </a:extLst>
          </p:cNvPr>
          <p:cNvSpPr>
            <a:spLocks noGrp="1"/>
          </p:cNvSpPr>
          <p:nvPr>
            <p:ph idx="1"/>
          </p:nvPr>
        </p:nvSpPr>
        <p:spPr/>
        <p:txBody>
          <a:bodyPr/>
          <a:lstStyle/>
          <a:p>
            <a:r>
              <a:rPr lang="it-IT" sz="3600" dirty="0"/>
              <a:t>Es. di violazione</a:t>
            </a:r>
            <a:r>
              <a:rPr lang="it-IT" altLang="it-IT" sz="3600" dirty="0">
                <a:latin typeface="Garamond" panose="02020404030301010803" pitchFamily="18" charset="0"/>
                <a:ea typeface="ＭＳ Ｐゴシック" panose="020B0600070205080204" pitchFamily="34" charset="-128"/>
              </a:rPr>
              <a:t>  </a:t>
            </a:r>
            <a:r>
              <a:rPr lang="it-IT" altLang="it-IT" sz="3600" i="1" dirty="0">
                <a:latin typeface="Garamond" panose="02020404030301010803" pitchFamily="18" charset="0"/>
                <a:ea typeface="ＭＳ Ｐゴシック" panose="020B0600070205080204" pitchFamily="34" charset="-128"/>
              </a:rPr>
              <a:t>Mosca domani la Carla mia partirà amica</a:t>
            </a:r>
          </a:p>
          <a:p>
            <a:endParaRPr lang="it-IT" altLang="it-IT" sz="3600" i="1" dirty="0">
              <a:latin typeface="Garamond" panose="02020404030301010803" pitchFamily="18" charset="0"/>
              <a:ea typeface="ＭＳ Ｐゴシック" panose="020B0600070205080204" pitchFamily="34" charset="-128"/>
            </a:endParaRPr>
          </a:p>
          <a:p>
            <a:endParaRPr lang="it-IT" dirty="0"/>
          </a:p>
        </p:txBody>
      </p:sp>
    </p:spTree>
    <p:extLst>
      <p:ext uri="{BB962C8B-B14F-4D97-AF65-F5344CB8AC3E}">
        <p14:creationId xmlns:p14="http://schemas.microsoft.com/office/powerpoint/2010/main" val="1067263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7CBB8-DE32-AF44-BC74-1CBC530274B2}"/>
              </a:ext>
            </a:extLst>
          </p:cNvPr>
          <p:cNvSpPr>
            <a:spLocks noGrp="1"/>
          </p:cNvSpPr>
          <p:nvPr>
            <p:ph type="title"/>
          </p:nvPr>
        </p:nvSpPr>
        <p:spPr/>
        <p:txBody>
          <a:bodyPr>
            <a:normAutofit fontScale="90000"/>
          </a:bodyPr>
          <a:lstStyle/>
          <a:p>
            <a:pPr marL="609600" indent="-609600">
              <a:lnSpc>
                <a:spcPct val="90000"/>
              </a:lnSpc>
            </a:pPr>
            <a:r>
              <a:rPr lang="it-IT" altLang="it-IT" dirty="0">
                <a:latin typeface="Garamond" panose="02020404030301010803" pitchFamily="18" charset="0"/>
                <a:ea typeface="ＭＳ Ｐゴシック" panose="020B0600070205080204" pitchFamily="34" charset="-128"/>
              </a:rPr>
              <a:t>La COESIONE si fonda su: </a:t>
            </a:r>
            <a:br>
              <a:rPr lang="it-IT" altLang="it-IT" dirty="0">
                <a:latin typeface="Garamond" panose="02020404030301010803" pitchFamily="18" charset="0"/>
                <a:ea typeface="ＭＳ Ｐゴシック" panose="020B0600070205080204" pitchFamily="34" charset="-128"/>
              </a:rPr>
            </a:br>
            <a:r>
              <a:rPr lang="it-IT" altLang="it-IT" dirty="0">
                <a:latin typeface="Garamond" panose="02020404030301010803" pitchFamily="18" charset="0"/>
                <a:ea typeface="ＭＳ Ｐゴシック" panose="020B0600070205080204" pitchFamily="34" charset="-128"/>
              </a:rPr>
              <a:t>collegamento grammaticale delle parti</a:t>
            </a:r>
            <a:br>
              <a:rPr lang="it-IT" altLang="it-IT" dirty="0">
                <a:latin typeface="Garamond" panose="02020404030301010803" pitchFamily="18" charset="0"/>
                <a:ea typeface="ＭＳ Ｐゴシック" panose="020B0600070205080204" pitchFamily="34" charset="-128"/>
              </a:rPr>
            </a:br>
            <a:endParaRPr lang="it-IT" dirty="0"/>
          </a:p>
        </p:txBody>
      </p:sp>
      <p:sp>
        <p:nvSpPr>
          <p:cNvPr id="3" name="Segnaposto contenuto 2">
            <a:extLst>
              <a:ext uri="{FF2B5EF4-FFF2-40B4-BE49-F238E27FC236}">
                <a16:creationId xmlns:a16="http://schemas.microsoft.com/office/drawing/2014/main" id="{B3931305-DBAC-1D44-BBA8-02592DF3763F}"/>
              </a:ext>
            </a:extLst>
          </p:cNvPr>
          <p:cNvSpPr>
            <a:spLocks noGrp="1"/>
          </p:cNvSpPr>
          <p:nvPr>
            <p:ph idx="1"/>
          </p:nvPr>
        </p:nvSpPr>
        <p:spPr/>
        <p:txBody>
          <a:bodyPr/>
          <a:lstStyle/>
          <a:p>
            <a:r>
              <a:rPr lang="it-IT" sz="3600" dirty="0"/>
              <a:t>Es. di violazione</a:t>
            </a:r>
            <a:r>
              <a:rPr lang="it-IT" altLang="it-IT" sz="3600" dirty="0">
                <a:latin typeface="Garamond" panose="02020404030301010803" pitchFamily="18" charset="0"/>
                <a:ea typeface="ＭＳ Ｐゴシック" panose="020B0600070205080204" pitchFamily="34" charset="-128"/>
              </a:rPr>
              <a:t> </a:t>
            </a:r>
            <a:r>
              <a:rPr lang="it-IT" altLang="it-IT" sz="3600" i="1" dirty="0">
                <a:latin typeface="Garamond" panose="02020404030301010803" pitchFamily="18" charset="0"/>
                <a:ea typeface="ＭＳ Ｐゴシック" panose="020B0600070205080204" pitchFamily="34" charset="-128"/>
              </a:rPr>
              <a:t>Domani il mia amico Carla partiremo per Mosca</a:t>
            </a:r>
          </a:p>
          <a:p>
            <a:endParaRPr lang="it-IT" altLang="it-IT" sz="3600" i="1" dirty="0">
              <a:latin typeface="Garamond" panose="02020404030301010803" pitchFamily="18" charset="0"/>
              <a:ea typeface="ＭＳ Ｐゴシック" panose="020B0600070205080204" pitchFamily="34" charset="-128"/>
            </a:endParaRPr>
          </a:p>
          <a:p>
            <a:endParaRPr lang="it-IT" dirty="0"/>
          </a:p>
        </p:txBody>
      </p:sp>
    </p:spTree>
    <p:extLst>
      <p:ext uri="{BB962C8B-B14F-4D97-AF65-F5344CB8AC3E}">
        <p14:creationId xmlns:p14="http://schemas.microsoft.com/office/powerpoint/2010/main" val="2911301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E6DAD5-B9A8-F041-B483-8F54D613468F}"/>
              </a:ext>
            </a:extLst>
          </p:cNvPr>
          <p:cNvSpPr>
            <a:spLocks noGrp="1"/>
          </p:cNvSpPr>
          <p:nvPr>
            <p:ph type="title"/>
          </p:nvPr>
        </p:nvSpPr>
        <p:spPr/>
        <p:txBody>
          <a:bodyPr/>
          <a:lstStyle/>
          <a:p>
            <a:r>
              <a:rPr lang="it-IT" altLang="it-IT" dirty="0">
                <a:latin typeface="Arial" panose="020B0604020202020204" pitchFamily="34" charset="0"/>
                <a:ea typeface="ＭＳ Ｐゴシック" panose="020B0600070205080204" pitchFamily="34" charset="-128"/>
              </a:rPr>
              <a:t>Per mantenere la coesione</a:t>
            </a:r>
            <a:endParaRPr lang="it-IT" dirty="0"/>
          </a:p>
        </p:txBody>
      </p:sp>
      <p:sp>
        <p:nvSpPr>
          <p:cNvPr id="3" name="Segnaposto contenuto 2">
            <a:extLst>
              <a:ext uri="{FF2B5EF4-FFF2-40B4-BE49-F238E27FC236}">
                <a16:creationId xmlns:a16="http://schemas.microsoft.com/office/drawing/2014/main" id="{2617E60C-18D9-F746-8BEC-6EFFD5BD0227}"/>
              </a:ext>
            </a:extLst>
          </p:cNvPr>
          <p:cNvSpPr>
            <a:spLocks noGrp="1"/>
          </p:cNvSpPr>
          <p:nvPr>
            <p:ph idx="1"/>
          </p:nvPr>
        </p:nvSpPr>
        <p:spPr/>
        <p:txBody>
          <a:bodyPr>
            <a:normAutofit fontScale="92500"/>
          </a:bodyPr>
          <a:lstStyle/>
          <a:p>
            <a:pPr>
              <a:buNone/>
            </a:pPr>
            <a:r>
              <a:rPr lang="it-IT" altLang="it-IT" sz="2800" dirty="0">
                <a:latin typeface="Times" pitchFamily="2" charset="0"/>
                <a:ea typeface="ＭＳ Ｐゴシック" panose="020B0600070205080204" pitchFamily="34" charset="-128"/>
              </a:rPr>
              <a:t>si ricorre a</a:t>
            </a:r>
          </a:p>
          <a:p>
            <a:r>
              <a:rPr lang="it-IT" altLang="it-IT" sz="2800" dirty="0">
                <a:latin typeface="Times" pitchFamily="2" charset="0"/>
                <a:ea typeface="ＭＳ Ｐゴシック" panose="020B0600070205080204" pitchFamily="34" charset="-128"/>
              </a:rPr>
              <a:t>COESIVI: modi attraverso cui si può richiamare un elemento già espresso in precedenza;</a:t>
            </a:r>
          </a:p>
          <a:p>
            <a:endParaRPr lang="it-IT" altLang="it-IT" sz="2800" dirty="0">
              <a:latin typeface="Times" pitchFamily="2" charset="0"/>
              <a:ea typeface="ＭＳ Ｐゴシック" panose="020B0600070205080204" pitchFamily="34" charset="-128"/>
            </a:endParaRPr>
          </a:p>
          <a:p>
            <a:r>
              <a:rPr lang="it-IT" altLang="it-IT" sz="2800" dirty="0">
                <a:latin typeface="Times" pitchFamily="2" charset="0"/>
                <a:ea typeface="ＭＳ Ｐゴシック" panose="020B0600070205080204" pitchFamily="34" charset="-128"/>
              </a:rPr>
              <a:t>elementi che assicurano la coesione di un testo  garantendo i rapporti logici  e sintattici tra le varie parti</a:t>
            </a:r>
          </a:p>
          <a:p>
            <a:endParaRPr lang="it-IT" dirty="0"/>
          </a:p>
        </p:txBody>
      </p:sp>
    </p:spTree>
    <p:extLst>
      <p:ext uri="{BB962C8B-B14F-4D97-AF65-F5344CB8AC3E}">
        <p14:creationId xmlns:p14="http://schemas.microsoft.com/office/powerpoint/2010/main" val="4051598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3FE438-D973-AF47-B9B8-01E4068621FA}"/>
              </a:ext>
            </a:extLst>
          </p:cNvPr>
          <p:cNvSpPr>
            <a:spLocks noGrp="1"/>
          </p:cNvSpPr>
          <p:nvPr>
            <p:ph type="title"/>
          </p:nvPr>
        </p:nvSpPr>
        <p:spPr/>
        <p:txBody>
          <a:bodyPr/>
          <a:lstStyle/>
          <a:p>
            <a:r>
              <a:rPr lang="it-IT" dirty="0"/>
              <a:t>Coesione garantita dalle  </a:t>
            </a:r>
            <a:r>
              <a:rPr lang="it-IT" sz="4400" dirty="0"/>
              <a:t>proforme</a:t>
            </a:r>
          </a:p>
        </p:txBody>
      </p:sp>
      <p:sp>
        <p:nvSpPr>
          <p:cNvPr id="3" name="Segnaposto contenuto 2">
            <a:extLst>
              <a:ext uri="{FF2B5EF4-FFF2-40B4-BE49-F238E27FC236}">
                <a16:creationId xmlns:a16="http://schemas.microsoft.com/office/drawing/2014/main" id="{CAA09C0B-CCE3-B04D-8750-6DB3979AB6FA}"/>
              </a:ext>
            </a:extLst>
          </p:cNvPr>
          <p:cNvSpPr>
            <a:spLocks noGrp="1"/>
          </p:cNvSpPr>
          <p:nvPr>
            <p:ph idx="1"/>
          </p:nvPr>
        </p:nvSpPr>
        <p:spPr/>
        <p:txBody>
          <a:bodyPr/>
          <a:lstStyle/>
          <a:p>
            <a:pPr>
              <a:buFont typeface="Wingdings" pitchFamily="2" charset="2"/>
              <a:buChar char="v"/>
            </a:pPr>
            <a:r>
              <a:rPr lang="it-IT" altLang="it-IT" sz="2800" dirty="0">
                <a:latin typeface="Times" pitchFamily="2" charset="0"/>
                <a:ea typeface="ＭＳ Ｐゴシック" panose="020B0600070205080204" pitchFamily="34" charset="-128"/>
              </a:rPr>
              <a:t> PRONOMI, specialmente pronomi personali e dimostrativi</a:t>
            </a:r>
          </a:p>
          <a:p>
            <a:pPr>
              <a:buFont typeface="Wingdings" pitchFamily="2" charset="2"/>
              <a:buChar char="v"/>
            </a:pPr>
            <a:r>
              <a:rPr lang="it-IT" altLang="it-IT" sz="2800" dirty="0">
                <a:latin typeface="Times" pitchFamily="2" charset="0"/>
                <a:ea typeface="ＭＳ Ｐゴシック" panose="020B0600070205080204" pitchFamily="34" charset="-128"/>
              </a:rPr>
              <a:t> GENERICISMI: </a:t>
            </a:r>
            <a:r>
              <a:rPr lang="it-IT" altLang="it-IT" sz="2800" i="1" dirty="0">
                <a:latin typeface="Times" pitchFamily="2" charset="0"/>
                <a:ea typeface="ＭＳ Ｐゴシック" panose="020B0600070205080204" pitchFamily="34" charset="-128"/>
              </a:rPr>
              <a:t>cosa</a:t>
            </a:r>
            <a:r>
              <a:rPr lang="it-IT" altLang="it-IT" sz="2800" dirty="0">
                <a:latin typeface="Times" pitchFamily="2" charset="0"/>
                <a:ea typeface="ＭＳ Ｐゴシック" panose="020B0600070205080204" pitchFamily="34" charset="-128"/>
              </a:rPr>
              <a:t>, </a:t>
            </a:r>
            <a:r>
              <a:rPr lang="it-IT" altLang="it-IT" sz="2800" i="1" dirty="0">
                <a:latin typeface="Times" pitchFamily="2" charset="0"/>
                <a:ea typeface="ＭＳ Ｐゴシック" panose="020B0600070205080204" pitchFamily="34" charset="-128"/>
              </a:rPr>
              <a:t>affare</a:t>
            </a:r>
            <a:r>
              <a:rPr lang="it-IT" altLang="it-IT" sz="2800" dirty="0">
                <a:latin typeface="Times" pitchFamily="2" charset="0"/>
                <a:ea typeface="ＭＳ Ｐゴシック" panose="020B0600070205080204" pitchFamily="34" charset="-128"/>
              </a:rPr>
              <a:t>, </a:t>
            </a:r>
            <a:r>
              <a:rPr lang="it-IT" altLang="it-IT" sz="2800" i="1" dirty="0">
                <a:latin typeface="Times" pitchFamily="2" charset="0"/>
                <a:ea typeface="ＭＳ Ｐゴシック" panose="020B0600070205080204" pitchFamily="34" charset="-128"/>
              </a:rPr>
              <a:t>fare</a:t>
            </a:r>
          </a:p>
          <a:p>
            <a:pPr>
              <a:buFont typeface="Wingdings" pitchFamily="2" charset="2"/>
              <a:buChar char="v"/>
            </a:pPr>
            <a:r>
              <a:rPr lang="it-IT" altLang="it-IT" sz="2800" dirty="0">
                <a:latin typeface="Times" pitchFamily="2" charset="0"/>
                <a:ea typeface="ＭＳ Ｐゴシック" panose="020B0600070205080204" pitchFamily="34" charset="-128"/>
              </a:rPr>
              <a:t>SINONIMI</a:t>
            </a:r>
          </a:p>
          <a:p>
            <a:endParaRPr lang="it-IT" dirty="0"/>
          </a:p>
        </p:txBody>
      </p:sp>
    </p:spTree>
    <p:extLst>
      <p:ext uri="{BB962C8B-B14F-4D97-AF65-F5344CB8AC3E}">
        <p14:creationId xmlns:p14="http://schemas.microsoft.com/office/powerpoint/2010/main" val="3209837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6E3389-5237-5441-BD40-4BD7E0DF41D0}"/>
              </a:ext>
            </a:extLst>
          </p:cNvPr>
          <p:cNvSpPr>
            <a:spLocks noGrp="1"/>
          </p:cNvSpPr>
          <p:nvPr>
            <p:ph type="title"/>
          </p:nvPr>
        </p:nvSpPr>
        <p:spPr/>
        <p:txBody>
          <a:bodyPr/>
          <a:lstStyle/>
          <a:p>
            <a:r>
              <a:rPr lang="it-IT" altLang="it-IT" dirty="0">
                <a:latin typeface="Times" pitchFamily="2" charset="0"/>
                <a:ea typeface="ＭＳ Ｐゴシック" panose="020B0600070205080204" pitchFamily="34" charset="-128"/>
              </a:rPr>
              <a:t>COESIVI LESSICALI</a:t>
            </a:r>
            <a:br>
              <a:rPr lang="it-IT" altLang="it-IT" dirty="0">
                <a:latin typeface="Times" pitchFamily="2" charset="0"/>
                <a:ea typeface="ＭＳ Ｐゴシック" panose="020B0600070205080204" pitchFamily="34" charset="-128"/>
              </a:rPr>
            </a:br>
            <a:endParaRPr lang="it-IT" dirty="0"/>
          </a:p>
        </p:txBody>
      </p:sp>
      <p:sp>
        <p:nvSpPr>
          <p:cNvPr id="3" name="Segnaposto contenuto 2">
            <a:extLst>
              <a:ext uri="{FF2B5EF4-FFF2-40B4-BE49-F238E27FC236}">
                <a16:creationId xmlns:a16="http://schemas.microsoft.com/office/drawing/2014/main" id="{0060E14B-B8D6-1C4B-9BED-76E28A1AA4A0}"/>
              </a:ext>
            </a:extLst>
          </p:cNvPr>
          <p:cNvSpPr>
            <a:spLocks noGrp="1"/>
          </p:cNvSpPr>
          <p:nvPr>
            <p:ph idx="1"/>
          </p:nvPr>
        </p:nvSpPr>
        <p:spPr/>
        <p:txBody>
          <a:bodyPr>
            <a:normAutofit fontScale="70000" lnSpcReduction="20000"/>
          </a:bodyPr>
          <a:lstStyle/>
          <a:p>
            <a:pPr lvl="1">
              <a:lnSpc>
                <a:spcPct val="90000"/>
              </a:lnSpc>
            </a:pPr>
            <a:r>
              <a:rPr lang="it-IT" altLang="it-IT" sz="3600" b="1" dirty="0">
                <a:latin typeface="Times" pitchFamily="2" charset="0"/>
                <a:ea typeface="ＭＳ Ｐゴシック" panose="020B0600070205080204" pitchFamily="34" charset="-128"/>
              </a:rPr>
              <a:t>Sinonimo: </a:t>
            </a:r>
            <a:r>
              <a:rPr lang="it-IT" altLang="it-IT" sz="3600" dirty="0">
                <a:latin typeface="Times" pitchFamily="2" charset="0"/>
                <a:ea typeface="ＭＳ Ｐゴシック" panose="020B0600070205080204" pitchFamily="34" charset="-128"/>
              </a:rPr>
              <a:t>vocabolo che condivide più o meno  il significato  di una altro. Es: </a:t>
            </a:r>
            <a:r>
              <a:rPr lang="it-IT" altLang="it-IT" sz="3600" i="1" dirty="0">
                <a:latin typeface="Times" pitchFamily="2" charset="0"/>
                <a:ea typeface="ＭＳ Ｐゴシック" panose="020B0600070205080204" pitchFamily="34" charset="-128"/>
              </a:rPr>
              <a:t>vecchio/anziano</a:t>
            </a:r>
            <a:r>
              <a:rPr lang="it-IT" altLang="it-IT" sz="3600" dirty="0">
                <a:latin typeface="Times" pitchFamily="2" charset="0"/>
                <a:ea typeface="ＭＳ Ｐゴシック" panose="020B0600070205080204" pitchFamily="34" charset="-128"/>
              </a:rPr>
              <a:t>);</a:t>
            </a:r>
          </a:p>
          <a:p>
            <a:pPr lvl="1">
              <a:lnSpc>
                <a:spcPct val="90000"/>
              </a:lnSpc>
            </a:pPr>
            <a:endParaRPr lang="it-IT" altLang="it-IT" sz="3600" dirty="0">
              <a:latin typeface="Times" pitchFamily="2" charset="0"/>
              <a:ea typeface="ＭＳ Ｐゴシック" panose="020B0600070205080204" pitchFamily="34" charset="-128"/>
            </a:endParaRPr>
          </a:p>
          <a:p>
            <a:pPr lvl="1">
              <a:lnSpc>
                <a:spcPct val="90000"/>
              </a:lnSpc>
            </a:pPr>
            <a:r>
              <a:rPr lang="it-IT" altLang="it-IT" sz="3600" b="1" dirty="0">
                <a:latin typeface="Times" pitchFamily="2" charset="0"/>
                <a:ea typeface="ＭＳ Ｐゴシック" panose="020B0600070205080204" pitchFamily="34" charset="-128"/>
              </a:rPr>
              <a:t>Iperonimo</a:t>
            </a:r>
            <a:r>
              <a:rPr lang="it-IT" altLang="it-IT" sz="3600" dirty="0">
                <a:latin typeface="Times" pitchFamily="2" charset="0"/>
                <a:ea typeface="ＭＳ Ｐゴシック" panose="020B0600070205080204" pitchFamily="34" charset="-128"/>
              </a:rPr>
              <a:t>: vocabolo che ne include  un altro mantenendo un carattere semanticamente specifico (es: </a:t>
            </a:r>
            <a:r>
              <a:rPr lang="it-IT" altLang="it-IT" sz="3600" i="1" dirty="0">
                <a:latin typeface="Times" pitchFamily="2" charset="0"/>
                <a:ea typeface="ＭＳ Ｐゴシック" panose="020B0600070205080204" pitchFamily="34" charset="-128"/>
              </a:rPr>
              <a:t>gatto-felino</a:t>
            </a:r>
            <a:r>
              <a:rPr lang="it-IT" altLang="it-IT" sz="3600" dirty="0">
                <a:latin typeface="Times" pitchFamily="2" charset="0"/>
                <a:ea typeface="ＭＳ Ｐゴシック" panose="020B0600070205080204" pitchFamily="34" charset="-128"/>
              </a:rPr>
              <a:t>);</a:t>
            </a:r>
          </a:p>
          <a:p>
            <a:pPr lvl="1">
              <a:lnSpc>
                <a:spcPct val="90000"/>
              </a:lnSpc>
            </a:pPr>
            <a:endParaRPr lang="it-IT" altLang="it-IT" sz="3600" dirty="0">
              <a:latin typeface="Times" pitchFamily="2" charset="0"/>
              <a:ea typeface="ＭＳ Ｐゴシック" panose="020B0600070205080204" pitchFamily="34" charset="-128"/>
            </a:endParaRPr>
          </a:p>
          <a:p>
            <a:pPr lvl="1">
              <a:lnSpc>
                <a:spcPct val="90000"/>
              </a:lnSpc>
            </a:pPr>
            <a:r>
              <a:rPr lang="it-IT" altLang="it-IT" sz="3600" b="1" dirty="0">
                <a:latin typeface="Times" pitchFamily="2" charset="0"/>
                <a:ea typeface="ＭＳ Ｐゴシック" panose="020B0600070205080204" pitchFamily="34" charset="-128"/>
              </a:rPr>
              <a:t>Nome generale</a:t>
            </a:r>
            <a:r>
              <a:rPr lang="it-IT" altLang="it-IT" sz="3600" dirty="0">
                <a:latin typeface="Times" pitchFamily="2" charset="0"/>
                <a:ea typeface="ＭＳ Ｐゴシック" panose="020B0600070205080204" pitchFamily="34" charset="-128"/>
              </a:rPr>
              <a:t>: include un altro  vocabolo, ma ricorrendo  a un termine di significato generico (</a:t>
            </a:r>
            <a:r>
              <a:rPr lang="it-IT" altLang="it-IT" sz="3600" i="1" dirty="0">
                <a:latin typeface="Times" pitchFamily="2" charset="0"/>
                <a:ea typeface="ＭＳ Ｐゴシック" panose="020B0600070205080204" pitchFamily="34" charset="-128"/>
              </a:rPr>
              <a:t>cosa, fatto, persona</a:t>
            </a:r>
            <a:r>
              <a:rPr lang="it-IT" altLang="it-IT" sz="3600" dirty="0">
                <a:latin typeface="Times" pitchFamily="2" charset="0"/>
                <a:ea typeface="ＭＳ Ｐゴシック" panose="020B0600070205080204" pitchFamily="34" charset="-128"/>
              </a:rPr>
              <a:t>)</a:t>
            </a:r>
          </a:p>
          <a:p>
            <a:endParaRPr lang="it-IT" dirty="0"/>
          </a:p>
        </p:txBody>
      </p:sp>
    </p:spTree>
    <p:extLst>
      <p:ext uri="{BB962C8B-B14F-4D97-AF65-F5344CB8AC3E}">
        <p14:creationId xmlns:p14="http://schemas.microsoft.com/office/powerpoint/2010/main" val="33583366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B7F391-A612-D640-B14C-E4EBCEED38F6}"/>
              </a:ext>
            </a:extLst>
          </p:cNvPr>
          <p:cNvSpPr>
            <a:spLocks noGrp="1"/>
          </p:cNvSpPr>
          <p:nvPr>
            <p:ph type="title"/>
          </p:nvPr>
        </p:nvSpPr>
        <p:spPr/>
        <p:txBody>
          <a:bodyPr>
            <a:normAutofit/>
          </a:bodyPr>
          <a:lstStyle/>
          <a:p>
            <a:r>
              <a:rPr lang="it-IT" altLang="it-IT" dirty="0">
                <a:latin typeface="Arial" panose="020B0604020202020204" pitchFamily="34" charset="0"/>
                <a:ea typeface="ＭＳ Ｐゴシック" panose="020B0600070205080204" pitchFamily="34" charset="-128"/>
              </a:rPr>
              <a:t>ELEMENTI COESIVI NELLA </a:t>
            </a:r>
            <a:br>
              <a:rPr lang="it-IT" altLang="it-IT" dirty="0">
                <a:latin typeface="Arial" panose="020B0604020202020204" pitchFamily="34" charset="0"/>
                <a:ea typeface="ＭＳ Ｐゴシック" panose="020B0600070205080204" pitchFamily="34" charset="-128"/>
              </a:rPr>
            </a:br>
            <a:r>
              <a:rPr lang="it-IT" altLang="it-IT" sz="2400" b="1" i="1" u="sng" dirty="0">
                <a:solidFill>
                  <a:srgbClr val="C00000"/>
                </a:solidFill>
                <a:latin typeface="Arial" panose="020B0604020202020204" pitchFamily="34" charset="0"/>
                <a:ea typeface="ＭＳ Ｐゴシック" panose="020B0600070205080204" pitchFamily="34" charset="-128"/>
              </a:rPr>
              <a:t>RIFORMULAZIONE</a:t>
            </a:r>
            <a:endParaRPr lang="it-IT" sz="2400" b="1" i="1" u="sng" dirty="0">
              <a:solidFill>
                <a:srgbClr val="C00000"/>
              </a:solidFill>
            </a:endParaRPr>
          </a:p>
        </p:txBody>
      </p:sp>
      <p:sp>
        <p:nvSpPr>
          <p:cNvPr id="3" name="Segnaposto contenuto 2">
            <a:extLst>
              <a:ext uri="{FF2B5EF4-FFF2-40B4-BE49-F238E27FC236}">
                <a16:creationId xmlns:a16="http://schemas.microsoft.com/office/drawing/2014/main" id="{BFFBF676-99DB-464C-B87D-1423CF124332}"/>
              </a:ext>
            </a:extLst>
          </p:cNvPr>
          <p:cNvSpPr>
            <a:spLocks noGrp="1"/>
          </p:cNvSpPr>
          <p:nvPr>
            <p:ph idx="1"/>
          </p:nvPr>
        </p:nvSpPr>
        <p:spPr/>
        <p:txBody>
          <a:bodyPr>
            <a:normAutofit fontScale="92500" lnSpcReduction="10000"/>
          </a:bodyPr>
          <a:lstStyle/>
          <a:p>
            <a:r>
              <a:rPr lang="it-IT" altLang="it-IT" sz="2800" b="1" dirty="0">
                <a:latin typeface="Times" pitchFamily="2" charset="0"/>
                <a:ea typeface="ＭＳ Ｐゴシック" panose="020B0600070205080204" pitchFamily="34" charset="-128"/>
              </a:rPr>
              <a:t>Riformulazione come riscrittura e ridenominazione</a:t>
            </a:r>
          </a:p>
          <a:p>
            <a:r>
              <a:rPr lang="it-IT" altLang="it-IT" sz="2800" dirty="0">
                <a:latin typeface="Times" pitchFamily="2" charset="0"/>
                <a:ea typeface="ＭＳ Ｐゴシック" panose="020B0600070205080204" pitchFamily="34" charset="-128"/>
              </a:rPr>
              <a:t> sostituzione di quanto già detto con un’espressione (singola parola o </a:t>
            </a:r>
            <a:r>
              <a:rPr lang="it-IT" altLang="it-IT" sz="2800" dirty="0">
                <a:solidFill>
                  <a:srgbClr val="FF0000"/>
                </a:solidFill>
                <a:latin typeface="Times" pitchFamily="2" charset="0"/>
                <a:ea typeface="ＭＳ Ｐゴシック" panose="020B0600070205080204" pitchFamily="34" charset="-128"/>
              </a:rPr>
              <a:t>perifrasi</a:t>
            </a:r>
            <a:r>
              <a:rPr lang="it-IT" altLang="it-IT" sz="2800" dirty="0">
                <a:latin typeface="Times" pitchFamily="2" charset="0"/>
                <a:ea typeface="ＭＳ Ｐゴシック" panose="020B0600070205080204" pitchFamily="34" charset="-128"/>
              </a:rPr>
              <a:t>) che richiami nel contesto ciò di cui si è parlato. </a:t>
            </a:r>
          </a:p>
          <a:p>
            <a:r>
              <a:rPr lang="it-IT" altLang="it-IT" sz="2800" dirty="0">
                <a:latin typeface="Times" pitchFamily="2" charset="0"/>
                <a:ea typeface="ＭＳ Ｐゴシック" panose="020B0600070205080204" pitchFamily="34" charset="-128"/>
              </a:rPr>
              <a:t>Il richiamo avviene facendo appello a conoscenze largamente diffuse</a:t>
            </a:r>
          </a:p>
          <a:p>
            <a:endParaRPr lang="it-IT" dirty="0"/>
          </a:p>
        </p:txBody>
      </p:sp>
    </p:spTree>
    <p:extLst>
      <p:ext uri="{BB962C8B-B14F-4D97-AF65-F5344CB8AC3E}">
        <p14:creationId xmlns:p14="http://schemas.microsoft.com/office/powerpoint/2010/main" val="550667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5EC6F5-A22D-864D-9D8A-551439E5A421}"/>
              </a:ext>
            </a:extLst>
          </p:cNvPr>
          <p:cNvSpPr>
            <a:spLocks noGrp="1"/>
          </p:cNvSpPr>
          <p:nvPr>
            <p:ph type="title"/>
          </p:nvPr>
        </p:nvSpPr>
        <p:spPr/>
        <p:txBody>
          <a:bodyPr/>
          <a:lstStyle/>
          <a:p>
            <a:r>
              <a:rPr lang="it-IT" dirty="0"/>
              <a:t>Esempio minimo di riformulazione con ridenominazione</a:t>
            </a:r>
          </a:p>
        </p:txBody>
      </p:sp>
      <p:sp>
        <p:nvSpPr>
          <p:cNvPr id="3" name="Segnaposto contenuto 2">
            <a:extLst>
              <a:ext uri="{FF2B5EF4-FFF2-40B4-BE49-F238E27FC236}">
                <a16:creationId xmlns:a16="http://schemas.microsoft.com/office/drawing/2014/main" id="{C9AC9C91-F255-ED49-8149-525EFBBCED8B}"/>
              </a:ext>
            </a:extLst>
          </p:cNvPr>
          <p:cNvSpPr>
            <a:spLocks noGrp="1"/>
          </p:cNvSpPr>
          <p:nvPr>
            <p:ph idx="1"/>
          </p:nvPr>
        </p:nvSpPr>
        <p:spPr/>
        <p:txBody>
          <a:bodyPr>
            <a:normAutofit fontScale="70000" lnSpcReduction="20000"/>
          </a:bodyPr>
          <a:lstStyle/>
          <a:p>
            <a:r>
              <a:rPr lang="it-IT" altLang="it-IT" sz="4000" dirty="0">
                <a:latin typeface="Times" pitchFamily="2" charset="0"/>
                <a:ea typeface="ＭＳ Ｐゴシック" panose="020B0600070205080204" pitchFamily="34" charset="-128"/>
              </a:rPr>
              <a:t>Esempio </a:t>
            </a:r>
          </a:p>
          <a:p>
            <a:r>
              <a:rPr lang="it-IT" altLang="it-IT" sz="4000" i="1" dirty="0">
                <a:latin typeface="Times" pitchFamily="2" charset="0"/>
                <a:ea typeface="ＭＳ Ｐゴシック" panose="020B0600070205080204" pitchFamily="34" charset="-128"/>
              </a:rPr>
              <a:t>Con la pace di Vienna </a:t>
            </a:r>
            <a:r>
              <a:rPr lang="it-IT" altLang="it-IT" sz="4000" i="1" dirty="0">
                <a:solidFill>
                  <a:srgbClr val="C00000"/>
                </a:solidFill>
                <a:latin typeface="Times" pitchFamily="2" charset="0"/>
                <a:ea typeface="ＭＳ Ｐゴシック" panose="020B0600070205080204" pitchFamily="34" charset="-128"/>
              </a:rPr>
              <a:t>Napoleone</a:t>
            </a:r>
            <a:r>
              <a:rPr lang="it-IT" altLang="it-IT" sz="4000" i="1" dirty="0">
                <a:latin typeface="Times" pitchFamily="2" charset="0"/>
                <a:ea typeface="ＭＳ Ｐゴシック" panose="020B0600070205080204" pitchFamily="34" charset="-128"/>
              </a:rPr>
              <a:t> conseguì l’apogeo della sua potenza; ma tre anni dopo, quando intraprese la disastrosa campagna di Russia, le fortune di </a:t>
            </a:r>
            <a:r>
              <a:rPr lang="it-IT" altLang="it-IT" sz="4000" b="1" i="1" dirty="0">
                <a:solidFill>
                  <a:srgbClr val="0070C0"/>
                </a:solidFill>
                <a:latin typeface="Times" pitchFamily="2" charset="0"/>
                <a:ea typeface="ＭＳ Ｐゴシック" panose="020B0600070205080204" pitchFamily="34" charset="-128"/>
              </a:rPr>
              <a:t>Bonaparte</a:t>
            </a:r>
            <a:r>
              <a:rPr lang="it-IT" altLang="it-IT" sz="4000" i="1" dirty="0">
                <a:latin typeface="Times" pitchFamily="2" charset="0"/>
                <a:ea typeface="ＭＳ Ｐゴシック" panose="020B0600070205080204" pitchFamily="34" charset="-128"/>
              </a:rPr>
              <a:t>  cominciarono a declinare</a:t>
            </a:r>
          </a:p>
          <a:p>
            <a:endParaRPr lang="it-IT" dirty="0"/>
          </a:p>
        </p:txBody>
      </p:sp>
    </p:spTree>
    <p:extLst>
      <p:ext uri="{BB962C8B-B14F-4D97-AF65-F5344CB8AC3E}">
        <p14:creationId xmlns:p14="http://schemas.microsoft.com/office/powerpoint/2010/main" val="855919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5C9A5D-606D-C740-AD46-988C9F2080E4}"/>
              </a:ext>
            </a:extLst>
          </p:cNvPr>
          <p:cNvSpPr>
            <a:spLocks noGrp="1"/>
          </p:cNvSpPr>
          <p:nvPr>
            <p:ph type="title"/>
          </p:nvPr>
        </p:nvSpPr>
        <p:spPr/>
        <p:txBody>
          <a:bodyPr>
            <a:normAutofit fontScale="90000"/>
          </a:bodyPr>
          <a:lstStyle/>
          <a:p>
            <a:r>
              <a:rPr lang="it-IT" dirty="0"/>
              <a:t>PARAFRASI COME OPERAZIONE TESTUALE PRAGMATICA</a:t>
            </a:r>
          </a:p>
        </p:txBody>
      </p:sp>
      <p:sp>
        <p:nvSpPr>
          <p:cNvPr id="3" name="Segnaposto contenuto 2">
            <a:extLst>
              <a:ext uri="{FF2B5EF4-FFF2-40B4-BE49-F238E27FC236}">
                <a16:creationId xmlns:a16="http://schemas.microsoft.com/office/drawing/2014/main" id="{BCF9CE4C-39C2-6444-B1AE-0429667AD952}"/>
              </a:ext>
            </a:extLst>
          </p:cNvPr>
          <p:cNvSpPr>
            <a:spLocks noGrp="1"/>
          </p:cNvSpPr>
          <p:nvPr>
            <p:ph idx="1"/>
          </p:nvPr>
        </p:nvSpPr>
        <p:spPr/>
        <p:txBody>
          <a:bodyPr>
            <a:normAutofit fontScale="92500" lnSpcReduction="20000"/>
          </a:bodyPr>
          <a:lstStyle/>
          <a:p>
            <a:pPr>
              <a:buNone/>
            </a:pPr>
            <a:r>
              <a:rPr lang="it-IT" altLang="it-IT" sz="3200" dirty="0">
                <a:latin typeface="Garamond" panose="02020404030301010803" pitchFamily="18" charset="0"/>
                <a:ea typeface="ＭＳ Ｐゴシック" panose="020B0600070205080204" pitchFamily="34" charset="-128"/>
              </a:rPr>
              <a:t>PRINCIPI PRAGMATICI</a:t>
            </a:r>
          </a:p>
          <a:p>
            <a:endParaRPr lang="it-IT" altLang="it-IT" sz="3200" dirty="0">
              <a:latin typeface="Garamond" panose="02020404030301010803" pitchFamily="18" charset="0"/>
              <a:ea typeface="ＭＳ Ｐゴシック" panose="020B0600070205080204" pitchFamily="34" charset="-128"/>
            </a:endParaRPr>
          </a:p>
          <a:p>
            <a:r>
              <a:rPr lang="it-IT" altLang="it-IT" sz="3200" dirty="0">
                <a:latin typeface="Garamond" panose="02020404030301010803" pitchFamily="18" charset="0"/>
                <a:ea typeface="ＭＳ Ｐゴシック" panose="020B0600070205080204" pitchFamily="34" charset="-128"/>
              </a:rPr>
              <a:t>Accettabilità</a:t>
            </a:r>
          </a:p>
          <a:p>
            <a:r>
              <a:rPr lang="it-IT" altLang="it-IT" sz="3200" dirty="0" err="1">
                <a:latin typeface="Garamond" panose="02020404030301010803" pitchFamily="18" charset="0"/>
                <a:ea typeface="ＭＳ Ｐゴシック" panose="020B0600070205080204" pitchFamily="34" charset="-128"/>
              </a:rPr>
              <a:t>Situazionalità</a:t>
            </a:r>
            <a:endParaRPr lang="it-IT" altLang="it-IT" sz="3200" dirty="0">
              <a:latin typeface="Garamond" panose="02020404030301010803" pitchFamily="18" charset="0"/>
              <a:ea typeface="ＭＳ Ｐゴシック" panose="020B0600070205080204" pitchFamily="34" charset="-128"/>
            </a:endParaRPr>
          </a:p>
          <a:p>
            <a:r>
              <a:rPr lang="it-IT" altLang="it-IT" sz="3200" dirty="0">
                <a:latin typeface="Garamond" panose="02020404030301010803" pitchFamily="18" charset="0"/>
                <a:ea typeface="ＭＳ Ｐゴシック" panose="020B0600070205080204" pitchFamily="34" charset="-128"/>
              </a:rPr>
              <a:t>adeguamento alle aspettative del ricevente;</a:t>
            </a:r>
          </a:p>
          <a:p>
            <a:r>
              <a:rPr lang="it-IT" altLang="it-IT" sz="3200" dirty="0">
                <a:latin typeface="Garamond" panose="02020404030301010803" pitchFamily="18" charset="0"/>
                <a:ea typeface="ＭＳ Ｐゴシック" panose="020B0600070205080204" pitchFamily="34" charset="-128"/>
              </a:rPr>
              <a:t>In termini sociolinguistici = rispetto della diafasia</a:t>
            </a:r>
          </a:p>
          <a:p>
            <a:endParaRPr lang="it-IT" dirty="0"/>
          </a:p>
        </p:txBody>
      </p:sp>
    </p:spTree>
    <p:extLst>
      <p:ext uri="{BB962C8B-B14F-4D97-AF65-F5344CB8AC3E}">
        <p14:creationId xmlns:p14="http://schemas.microsoft.com/office/powerpoint/2010/main" val="4084011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48187D-7717-6C42-93BC-CA113F303D02}"/>
              </a:ext>
            </a:extLst>
          </p:cNvPr>
          <p:cNvSpPr>
            <a:spLocks noGrp="1"/>
          </p:cNvSpPr>
          <p:nvPr>
            <p:ph type="title"/>
          </p:nvPr>
        </p:nvSpPr>
        <p:spPr/>
        <p:txBody>
          <a:bodyPr>
            <a:normAutofit/>
          </a:bodyPr>
          <a:lstStyle/>
          <a:p>
            <a:r>
              <a:rPr lang="it-IT" dirty="0"/>
              <a:t>Titolo del corso</a:t>
            </a:r>
          </a:p>
        </p:txBody>
      </p:sp>
      <p:sp>
        <p:nvSpPr>
          <p:cNvPr id="3" name="Segnaposto contenuto 2">
            <a:extLst>
              <a:ext uri="{FF2B5EF4-FFF2-40B4-BE49-F238E27FC236}">
                <a16:creationId xmlns:a16="http://schemas.microsoft.com/office/drawing/2014/main" id="{B3C12F0C-1790-A34E-96C9-A8475B741257}"/>
              </a:ext>
            </a:extLst>
          </p:cNvPr>
          <p:cNvSpPr>
            <a:spLocks noGrp="1"/>
          </p:cNvSpPr>
          <p:nvPr>
            <p:ph idx="1"/>
          </p:nvPr>
        </p:nvSpPr>
        <p:spPr/>
        <p:txBody>
          <a:bodyPr>
            <a:normAutofit/>
          </a:bodyPr>
          <a:lstStyle/>
          <a:p>
            <a:r>
              <a:rPr lang="it-IT" sz="3200" b="1" i="1" dirty="0"/>
              <a:t>La riformulazione del testo: parafrasi, riassunto e sintesi orali.</a:t>
            </a:r>
          </a:p>
          <a:p>
            <a:r>
              <a:rPr lang="it-IT" sz="3200" b="1" i="1" dirty="0"/>
              <a:t> Proposte di intervento sulla dispersione implicita</a:t>
            </a:r>
            <a:endParaRPr lang="it-IT" sz="3200" dirty="0"/>
          </a:p>
        </p:txBody>
      </p:sp>
    </p:spTree>
    <p:extLst>
      <p:ext uri="{BB962C8B-B14F-4D97-AF65-F5344CB8AC3E}">
        <p14:creationId xmlns:p14="http://schemas.microsoft.com/office/powerpoint/2010/main" val="431730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5C9A5D-606D-C740-AD46-988C9F2080E4}"/>
              </a:ext>
            </a:extLst>
          </p:cNvPr>
          <p:cNvSpPr>
            <a:spLocks noGrp="1"/>
          </p:cNvSpPr>
          <p:nvPr>
            <p:ph type="title"/>
          </p:nvPr>
        </p:nvSpPr>
        <p:spPr/>
        <p:txBody>
          <a:bodyPr>
            <a:normAutofit fontScale="90000"/>
          </a:bodyPr>
          <a:lstStyle/>
          <a:p>
            <a:r>
              <a:rPr lang="it-IT" dirty="0"/>
              <a:t>PARAFRASI COME OPERAZIONE TESTUALE PRAGMATICA</a:t>
            </a:r>
          </a:p>
        </p:txBody>
      </p:sp>
      <p:sp>
        <p:nvSpPr>
          <p:cNvPr id="3" name="Segnaposto contenuto 2">
            <a:extLst>
              <a:ext uri="{FF2B5EF4-FFF2-40B4-BE49-F238E27FC236}">
                <a16:creationId xmlns:a16="http://schemas.microsoft.com/office/drawing/2014/main" id="{BCF9CE4C-39C2-6444-B1AE-0429667AD952}"/>
              </a:ext>
            </a:extLst>
          </p:cNvPr>
          <p:cNvSpPr>
            <a:spLocks noGrp="1"/>
          </p:cNvSpPr>
          <p:nvPr>
            <p:ph idx="1"/>
          </p:nvPr>
        </p:nvSpPr>
        <p:spPr/>
        <p:txBody>
          <a:bodyPr>
            <a:normAutofit fontScale="92500" lnSpcReduction="10000"/>
          </a:bodyPr>
          <a:lstStyle/>
          <a:p>
            <a:pPr>
              <a:buNone/>
            </a:pPr>
            <a:r>
              <a:rPr lang="it-IT" altLang="it-IT" sz="3200" dirty="0">
                <a:latin typeface="Garamond" panose="02020404030301010803" pitchFamily="18" charset="0"/>
                <a:ea typeface="ＭＳ Ｐゴシック" panose="020B0600070205080204" pitchFamily="34" charset="-128"/>
              </a:rPr>
              <a:t>PRINCIPI PRAGMATICI</a:t>
            </a:r>
          </a:p>
          <a:p>
            <a:endParaRPr lang="it-IT" altLang="it-IT" sz="3200" dirty="0">
              <a:latin typeface="Garamond" panose="02020404030301010803" pitchFamily="18" charset="0"/>
              <a:ea typeface="ＭＳ Ｐゴシック" panose="020B0600070205080204" pitchFamily="34" charset="-128"/>
            </a:endParaRPr>
          </a:p>
          <a:p>
            <a:r>
              <a:rPr lang="it-IT" altLang="it-IT" sz="3200" dirty="0">
                <a:latin typeface="Garamond" panose="02020404030301010803" pitchFamily="18" charset="0"/>
                <a:ea typeface="ＭＳ Ｐゴシック" panose="020B0600070205080204" pitchFamily="34" charset="-128"/>
              </a:rPr>
              <a:t>Accettabilità</a:t>
            </a:r>
          </a:p>
          <a:p>
            <a:r>
              <a:rPr lang="it-IT" altLang="it-IT" sz="3200" dirty="0">
                <a:latin typeface="Garamond" panose="02020404030301010803" pitchFamily="18" charset="0"/>
                <a:ea typeface="ＭＳ Ｐゴシック" panose="020B0600070205080204" pitchFamily="34" charset="-128"/>
              </a:rPr>
              <a:t>adeguamento alle aspettative del ricevente </a:t>
            </a:r>
          </a:p>
          <a:p>
            <a:r>
              <a:rPr lang="it-IT" altLang="it-IT" sz="3200" dirty="0">
                <a:latin typeface="Garamond" panose="02020404030301010803" pitchFamily="18" charset="0"/>
                <a:ea typeface="ＭＳ Ｐゴシック" panose="020B0600070205080204" pitchFamily="34" charset="-128"/>
              </a:rPr>
              <a:t>Registro adeguato alle conoscenze del destinatario</a:t>
            </a:r>
          </a:p>
          <a:p>
            <a:endParaRPr lang="it-IT" dirty="0"/>
          </a:p>
        </p:txBody>
      </p:sp>
    </p:spTree>
    <p:extLst>
      <p:ext uri="{BB962C8B-B14F-4D97-AF65-F5344CB8AC3E}">
        <p14:creationId xmlns:p14="http://schemas.microsoft.com/office/powerpoint/2010/main" val="1712299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5C9A5D-606D-C740-AD46-988C9F2080E4}"/>
              </a:ext>
            </a:extLst>
          </p:cNvPr>
          <p:cNvSpPr>
            <a:spLocks noGrp="1"/>
          </p:cNvSpPr>
          <p:nvPr>
            <p:ph type="title"/>
          </p:nvPr>
        </p:nvSpPr>
        <p:spPr/>
        <p:txBody>
          <a:bodyPr>
            <a:normAutofit fontScale="90000"/>
          </a:bodyPr>
          <a:lstStyle/>
          <a:p>
            <a:r>
              <a:rPr lang="it-IT" dirty="0"/>
              <a:t>PARAFRASI COME OPERAZIONE TESTUALE PRAGMATICA</a:t>
            </a:r>
          </a:p>
        </p:txBody>
      </p:sp>
      <p:sp>
        <p:nvSpPr>
          <p:cNvPr id="3" name="Segnaposto contenuto 2">
            <a:extLst>
              <a:ext uri="{FF2B5EF4-FFF2-40B4-BE49-F238E27FC236}">
                <a16:creationId xmlns:a16="http://schemas.microsoft.com/office/drawing/2014/main" id="{BCF9CE4C-39C2-6444-B1AE-0429667AD952}"/>
              </a:ext>
            </a:extLst>
          </p:cNvPr>
          <p:cNvSpPr>
            <a:spLocks noGrp="1"/>
          </p:cNvSpPr>
          <p:nvPr>
            <p:ph idx="1"/>
          </p:nvPr>
        </p:nvSpPr>
        <p:spPr/>
        <p:txBody>
          <a:bodyPr>
            <a:normAutofit fontScale="92500" lnSpcReduction="10000"/>
          </a:bodyPr>
          <a:lstStyle/>
          <a:p>
            <a:pPr>
              <a:buNone/>
            </a:pPr>
            <a:r>
              <a:rPr lang="it-IT" altLang="it-IT" sz="3200" dirty="0">
                <a:latin typeface="Garamond" panose="02020404030301010803" pitchFamily="18" charset="0"/>
                <a:ea typeface="ＭＳ Ｐゴシック" panose="020B0600070205080204" pitchFamily="34" charset="-128"/>
              </a:rPr>
              <a:t>PRINCIPI PRAGMATICI</a:t>
            </a:r>
          </a:p>
          <a:p>
            <a:endParaRPr lang="it-IT" altLang="it-IT" sz="3200" dirty="0">
              <a:latin typeface="Garamond" panose="02020404030301010803" pitchFamily="18" charset="0"/>
              <a:ea typeface="ＭＳ Ｐゴシック" panose="020B0600070205080204" pitchFamily="34" charset="-128"/>
            </a:endParaRPr>
          </a:p>
          <a:p>
            <a:r>
              <a:rPr lang="it-IT" altLang="it-IT" sz="3200" dirty="0" err="1">
                <a:latin typeface="Garamond" panose="02020404030301010803" pitchFamily="18" charset="0"/>
                <a:ea typeface="ＭＳ Ｐゴシック" panose="020B0600070205080204" pitchFamily="34" charset="-128"/>
              </a:rPr>
              <a:t>Situazionalità</a:t>
            </a:r>
            <a:endParaRPr lang="it-IT" altLang="it-IT" sz="3200" dirty="0">
              <a:latin typeface="Garamond" panose="02020404030301010803" pitchFamily="18" charset="0"/>
              <a:ea typeface="ＭＳ Ｐゴシック" panose="020B0600070205080204" pitchFamily="34" charset="-128"/>
            </a:endParaRPr>
          </a:p>
          <a:p>
            <a:r>
              <a:rPr lang="it-IT" altLang="it-IT" sz="3200" dirty="0">
                <a:latin typeface="Garamond" panose="02020404030301010803" pitchFamily="18" charset="0"/>
                <a:ea typeface="ＭＳ Ｐゴシック" panose="020B0600070205080204" pitchFamily="34" charset="-128"/>
              </a:rPr>
              <a:t>adeguamento alle esigenze del contesto</a:t>
            </a:r>
          </a:p>
          <a:p>
            <a:r>
              <a:rPr lang="it-IT" altLang="it-IT" sz="3200" dirty="0">
                <a:latin typeface="Garamond" panose="02020404030301010803" pitchFamily="18" charset="0"/>
                <a:ea typeface="ＭＳ Ｐゴシック" panose="020B0600070205080204" pitchFamily="34" charset="-128"/>
              </a:rPr>
              <a:t>Registro congruente con genere testuale e con il tema</a:t>
            </a:r>
          </a:p>
          <a:p>
            <a:endParaRPr lang="it-IT" dirty="0"/>
          </a:p>
        </p:txBody>
      </p:sp>
    </p:spTree>
    <p:extLst>
      <p:ext uri="{BB962C8B-B14F-4D97-AF65-F5344CB8AC3E}">
        <p14:creationId xmlns:p14="http://schemas.microsoft.com/office/powerpoint/2010/main" val="24548710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FUNZIONE DIDATTICA</a:t>
            </a:r>
          </a:p>
        </p:txBody>
      </p:sp>
      <p:sp>
        <p:nvSpPr>
          <p:cNvPr id="3" name="Segnaposto contenuto 2"/>
          <p:cNvSpPr>
            <a:spLocks noGrp="1"/>
          </p:cNvSpPr>
          <p:nvPr>
            <p:ph idx="1"/>
          </p:nvPr>
        </p:nvSpPr>
        <p:spPr/>
        <p:txBody>
          <a:bodyPr>
            <a:normAutofit fontScale="70000" lnSpcReduction="20000"/>
          </a:bodyPr>
          <a:lstStyle/>
          <a:p>
            <a:r>
              <a:rPr lang="it-IT" sz="3600" dirty="0"/>
              <a:t> nella didattica tradizionale, la parafrasi era largamente usata quale mezzo per arricchire il lessico e sviluppare le capacità linguistico-espressive del discente.</a:t>
            </a:r>
          </a:p>
          <a:p>
            <a:r>
              <a:rPr lang="it-IT" sz="3600" dirty="0"/>
              <a:t>Es. Iliade di Monti nella scuola media degli anni Sessanta</a:t>
            </a:r>
          </a:p>
        </p:txBody>
      </p:sp>
    </p:spTree>
    <p:extLst>
      <p:ext uri="{BB962C8B-B14F-4D97-AF65-F5344CB8AC3E}">
        <p14:creationId xmlns:p14="http://schemas.microsoft.com/office/powerpoint/2010/main" val="1823935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3E3ECE-8F42-A84A-BE96-F2DE69C976A1}"/>
              </a:ext>
            </a:extLst>
          </p:cNvPr>
          <p:cNvSpPr>
            <a:spLocks noGrp="1"/>
          </p:cNvSpPr>
          <p:nvPr>
            <p:ph type="title"/>
          </p:nvPr>
        </p:nvSpPr>
        <p:spPr/>
        <p:txBody>
          <a:bodyPr/>
          <a:lstStyle/>
          <a:p>
            <a:r>
              <a:rPr lang="it-IT" dirty="0"/>
              <a:t>PARAFRASI E STORIA DELLA DIDATTICA</a:t>
            </a:r>
          </a:p>
        </p:txBody>
      </p:sp>
      <p:sp>
        <p:nvSpPr>
          <p:cNvPr id="3" name="Segnaposto contenuto 2">
            <a:extLst>
              <a:ext uri="{FF2B5EF4-FFF2-40B4-BE49-F238E27FC236}">
                <a16:creationId xmlns:a16="http://schemas.microsoft.com/office/drawing/2014/main" id="{EC734F89-201F-3D46-A30F-7F4F8ECBD6AA}"/>
              </a:ext>
            </a:extLst>
          </p:cNvPr>
          <p:cNvSpPr>
            <a:spLocks noGrp="1"/>
          </p:cNvSpPr>
          <p:nvPr>
            <p:ph idx="1"/>
          </p:nvPr>
        </p:nvSpPr>
        <p:spPr/>
        <p:txBody>
          <a:bodyPr>
            <a:noAutofit/>
          </a:bodyPr>
          <a:lstStyle/>
          <a:p>
            <a:r>
              <a:rPr lang="it-IT" sz="2000" dirty="0"/>
              <a:t>Dal manuale di </a:t>
            </a:r>
            <a:r>
              <a:rPr lang="it-IT" sz="2000" dirty="0">
                <a:solidFill>
                  <a:srgbClr val="C00000"/>
                </a:solidFill>
              </a:rPr>
              <a:t>Elio </a:t>
            </a:r>
            <a:r>
              <a:rPr lang="it-IT" sz="2000" dirty="0" err="1">
                <a:solidFill>
                  <a:srgbClr val="C00000"/>
                </a:solidFill>
              </a:rPr>
              <a:t>Teone</a:t>
            </a:r>
            <a:r>
              <a:rPr lang="it-IT" sz="2000" dirty="0">
                <a:solidFill>
                  <a:srgbClr val="C00000"/>
                </a:solidFill>
              </a:rPr>
              <a:t> </a:t>
            </a:r>
            <a:r>
              <a:rPr lang="it-IT" sz="2000" dirty="0"/>
              <a:t>(I d.C.) sappiamo che già in epoca antica la creazione di una parafrasi costituiva uno degli esercizi preparatori (</a:t>
            </a:r>
            <a:r>
              <a:rPr lang="it-IT" sz="2000" i="1" dirty="0" err="1">
                <a:solidFill>
                  <a:srgbClr val="C00000"/>
                </a:solidFill>
              </a:rPr>
              <a:t>progymnasmata</a:t>
            </a:r>
            <a:r>
              <a:rPr lang="it-IT" sz="2000" dirty="0"/>
              <a:t>) allo studio della retorica.</a:t>
            </a:r>
          </a:p>
          <a:p>
            <a:r>
              <a:rPr lang="it-IT" sz="2000" dirty="0"/>
              <a:t>La creazione di una parafrasi era usata come esercizio anche nella retorica medioevale: agli studenti veniva richiesto di scrivere parafrasi di poesie del periodo classico.</a:t>
            </a:r>
          </a:p>
        </p:txBody>
      </p:sp>
    </p:spTree>
    <p:extLst>
      <p:ext uri="{BB962C8B-B14F-4D97-AF65-F5344CB8AC3E}">
        <p14:creationId xmlns:p14="http://schemas.microsoft.com/office/powerpoint/2010/main" val="3432291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7F982B-9FFD-824F-86CF-FE6BE5815B68}"/>
              </a:ext>
            </a:extLst>
          </p:cNvPr>
          <p:cNvSpPr>
            <a:spLocks noGrp="1"/>
          </p:cNvSpPr>
          <p:nvPr>
            <p:ph type="title"/>
          </p:nvPr>
        </p:nvSpPr>
        <p:spPr/>
        <p:txBody>
          <a:bodyPr/>
          <a:lstStyle/>
          <a:p>
            <a:r>
              <a:rPr lang="it-IT" dirty="0"/>
              <a:t>SIGNIFICATI DEL TERMINE NEI VOCABOLARI</a:t>
            </a:r>
          </a:p>
        </p:txBody>
      </p:sp>
      <p:sp>
        <p:nvSpPr>
          <p:cNvPr id="3" name="Segnaposto contenuto 2">
            <a:extLst>
              <a:ext uri="{FF2B5EF4-FFF2-40B4-BE49-F238E27FC236}">
                <a16:creationId xmlns:a16="http://schemas.microsoft.com/office/drawing/2014/main" id="{A6601F8A-2F23-3140-B185-C9BCC854EE44}"/>
              </a:ext>
            </a:extLst>
          </p:cNvPr>
          <p:cNvSpPr>
            <a:spLocks noGrp="1"/>
          </p:cNvSpPr>
          <p:nvPr>
            <p:ph idx="1"/>
          </p:nvPr>
        </p:nvSpPr>
        <p:spPr/>
        <p:txBody>
          <a:bodyPr>
            <a:normAutofit/>
          </a:bodyPr>
          <a:lstStyle/>
          <a:p>
            <a:r>
              <a:rPr lang="it-IT" sz="3200" dirty="0"/>
              <a:t>Varie accezioni</a:t>
            </a:r>
          </a:p>
          <a:p>
            <a:r>
              <a:rPr lang="it-IT" sz="3200" dirty="0"/>
              <a:t>Excursus funzionale a comprendere cosa deve o non deve essere la parafrasi</a:t>
            </a:r>
          </a:p>
        </p:txBody>
      </p:sp>
    </p:spTree>
    <p:extLst>
      <p:ext uri="{BB962C8B-B14F-4D97-AF65-F5344CB8AC3E}">
        <p14:creationId xmlns:p14="http://schemas.microsoft.com/office/powerpoint/2010/main" val="3550292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«PARAFRASARE»</a:t>
            </a:r>
            <a:br>
              <a:rPr lang="it-IT" dirty="0"/>
            </a:br>
            <a:r>
              <a:rPr lang="it-IT" dirty="0"/>
              <a:t>secondo i vocabolari</a:t>
            </a:r>
          </a:p>
        </p:txBody>
      </p:sp>
      <p:sp>
        <p:nvSpPr>
          <p:cNvPr id="3" name="Segnaposto contenuto 2"/>
          <p:cNvSpPr>
            <a:spLocks noGrp="1"/>
          </p:cNvSpPr>
          <p:nvPr>
            <p:ph idx="1"/>
          </p:nvPr>
        </p:nvSpPr>
        <p:spPr>
          <a:xfrm>
            <a:off x="4415686" y="803186"/>
            <a:ext cx="4415797" cy="5724936"/>
          </a:xfrm>
        </p:spPr>
        <p:txBody>
          <a:bodyPr>
            <a:noAutofit/>
          </a:bodyPr>
          <a:lstStyle/>
          <a:p>
            <a:r>
              <a:rPr lang="it-IT" sz="2400" b="1" dirty="0" err="1">
                <a:solidFill>
                  <a:srgbClr val="0070C0"/>
                </a:solidFill>
              </a:rPr>
              <a:t>parafraṡare</a:t>
            </a:r>
            <a:r>
              <a:rPr lang="it-IT" sz="2400" dirty="0"/>
              <a:t> v. </a:t>
            </a:r>
            <a:r>
              <a:rPr lang="it-IT" sz="2400" dirty="0" err="1"/>
              <a:t>tr</a:t>
            </a:r>
            <a:r>
              <a:rPr lang="it-IT" sz="2400" dirty="0"/>
              <a:t>. [</a:t>
            </a:r>
            <a:r>
              <a:rPr lang="it-IT" sz="2400" dirty="0" err="1"/>
              <a:t>der</a:t>
            </a:r>
            <a:r>
              <a:rPr lang="it-IT" sz="2400" dirty="0"/>
              <a:t>. di parafrasi]. – </a:t>
            </a:r>
          </a:p>
          <a:p>
            <a:r>
              <a:rPr lang="it-IT" sz="2400" dirty="0"/>
              <a:t>Ridurre a parafrasi, esporre un testo con parole proprie, in una forma diversa dall’originale, </a:t>
            </a:r>
            <a:r>
              <a:rPr lang="it-IT" sz="2400" dirty="0">
                <a:solidFill>
                  <a:srgbClr val="FF0000"/>
                </a:solidFill>
              </a:rPr>
              <a:t>generalmente più semplice</a:t>
            </a:r>
            <a:r>
              <a:rPr lang="it-IT" sz="2400" dirty="0"/>
              <a:t>, e sviluppando o chiarendo i concetti in esso espressi: </a:t>
            </a:r>
            <a:r>
              <a:rPr lang="it-IT" sz="2400" i="1" dirty="0"/>
              <a:t>p</a:t>
            </a:r>
            <a:r>
              <a:rPr lang="it-IT" sz="2400" dirty="0"/>
              <a:t>. </a:t>
            </a:r>
            <a:r>
              <a:rPr lang="it-IT" sz="2400" i="1" dirty="0"/>
              <a:t>un canto di Dante</a:t>
            </a:r>
            <a:r>
              <a:rPr lang="it-IT" sz="2400" dirty="0"/>
              <a:t>, </a:t>
            </a:r>
            <a:r>
              <a:rPr lang="it-IT" sz="2400" i="1" dirty="0"/>
              <a:t>una parabola del Vangelo</a:t>
            </a:r>
            <a:r>
              <a:rPr lang="it-IT" sz="2400" dirty="0"/>
              <a:t>; </a:t>
            </a:r>
            <a:r>
              <a:rPr lang="it-IT" sz="2400" i="1" dirty="0"/>
              <a:t>p</a:t>
            </a:r>
            <a:r>
              <a:rPr lang="it-IT" sz="2400" dirty="0"/>
              <a:t>. </a:t>
            </a:r>
            <a:r>
              <a:rPr lang="it-IT" sz="2400" i="1" dirty="0"/>
              <a:t>un autore</a:t>
            </a:r>
            <a:r>
              <a:rPr lang="it-IT" sz="2400" dirty="0"/>
              <a:t>, </a:t>
            </a:r>
            <a:r>
              <a:rPr lang="it-IT" sz="2400" i="1" dirty="0"/>
              <a:t>un discorso</a:t>
            </a:r>
            <a:r>
              <a:rPr lang="it-IT" sz="2400" dirty="0"/>
              <a:t>. </a:t>
            </a:r>
          </a:p>
        </p:txBody>
      </p:sp>
    </p:spTree>
    <p:extLst>
      <p:ext uri="{BB962C8B-B14F-4D97-AF65-F5344CB8AC3E}">
        <p14:creationId xmlns:p14="http://schemas.microsoft.com/office/powerpoint/2010/main" val="32496931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SIGNIFICATO ESTENSIVO</a:t>
            </a:r>
          </a:p>
        </p:txBody>
      </p:sp>
      <p:sp>
        <p:nvSpPr>
          <p:cNvPr id="3" name="Segnaposto contenuto 2"/>
          <p:cNvSpPr>
            <a:spLocks noGrp="1"/>
          </p:cNvSpPr>
          <p:nvPr>
            <p:ph idx="1"/>
          </p:nvPr>
        </p:nvSpPr>
        <p:spPr/>
        <p:txBody>
          <a:bodyPr>
            <a:normAutofit fontScale="92500" lnSpcReduction="20000"/>
          </a:bodyPr>
          <a:lstStyle/>
          <a:p>
            <a:r>
              <a:rPr lang="it-IT" sz="4400" dirty="0"/>
              <a:t>Per estensione, talora, ripetere con parole un po’ diverse idee, opinioni, giudizi espressi da altri. </a:t>
            </a:r>
          </a:p>
          <a:p>
            <a:endParaRPr lang="it-IT" dirty="0"/>
          </a:p>
        </p:txBody>
      </p:sp>
    </p:spTree>
    <p:extLst>
      <p:ext uri="{BB962C8B-B14F-4D97-AF65-F5344CB8AC3E}">
        <p14:creationId xmlns:p14="http://schemas.microsoft.com/office/powerpoint/2010/main" val="12116253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SINONIMI</a:t>
            </a:r>
          </a:p>
        </p:txBody>
      </p:sp>
      <p:sp>
        <p:nvSpPr>
          <p:cNvPr id="3" name="Segnaposto contenuto 2"/>
          <p:cNvSpPr>
            <a:spLocks noGrp="1"/>
          </p:cNvSpPr>
          <p:nvPr>
            <p:ph idx="1"/>
          </p:nvPr>
        </p:nvSpPr>
        <p:spPr/>
        <p:txBody>
          <a:bodyPr>
            <a:noAutofit/>
          </a:bodyPr>
          <a:lstStyle/>
          <a:p>
            <a:r>
              <a:rPr lang="it-IT" sz="2400" b="1" dirty="0"/>
              <a:t>parafrasare</a:t>
            </a:r>
            <a:r>
              <a:rPr lang="it-IT" sz="2400" dirty="0"/>
              <a:t> /</a:t>
            </a:r>
            <a:r>
              <a:rPr lang="it-IT" sz="2400" dirty="0" err="1"/>
              <a:t>parafra'zare</a:t>
            </a:r>
            <a:r>
              <a:rPr lang="it-IT" sz="2400" dirty="0"/>
              <a:t>/ .</a:t>
            </a:r>
          </a:p>
          <a:p>
            <a:r>
              <a:rPr lang="it-IT" sz="2400" dirty="0"/>
              <a:t> - </a:t>
            </a:r>
            <a:r>
              <a:rPr lang="it-IT" sz="2400" b="1" dirty="0"/>
              <a:t>1.</a:t>
            </a:r>
            <a:r>
              <a:rPr lang="it-IT" sz="2400" dirty="0"/>
              <a:t> [presentare il contenuto di un testo con parole semplici e comprensibili] ≈ (</a:t>
            </a:r>
            <a:r>
              <a:rPr lang="it-IT" sz="2400" i="1" dirty="0" err="1"/>
              <a:t>fam</a:t>
            </a:r>
            <a:r>
              <a:rPr lang="it-IT" sz="2400" i="1" dirty="0"/>
              <a:t>.</a:t>
            </a:r>
            <a:r>
              <a:rPr lang="it-IT" sz="2400" dirty="0"/>
              <a:t>) dire con parole proprie. ‖ </a:t>
            </a:r>
            <a:r>
              <a:rPr lang="it-IT" sz="2400" i="1" dirty="0">
                <a:solidFill>
                  <a:srgbClr val="0070C0"/>
                </a:solidFill>
              </a:rPr>
              <a:t>chiarire, chiosare, commentare, glossare, illustrare, interpretare, spiegare</a:t>
            </a:r>
            <a:r>
              <a:rPr lang="it-IT" sz="2400" dirty="0"/>
              <a:t>. </a:t>
            </a:r>
          </a:p>
        </p:txBody>
      </p:sp>
    </p:spTree>
    <p:extLst>
      <p:ext uri="{BB962C8B-B14F-4D97-AF65-F5344CB8AC3E}">
        <p14:creationId xmlns:p14="http://schemas.microsoft.com/office/powerpoint/2010/main" val="2006913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1ABD5-5F1D-E444-A515-3F1B6E0A576E}"/>
              </a:ext>
            </a:extLst>
          </p:cNvPr>
          <p:cNvSpPr>
            <a:spLocks noGrp="1"/>
          </p:cNvSpPr>
          <p:nvPr>
            <p:ph type="title"/>
          </p:nvPr>
        </p:nvSpPr>
        <p:spPr/>
        <p:txBody>
          <a:bodyPr/>
          <a:lstStyle/>
          <a:p>
            <a:r>
              <a:rPr lang="it-IT" dirty="0"/>
              <a:t>SINONIMI</a:t>
            </a:r>
          </a:p>
        </p:txBody>
      </p:sp>
      <p:sp>
        <p:nvSpPr>
          <p:cNvPr id="3" name="Segnaposto contenuto 2">
            <a:extLst>
              <a:ext uri="{FF2B5EF4-FFF2-40B4-BE49-F238E27FC236}">
                <a16:creationId xmlns:a16="http://schemas.microsoft.com/office/drawing/2014/main" id="{7F9FDBFC-00FB-7645-AB0E-6380C3EED7C0}"/>
              </a:ext>
            </a:extLst>
          </p:cNvPr>
          <p:cNvSpPr>
            <a:spLocks noGrp="1"/>
          </p:cNvSpPr>
          <p:nvPr>
            <p:ph idx="1"/>
          </p:nvPr>
        </p:nvSpPr>
        <p:spPr/>
        <p:txBody>
          <a:bodyPr/>
          <a:lstStyle/>
          <a:p>
            <a:r>
              <a:rPr lang="it-IT" sz="2400" b="1" dirty="0"/>
              <a:t>2.</a:t>
            </a:r>
            <a:r>
              <a:rPr lang="it-IT" sz="2400" dirty="0"/>
              <a:t> (</a:t>
            </a:r>
            <a:r>
              <a:rPr lang="it-IT" sz="2400" i="1" dirty="0" err="1"/>
              <a:t>estens</a:t>
            </a:r>
            <a:r>
              <a:rPr lang="it-IT" sz="2400" i="1" dirty="0"/>
              <a:t>.</a:t>
            </a:r>
            <a:r>
              <a:rPr lang="it-IT" sz="2400" dirty="0"/>
              <a:t>) [ripetere un concetto altrui con parole leggermente diverse] ≈ </a:t>
            </a:r>
            <a:r>
              <a:rPr lang="it-IT" sz="2400" i="1" dirty="0">
                <a:solidFill>
                  <a:srgbClr val="0070C0"/>
                </a:solidFill>
              </a:rPr>
              <a:t>copiare</a:t>
            </a:r>
            <a:r>
              <a:rPr lang="it-IT" sz="2400" dirty="0"/>
              <a:t>, </a:t>
            </a:r>
            <a:r>
              <a:rPr lang="it-IT" sz="2400" i="1" dirty="0">
                <a:solidFill>
                  <a:srgbClr val="0070C0"/>
                </a:solidFill>
              </a:rPr>
              <a:t>imitare</a:t>
            </a:r>
            <a:r>
              <a:rPr lang="it-IT" sz="2400" dirty="0"/>
              <a:t>, </a:t>
            </a:r>
            <a:r>
              <a:rPr lang="it-IT" sz="2400" i="1" dirty="0">
                <a:solidFill>
                  <a:srgbClr val="0070C0"/>
                </a:solidFill>
              </a:rPr>
              <a:t>ricalcare</a:t>
            </a:r>
            <a:r>
              <a:rPr lang="it-IT" sz="2400" dirty="0"/>
              <a:t>, </a:t>
            </a:r>
            <a:r>
              <a:rPr lang="it-IT" sz="2400" i="1" dirty="0">
                <a:solidFill>
                  <a:srgbClr val="0070C0"/>
                </a:solidFill>
              </a:rPr>
              <a:t>ricopiare, rifare, riprodurre</a:t>
            </a:r>
            <a:r>
              <a:rPr lang="it-IT" dirty="0"/>
              <a:t>.</a:t>
            </a:r>
          </a:p>
          <a:p>
            <a:endParaRPr lang="it-IT" dirty="0"/>
          </a:p>
        </p:txBody>
      </p:sp>
    </p:spTree>
    <p:extLst>
      <p:ext uri="{BB962C8B-B14F-4D97-AF65-F5344CB8AC3E}">
        <p14:creationId xmlns:p14="http://schemas.microsoft.com/office/powerpoint/2010/main" val="7930033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PARAFRASI E’ UNA FORMA DI TRADUZIONE?</a:t>
            </a:r>
          </a:p>
        </p:txBody>
      </p:sp>
      <p:sp>
        <p:nvSpPr>
          <p:cNvPr id="3" name="Segnaposto contenuto 2"/>
          <p:cNvSpPr>
            <a:spLocks noGrp="1"/>
          </p:cNvSpPr>
          <p:nvPr>
            <p:ph idx="1"/>
          </p:nvPr>
        </p:nvSpPr>
        <p:spPr/>
        <p:txBody>
          <a:bodyPr>
            <a:normAutofit fontScale="92500" lnSpcReduction="10000"/>
          </a:bodyPr>
          <a:lstStyle/>
          <a:p>
            <a:r>
              <a:rPr lang="it-IT" sz="2800" dirty="0"/>
              <a:t>In un certo senso la parafrasi è assimilabile a una traduzione</a:t>
            </a:r>
            <a:r>
              <a:rPr lang="it-IT" sz="2800" dirty="0">
                <a:solidFill>
                  <a:srgbClr val="FF0000"/>
                </a:solidFill>
              </a:rPr>
              <a:t>, in quanto preserva il contenuto e la forma integrale del testo di partenza.</a:t>
            </a:r>
          </a:p>
          <a:p>
            <a:r>
              <a:rPr lang="it-IT" sz="2800" dirty="0"/>
              <a:t>A differenza del riassunto non sacrifica dati informativi collaterali o secondari</a:t>
            </a:r>
          </a:p>
        </p:txBody>
      </p:sp>
    </p:spTree>
    <p:extLst>
      <p:ext uri="{BB962C8B-B14F-4D97-AF65-F5344CB8AC3E}">
        <p14:creationId xmlns:p14="http://schemas.microsoft.com/office/powerpoint/2010/main" val="183448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59F934-9B5B-854D-8F51-008463A6FD9D}"/>
              </a:ext>
            </a:extLst>
          </p:cNvPr>
          <p:cNvSpPr>
            <a:spLocks noGrp="1"/>
          </p:cNvSpPr>
          <p:nvPr>
            <p:ph type="title"/>
          </p:nvPr>
        </p:nvSpPr>
        <p:spPr/>
        <p:txBody>
          <a:bodyPr/>
          <a:lstStyle/>
          <a:p>
            <a:r>
              <a:rPr lang="it-IT" dirty="0"/>
              <a:t>LEZIONE INAUGURALE</a:t>
            </a:r>
            <a:br>
              <a:rPr lang="it-IT" dirty="0"/>
            </a:br>
            <a:r>
              <a:rPr lang="it-IT" dirty="0"/>
              <a:t>11 gennaio 2022</a:t>
            </a:r>
          </a:p>
        </p:txBody>
      </p:sp>
      <p:sp>
        <p:nvSpPr>
          <p:cNvPr id="3" name="Segnaposto contenuto 2">
            <a:extLst>
              <a:ext uri="{FF2B5EF4-FFF2-40B4-BE49-F238E27FC236}">
                <a16:creationId xmlns:a16="http://schemas.microsoft.com/office/drawing/2014/main" id="{8CFBD9CB-49D4-DA43-8943-CD5ABC42C3A7}"/>
              </a:ext>
            </a:extLst>
          </p:cNvPr>
          <p:cNvSpPr>
            <a:spLocks noGrp="1"/>
          </p:cNvSpPr>
          <p:nvPr>
            <p:ph idx="1"/>
          </p:nvPr>
        </p:nvSpPr>
        <p:spPr/>
        <p:txBody>
          <a:bodyPr/>
          <a:lstStyle/>
          <a:p>
            <a:r>
              <a:rPr lang="it-IT" sz="2000" dirty="0"/>
              <a:t>Prof.ssa </a:t>
            </a:r>
            <a:br>
              <a:rPr lang="it-IT" sz="2000" dirty="0"/>
            </a:br>
            <a:r>
              <a:rPr lang="it-IT" sz="2000" dirty="0">
                <a:solidFill>
                  <a:srgbClr val="C00000"/>
                </a:solidFill>
              </a:rPr>
              <a:t>GABRIELLA ALFIERI</a:t>
            </a:r>
            <a:br>
              <a:rPr lang="it-IT" sz="2000" dirty="0"/>
            </a:br>
            <a:endParaRPr lang="it-IT" sz="2000" dirty="0"/>
          </a:p>
          <a:p>
            <a:endParaRPr lang="it-IT" dirty="0"/>
          </a:p>
          <a:p>
            <a:r>
              <a:rPr lang="it-IT" sz="2400" dirty="0">
                <a:solidFill>
                  <a:srgbClr val="0070C0"/>
                </a:solidFill>
              </a:rPr>
              <a:t>Coordinatrice del Polo Catania Messina</a:t>
            </a:r>
          </a:p>
          <a:p>
            <a:r>
              <a:rPr lang="it-IT" sz="2400" dirty="0">
                <a:solidFill>
                  <a:srgbClr val="0070C0"/>
                </a:solidFill>
              </a:rPr>
              <a:t>Prof.ssa di Storia della lingua Italiana</a:t>
            </a:r>
          </a:p>
          <a:p>
            <a:r>
              <a:rPr lang="it-IT" sz="2400" dirty="0"/>
              <a:t>Università di Catania</a:t>
            </a:r>
            <a:endParaRPr lang="it-IT" sz="2400" dirty="0">
              <a:solidFill>
                <a:srgbClr val="0070C0"/>
              </a:solidFill>
            </a:endParaRPr>
          </a:p>
          <a:p>
            <a:endParaRPr lang="it-IT" dirty="0"/>
          </a:p>
          <a:p>
            <a:endParaRPr lang="it-IT" dirty="0"/>
          </a:p>
          <a:p>
            <a:endParaRPr lang="it-IT" dirty="0"/>
          </a:p>
        </p:txBody>
      </p:sp>
    </p:spTree>
    <p:extLst>
      <p:ext uri="{BB962C8B-B14F-4D97-AF65-F5344CB8AC3E}">
        <p14:creationId xmlns:p14="http://schemas.microsoft.com/office/powerpoint/2010/main" val="2636976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«TRADUZIONE» nei vocabolari</a:t>
            </a:r>
          </a:p>
        </p:txBody>
      </p:sp>
      <p:sp>
        <p:nvSpPr>
          <p:cNvPr id="3" name="Segnaposto contenuto 2"/>
          <p:cNvSpPr>
            <a:spLocks noGrp="1"/>
          </p:cNvSpPr>
          <p:nvPr>
            <p:ph idx="1"/>
          </p:nvPr>
        </p:nvSpPr>
        <p:spPr/>
        <p:txBody>
          <a:bodyPr>
            <a:normAutofit fontScale="92500" lnSpcReduction="20000"/>
          </a:bodyPr>
          <a:lstStyle/>
          <a:p>
            <a:r>
              <a:rPr lang="it-IT" sz="2400" dirty="0"/>
              <a:t>L’azione, l’operazione e l’attività di volgere da una lingua a un’altra un testo scritto od orale. </a:t>
            </a:r>
          </a:p>
          <a:p>
            <a:r>
              <a:rPr lang="it-IT" sz="2400" dirty="0"/>
              <a:t>1. traduzione letterale e traduzione a senso</a:t>
            </a:r>
          </a:p>
          <a:p>
            <a:r>
              <a:rPr lang="it-IT" sz="2400" dirty="0">
                <a:solidFill>
                  <a:srgbClr val="FF0000"/>
                </a:solidFill>
              </a:rPr>
              <a:t>La traduzione si presenta come un caso speciale di un’attività più vasta, che consiste nel trasferimento di senso da una forma in un’altra e nella riformulazione di un messaggio</a:t>
            </a:r>
            <a:r>
              <a:rPr lang="it-IT" sz="2400" dirty="0"/>
              <a:t>. </a:t>
            </a:r>
          </a:p>
          <a:p>
            <a:endParaRPr lang="it-IT" dirty="0"/>
          </a:p>
        </p:txBody>
      </p:sp>
    </p:spTree>
    <p:extLst>
      <p:ext uri="{BB962C8B-B14F-4D97-AF65-F5344CB8AC3E}">
        <p14:creationId xmlns:p14="http://schemas.microsoft.com/office/powerpoint/2010/main" val="19238591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FINALITA’ DELLA TRADUZIONE estendibili alla parafrasi</a:t>
            </a:r>
          </a:p>
        </p:txBody>
      </p:sp>
      <p:sp>
        <p:nvSpPr>
          <p:cNvPr id="3" name="Segnaposto contenuto 2"/>
          <p:cNvSpPr>
            <a:spLocks noGrp="1"/>
          </p:cNvSpPr>
          <p:nvPr>
            <p:ph idx="1"/>
          </p:nvPr>
        </p:nvSpPr>
        <p:spPr/>
        <p:txBody>
          <a:bodyPr>
            <a:noAutofit/>
          </a:bodyPr>
          <a:lstStyle/>
          <a:p>
            <a:r>
              <a:rPr lang="it-IT" sz="2400" dirty="0"/>
              <a:t>La traduzione si rende necessaria per superare un ostacolo alla comprensione. Tale ostacolo può essere costituito da una lingua sconosciuta, ma anche da parole sconosciute della propria lingua, da uno stile complesso o arcaico o involuto, da un codice ignoto</a:t>
            </a:r>
          </a:p>
        </p:txBody>
      </p:sp>
    </p:spTree>
    <p:extLst>
      <p:ext uri="{BB962C8B-B14F-4D97-AF65-F5344CB8AC3E}">
        <p14:creationId xmlns:p14="http://schemas.microsoft.com/office/powerpoint/2010/main" val="11718313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NELLA TRADUZIONE E’ INDISPENSABILE UN MEDIATORE</a:t>
            </a:r>
            <a:br>
              <a:rPr lang="it-IT" dirty="0"/>
            </a:br>
            <a:r>
              <a:rPr lang="it-IT" dirty="0"/>
              <a:t>[ estendibile alla parafrasi]</a:t>
            </a:r>
          </a:p>
        </p:txBody>
      </p:sp>
      <p:sp>
        <p:nvSpPr>
          <p:cNvPr id="3" name="Segnaposto contenuto 2"/>
          <p:cNvSpPr>
            <a:spLocks noGrp="1"/>
          </p:cNvSpPr>
          <p:nvPr>
            <p:ph idx="1"/>
          </p:nvPr>
        </p:nvSpPr>
        <p:spPr/>
        <p:txBody>
          <a:bodyPr>
            <a:normAutofit fontScale="85000" lnSpcReduction="20000"/>
          </a:bodyPr>
          <a:lstStyle/>
          <a:p>
            <a:r>
              <a:rPr lang="it-IT" sz="3600" dirty="0"/>
              <a:t>Affinché la comunicazione si stabilisca, serve allora che qualcuno o qualcosa riproduca il messaggio in modo tale che possa essere compreso dal destinatario.</a:t>
            </a:r>
          </a:p>
          <a:p>
            <a:endParaRPr lang="it-IT" sz="3600" dirty="0"/>
          </a:p>
        </p:txBody>
      </p:sp>
    </p:spTree>
    <p:extLst>
      <p:ext uri="{BB962C8B-B14F-4D97-AF65-F5344CB8AC3E}">
        <p14:creationId xmlns:p14="http://schemas.microsoft.com/office/powerpoint/2010/main" val="10405088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3600" dirty="0"/>
              <a:t>TIPOLOGIE DI TRADUZIONE SECONDO ROMAN JAKOBSON</a:t>
            </a:r>
          </a:p>
        </p:txBody>
      </p:sp>
      <p:sp>
        <p:nvSpPr>
          <p:cNvPr id="3" name="Segnaposto contenuto 2"/>
          <p:cNvSpPr>
            <a:spLocks noGrp="1"/>
          </p:cNvSpPr>
          <p:nvPr>
            <p:ph idx="1"/>
          </p:nvPr>
        </p:nvSpPr>
        <p:spPr>
          <a:xfrm>
            <a:off x="4415687" y="0"/>
            <a:ext cx="4091410" cy="6857999"/>
          </a:xfrm>
        </p:spPr>
        <p:txBody>
          <a:bodyPr>
            <a:noAutofit/>
          </a:bodyPr>
          <a:lstStyle/>
          <a:p>
            <a:pPr algn="just"/>
            <a:r>
              <a:rPr lang="it-IT" sz="2000" i="1" dirty="0" err="1">
                <a:solidFill>
                  <a:srgbClr val="0070C0"/>
                </a:solidFill>
              </a:rPr>
              <a:t>interlingual</a:t>
            </a:r>
            <a:r>
              <a:rPr lang="it-IT" sz="2000" i="1" dirty="0">
                <a:solidFill>
                  <a:srgbClr val="0070C0"/>
                </a:solidFill>
              </a:rPr>
              <a:t> </a:t>
            </a:r>
            <a:r>
              <a:rPr lang="it-IT" sz="2000" i="1" dirty="0" err="1">
                <a:solidFill>
                  <a:srgbClr val="0070C0"/>
                </a:solidFill>
              </a:rPr>
              <a:t>translation</a:t>
            </a:r>
            <a:r>
              <a:rPr lang="it-IT" sz="2000" dirty="0"/>
              <a:t>: </a:t>
            </a:r>
            <a:r>
              <a:rPr lang="it-IT" sz="2000" i="1" dirty="0">
                <a:solidFill>
                  <a:srgbClr val="FF0000"/>
                </a:solidFill>
              </a:rPr>
              <a:t>traduzione interlinguistica </a:t>
            </a:r>
            <a:r>
              <a:rPr lang="it-IT" sz="2000" dirty="0"/>
              <a:t>è la traduzione fra due lingue verbali umane, o traduzione propriamente detta</a:t>
            </a:r>
          </a:p>
          <a:p>
            <a:pPr algn="just"/>
            <a:r>
              <a:rPr lang="it-IT" sz="2000" dirty="0"/>
              <a:t> </a:t>
            </a:r>
            <a:r>
              <a:rPr lang="it-IT" sz="2000" i="1" dirty="0" err="1">
                <a:solidFill>
                  <a:srgbClr val="0070C0"/>
                </a:solidFill>
              </a:rPr>
              <a:t>intralingual</a:t>
            </a:r>
            <a:r>
              <a:rPr lang="it-IT" sz="2000" i="1" dirty="0">
                <a:solidFill>
                  <a:srgbClr val="0070C0"/>
                </a:solidFill>
              </a:rPr>
              <a:t> </a:t>
            </a:r>
            <a:r>
              <a:rPr lang="it-IT" sz="2000" i="1" dirty="0" err="1">
                <a:solidFill>
                  <a:srgbClr val="0070C0"/>
                </a:solidFill>
              </a:rPr>
              <a:t>translation</a:t>
            </a:r>
            <a:r>
              <a:rPr lang="it-IT" sz="2000" dirty="0"/>
              <a:t>: </a:t>
            </a:r>
            <a:r>
              <a:rPr lang="it-IT" sz="2000" i="1" dirty="0">
                <a:solidFill>
                  <a:srgbClr val="FF0000"/>
                </a:solidFill>
              </a:rPr>
              <a:t>traduzione </a:t>
            </a:r>
            <a:r>
              <a:rPr lang="it-IT" sz="2000" i="1" dirty="0" err="1">
                <a:solidFill>
                  <a:srgbClr val="FF0000"/>
                </a:solidFill>
              </a:rPr>
              <a:t>intralinguistica</a:t>
            </a:r>
            <a:r>
              <a:rPr lang="it-IT" sz="2000" dirty="0"/>
              <a:t> è la traduzione che avviene all’interno della medesima lingua (o riformulazione); </a:t>
            </a:r>
          </a:p>
          <a:p>
            <a:pPr algn="just"/>
            <a:r>
              <a:rPr lang="it-IT" sz="2000" i="1" dirty="0" err="1">
                <a:solidFill>
                  <a:srgbClr val="0070C0"/>
                </a:solidFill>
              </a:rPr>
              <a:t>intersemiotic</a:t>
            </a:r>
            <a:r>
              <a:rPr lang="it-IT" sz="2000" i="1" dirty="0">
                <a:solidFill>
                  <a:srgbClr val="0070C0"/>
                </a:solidFill>
              </a:rPr>
              <a:t> </a:t>
            </a:r>
            <a:r>
              <a:rPr lang="it-IT" sz="2000" i="1" dirty="0" err="1">
                <a:solidFill>
                  <a:srgbClr val="0070C0"/>
                </a:solidFill>
              </a:rPr>
              <a:t>translation</a:t>
            </a:r>
            <a:r>
              <a:rPr lang="it-IT" sz="2000" dirty="0"/>
              <a:t>: la </a:t>
            </a:r>
            <a:r>
              <a:rPr lang="it-IT" sz="2000" i="1" dirty="0">
                <a:solidFill>
                  <a:srgbClr val="FF0000"/>
                </a:solidFill>
              </a:rPr>
              <a:t>traduzione </a:t>
            </a:r>
            <a:r>
              <a:rPr lang="it-IT" sz="2000" i="1" dirty="0" err="1">
                <a:solidFill>
                  <a:srgbClr val="FF0000"/>
                </a:solidFill>
              </a:rPr>
              <a:t>intersemiotica</a:t>
            </a:r>
            <a:r>
              <a:rPr lang="it-IT" sz="2000" dirty="0"/>
              <a:t>, detta anche </a:t>
            </a:r>
            <a:r>
              <a:rPr lang="it-IT" sz="2000" dirty="0">
                <a:solidFill>
                  <a:srgbClr val="0070C0"/>
                </a:solidFill>
              </a:rPr>
              <a:t>trasmutazione</a:t>
            </a:r>
            <a:r>
              <a:rPr lang="it-IT" sz="2000" dirty="0"/>
              <a:t>, ha luogo fra codici semiotici differenti, di cui almeno uno non verbale (per es., nella trasposizione cinematografica, pittorica, musicale di un testo letterario).</a:t>
            </a:r>
          </a:p>
        </p:txBody>
      </p:sp>
    </p:spTree>
    <p:extLst>
      <p:ext uri="{BB962C8B-B14F-4D97-AF65-F5344CB8AC3E}">
        <p14:creationId xmlns:p14="http://schemas.microsoft.com/office/powerpoint/2010/main" val="3454859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A4D18C-1195-9540-9BA2-1A7C691E38A6}"/>
              </a:ext>
            </a:extLst>
          </p:cNvPr>
          <p:cNvSpPr>
            <a:spLocks noGrp="1"/>
          </p:cNvSpPr>
          <p:nvPr>
            <p:ph type="title"/>
          </p:nvPr>
        </p:nvSpPr>
        <p:spPr/>
        <p:txBody>
          <a:bodyPr>
            <a:normAutofit fontScale="90000"/>
          </a:bodyPr>
          <a:lstStyle/>
          <a:p>
            <a:r>
              <a:rPr lang="it-IT" sz="2700" i="1" dirty="0">
                <a:solidFill>
                  <a:srgbClr val="0070C0"/>
                </a:solidFill>
              </a:rPr>
              <a:t>Parafrasi come </a:t>
            </a:r>
            <a:r>
              <a:rPr lang="it-IT" sz="2700" i="1" dirty="0" err="1">
                <a:solidFill>
                  <a:srgbClr val="0070C0"/>
                </a:solidFill>
              </a:rPr>
              <a:t>intralingual</a:t>
            </a:r>
            <a:r>
              <a:rPr lang="it-IT" sz="2700" i="1" dirty="0">
                <a:solidFill>
                  <a:srgbClr val="0070C0"/>
                </a:solidFill>
              </a:rPr>
              <a:t> </a:t>
            </a:r>
            <a:r>
              <a:rPr lang="it-IT" sz="2700" i="1" dirty="0" err="1">
                <a:solidFill>
                  <a:srgbClr val="0070C0"/>
                </a:solidFill>
              </a:rPr>
              <a:t>translation</a:t>
            </a:r>
            <a:r>
              <a:rPr lang="it-IT" sz="2700" dirty="0"/>
              <a:t>: </a:t>
            </a:r>
            <a:r>
              <a:rPr lang="it-IT" sz="2700" dirty="0" err="1"/>
              <a:t>ltraduzione</a:t>
            </a:r>
            <a:r>
              <a:rPr lang="it-IT" sz="2700" dirty="0"/>
              <a:t> all’interno della medesima lingua (o riformulazione)</a:t>
            </a:r>
            <a:br>
              <a:rPr lang="it-IT" dirty="0"/>
            </a:br>
            <a:endParaRPr lang="it-IT" dirty="0"/>
          </a:p>
        </p:txBody>
      </p:sp>
      <p:sp>
        <p:nvSpPr>
          <p:cNvPr id="3" name="Segnaposto contenuto 2">
            <a:extLst>
              <a:ext uri="{FF2B5EF4-FFF2-40B4-BE49-F238E27FC236}">
                <a16:creationId xmlns:a16="http://schemas.microsoft.com/office/drawing/2014/main" id="{B094BB0F-11E5-6640-91EE-0528FD5561DF}"/>
              </a:ext>
            </a:extLst>
          </p:cNvPr>
          <p:cNvSpPr>
            <a:spLocks noGrp="1"/>
          </p:cNvSpPr>
          <p:nvPr>
            <p:ph idx="1"/>
          </p:nvPr>
        </p:nvSpPr>
        <p:spPr/>
        <p:txBody>
          <a:bodyPr>
            <a:normAutofit/>
          </a:bodyPr>
          <a:lstStyle/>
          <a:p>
            <a:r>
              <a:rPr lang="it-IT" sz="2000" dirty="0"/>
              <a:t>FINALITA’</a:t>
            </a:r>
          </a:p>
          <a:p>
            <a:r>
              <a:rPr lang="it-IT" sz="2000" dirty="0"/>
              <a:t>Editoriali</a:t>
            </a:r>
          </a:p>
          <a:p>
            <a:r>
              <a:rPr lang="it-IT" sz="2000" dirty="0"/>
              <a:t>Didattiche</a:t>
            </a:r>
          </a:p>
          <a:p>
            <a:r>
              <a:rPr lang="it-IT" sz="2000" dirty="0"/>
              <a:t>Filologiche</a:t>
            </a:r>
          </a:p>
          <a:p>
            <a:r>
              <a:rPr lang="it-IT" sz="2000" dirty="0"/>
              <a:t>Culturali</a:t>
            </a:r>
          </a:p>
        </p:txBody>
      </p:sp>
    </p:spTree>
    <p:extLst>
      <p:ext uri="{BB962C8B-B14F-4D97-AF65-F5344CB8AC3E}">
        <p14:creationId xmlns:p14="http://schemas.microsoft.com/office/powerpoint/2010/main" val="28516996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PARAFRASI COME COMMUTAZIONE DI REGISTRO LINGUISTICO</a:t>
            </a:r>
          </a:p>
        </p:txBody>
      </p:sp>
      <p:sp>
        <p:nvSpPr>
          <p:cNvPr id="3" name="Segnaposto contenuto 2"/>
          <p:cNvSpPr>
            <a:spLocks noGrp="1"/>
          </p:cNvSpPr>
          <p:nvPr>
            <p:ph idx="1"/>
          </p:nvPr>
        </p:nvSpPr>
        <p:spPr/>
        <p:txBody>
          <a:bodyPr>
            <a:normAutofit/>
          </a:bodyPr>
          <a:lstStyle/>
          <a:p>
            <a:r>
              <a:rPr lang="it-IT" sz="2400" dirty="0"/>
              <a:t>Nel testo scritto si tratta di una riformulazione di un registro linguistico distante, sia esso arcaico, elevato, poetico o riferito solitamente a diverso contesto. </a:t>
            </a:r>
          </a:p>
        </p:txBody>
      </p:sp>
    </p:spTree>
    <p:extLst>
      <p:ext uri="{BB962C8B-B14F-4D97-AF65-F5344CB8AC3E}">
        <p14:creationId xmlns:p14="http://schemas.microsoft.com/office/powerpoint/2010/main" val="24699711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PARAFRASI COME COMMUTAZIONE DI REGISTRO LINGUISTICO</a:t>
            </a:r>
          </a:p>
        </p:txBody>
      </p:sp>
      <p:sp>
        <p:nvSpPr>
          <p:cNvPr id="3" name="Segnaposto contenuto 2"/>
          <p:cNvSpPr>
            <a:spLocks noGrp="1"/>
          </p:cNvSpPr>
          <p:nvPr>
            <p:ph idx="1"/>
          </p:nvPr>
        </p:nvSpPr>
        <p:spPr/>
        <p:txBody>
          <a:bodyPr>
            <a:normAutofit/>
          </a:bodyPr>
          <a:lstStyle/>
          <a:p>
            <a:r>
              <a:rPr lang="it-IT" sz="2400" dirty="0"/>
              <a:t>La parafrasi è caratterizzata in genere da intento "umile": quello di affiancare a un testo di partenza giudicato difficile (in quanto scritto in italiano antico o letterario) una versione in lingua corrente</a:t>
            </a:r>
          </a:p>
        </p:txBody>
      </p:sp>
    </p:spTree>
    <p:extLst>
      <p:ext uri="{BB962C8B-B14F-4D97-AF65-F5344CB8AC3E}">
        <p14:creationId xmlns:p14="http://schemas.microsoft.com/office/powerpoint/2010/main" val="5633326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PARAFRASI COME COMMUTAZIONE DI REGISTRO LINGUISTICO</a:t>
            </a:r>
          </a:p>
        </p:txBody>
      </p:sp>
      <p:sp>
        <p:nvSpPr>
          <p:cNvPr id="3" name="Segnaposto contenuto 2"/>
          <p:cNvSpPr>
            <a:spLocks noGrp="1"/>
          </p:cNvSpPr>
          <p:nvPr>
            <p:ph idx="1"/>
          </p:nvPr>
        </p:nvSpPr>
        <p:spPr/>
        <p:txBody>
          <a:bodyPr>
            <a:normAutofit/>
          </a:bodyPr>
          <a:lstStyle/>
          <a:p>
            <a:r>
              <a:rPr lang="it-IT" sz="2400" dirty="0"/>
              <a:t>Funzionalità della riscrittura:</a:t>
            </a:r>
          </a:p>
          <a:p>
            <a:r>
              <a:rPr lang="it-IT" sz="2400" dirty="0"/>
              <a:t>Testo che appiani le difficoltà lessicali e semantiche (sostituendo o illustrando parole difficili), sintattiche (trasformando frasi complesse in frasi lineari) o contenutistiche (spiegando nomi e dati poco noti).</a:t>
            </a:r>
          </a:p>
        </p:txBody>
      </p:sp>
    </p:spTree>
    <p:extLst>
      <p:ext uri="{BB962C8B-B14F-4D97-AF65-F5344CB8AC3E}">
        <p14:creationId xmlns:p14="http://schemas.microsoft.com/office/powerpoint/2010/main" val="11442173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3280" y="503238"/>
            <a:ext cx="7313613" cy="868362"/>
          </a:xfrm>
        </p:spPr>
        <p:txBody>
          <a:bodyPr>
            <a:normAutofit fontScale="90000"/>
          </a:bodyPr>
          <a:lstStyle/>
          <a:p>
            <a:r>
              <a:rPr lang="it-IT" sz="3200" dirty="0"/>
              <a:t>COMPRENSIONE DEL TESTO</a:t>
            </a:r>
          </a:p>
        </p:txBody>
      </p:sp>
      <p:sp>
        <p:nvSpPr>
          <p:cNvPr id="3" name="Segnaposto contenuto 2"/>
          <p:cNvSpPr>
            <a:spLocks noGrp="1"/>
          </p:cNvSpPr>
          <p:nvPr>
            <p:ph idx="1"/>
          </p:nvPr>
        </p:nvSpPr>
        <p:spPr/>
        <p:txBody>
          <a:bodyPr>
            <a:normAutofit fontScale="85000" lnSpcReduction="20000"/>
          </a:bodyPr>
          <a:lstStyle/>
          <a:p>
            <a:r>
              <a:rPr lang="it-IT" sz="3200" dirty="0"/>
              <a:t>Il fondamentale presupposto della parafrasi è rappresentato dalla </a:t>
            </a:r>
            <a:r>
              <a:rPr lang="it-IT" sz="3200" dirty="0">
                <a:solidFill>
                  <a:srgbClr val="C00000"/>
                </a:solidFill>
              </a:rPr>
              <a:t>esatta comprensione del testo di partenza </a:t>
            </a:r>
            <a:r>
              <a:rPr lang="it-IT" sz="3200" dirty="0"/>
              <a:t>in tutti i suoi particolari e la capacità di rendere comprensibile quel testo a un pubblico diverso da quello per il quale è stato concepito.</a:t>
            </a:r>
            <a:endParaRPr lang="it-IT" dirty="0"/>
          </a:p>
        </p:txBody>
      </p:sp>
      <p:sp>
        <p:nvSpPr>
          <p:cNvPr id="5" name="CasellaDiTesto 4">
            <a:extLst>
              <a:ext uri="{FF2B5EF4-FFF2-40B4-BE49-F238E27FC236}">
                <a16:creationId xmlns:a16="http://schemas.microsoft.com/office/drawing/2014/main" id="{82888B53-EECB-BF4C-B1CF-369066A0265D}"/>
              </a:ext>
            </a:extLst>
          </p:cNvPr>
          <p:cNvSpPr txBox="1"/>
          <p:nvPr/>
        </p:nvSpPr>
        <p:spPr>
          <a:xfrm>
            <a:off x="983847" y="2673752"/>
            <a:ext cx="2650603" cy="1815882"/>
          </a:xfrm>
          <a:prstGeom prst="rect">
            <a:avLst/>
          </a:prstGeom>
          <a:noFill/>
        </p:spPr>
        <p:txBody>
          <a:bodyPr wrap="square" rtlCol="0">
            <a:spAutoFit/>
          </a:bodyPr>
          <a:lstStyle/>
          <a:p>
            <a:r>
              <a:rPr lang="it-IT" sz="2800" dirty="0"/>
              <a:t>PRESUPPOSTI COGNITIVI DELLA PARAFRASI</a:t>
            </a:r>
          </a:p>
        </p:txBody>
      </p:sp>
    </p:spTree>
    <p:extLst>
      <p:ext uri="{BB962C8B-B14F-4D97-AF65-F5344CB8AC3E}">
        <p14:creationId xmlns:p14="http://schemas.microsoft.com/office/powerpoint/2010/main" val="42765862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SI PUO’ DETTARE LA PARAFRASI?</a:t>
            </a:r>
          </a:p>
        </p:txBody>
      </p:sp>
      <p:sp>
        <p:nvSpPr>
          <p:cNvPr id="3" name="Segnaposto contenuto 2"/>
          <p:cNvSpPr>
            <a:spLocks noGrp="1"/>
          </p:cNvSpPr>
          <p:nvPr>
            <p:ph idx="1"/>
          </p:nvPr>
        </p:nvSpPr>
        <p:spPr/>
        <p:txBody>
          <a:bodyPr>
            <a:normAutofit/>
          </a:bodyPr>
          <a:lstStyle/>
          <a:p>
            <a:r>
              <a:rPr lang="it-IT" sz="2400" dirty="0"/>
              <a:t>Non è consigliabile, perché anestetizza le capacità di riformulazione creativa</a:t>
            </a:r>
          </a:p>
          <a:p>
            <a:r>
              <a:rPr lang="it-IT" sz="2400" dirty="0"/>
              <a:t>Anche le parafrasi offerte in alcuni manuali sono o inadeguate o pedisseque</a:t>
            </a:r>
          </a:p>
          <a:p>
            <a:r>
              <a:rPr lang="it-IT" sz="2400" dirty="0">
                <a:solidFill>
                  <a:srgbClr val="FF0000"/>
                </a:solidFill>
              </a:rPr>
              <a:t>Spunto che sarà approfondito nel laboratorio</a:t>
            </a:r>
            <a:r>
              <a:rPr lang="it-IT" sz="2400" dirty="0"/>
              <a:t> </a:t>
            </a:r>
          </a:p>
        </p:txBody>
      </p:sp>
    </p:spTree>
    <p:extLst>
      <p:ext uri="{BB962C8B-B14F-4D97-AF65-F5344CB8AC3E}">
        <p14:creationId xmlns:p14="http://schemas.microsoft.com/office/powerpoint/2010/main" val="1904158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2B6F15-FA64-DC41-8904-75386418D832}"/>
              </a:ext>
            </a:extLst>
          </p:cNvPr>
          <p:cNvSpPr>
            <a:spLocks noGrp="1"/>
          </p:cNvSpPr>
          <p:nvPr>
            <p:ph type="title"/>
          </p:nvPr>
        </p:nvSpPr>
        <p:spPr/>
        <p:txBody>
          <a:bodyPr>
            <a:normAutofit/>
          </a:bodyPr>
          <a:lstStyle/>
          <a:p>
            <a:r>
              <a:rPr lang="it-IT" sz="4800" i="1" dirty="0"/>
              <a:t>Riscrivere è scrivere?</a:t>
            </a:r>
            <a:endParaRPr lang="it-IT" sz="4800" dirty="0"/>
          </a:p>
        </p:txBody>
      </p:sp>
      <p:sp>
        <p:nvSpPr>
          <p:cNvPr id="3" name="Segnaposto contenuto 2">
            <a:extLst>
              <a:ext uri="{FF2B5EF4-FFF2-40B4-BE49-F238E27FC236}">
                <a16:creationId xmlns:a16="http://schemas.microsoft.com/office/drawing/2014/main" id="{BE9FDA71-AD66-F04E-9418-7CE3B039F92D}"/>
              </a:ext>
            </a:extLst>
          </p:cNvPr>
          <p:cNvSpPr>
            <a:spLocks noGrp="1"/>
          </p:cNvSpPr>
          <p:nvPr>
            <p:ph idx="1"/>
          </p:nvPr>
        </p:nvSpPr>
        <p:spPr/>
        <p:txBody>
          <a:bodyPr/>
          <a:lstStyle/>
          <a:p>
            <a:r>
              <a:rPr lang="it-IT" sz="3600" i="1" dirty="0"/>
              <a:t>Linee guida sulla riscrittura e sulla parafrasi  </a:t>
            </a:r>
            <a:endParaRPr lang="it-IT" sz="3600" dirty="0"/>
          </a:p>
          <a:p>
            <a:endParaRPr lang="it-IT" dirty="0"/>
          </a:p>
        </p:txBody>
      </p:sp>
    </p:spTree>
    <p:extLst>
      <p:ext uri="{BB962C8B-B14F-4D97-AF65-F5344CB8AC3E}">
        <p14:creationId xmlns:p14="http://schemas.microsoft.com/office/powerpoint/2010/main" val="40042875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a:t>OPERAZIONI PRELIMINARI</a:t>
            </a:r>
          </a:p>
        </p:txBody>
      </p:sp>
      <p:sp>
        <p:nvSpPr>
          <p:cNvPr id="3" name="Segnaposto contenuto 2"/>
          <p:cNvSpPr>
            <a:spLocks noGrp="1"/>
          </p:cNvSpPr>
          <p:nvPr>
            <p:ph idx="1"/>
          </p:nvPr>
        </p:nvSpPr>
        <p:spPr/>
        <p:txBody>
          <a:bodyPr>
            <a:noAutofit/>
          </a:bodyPr>
          <a:lstStyle/>
          <a:p>
            <a:r>
              <a:rPr lang="it-IT" sz="2000" dirty="0"/>
              <a:t>Il processo di parafrasi prevede operazioni come</a:t>
            </a:r>
          </a:p>
          <a:p>
            <a:r>
              <a:rPr lang="it-IT" sz="2000" dirty="0"/>
              <a:t> la ricostruzione sintattica, </a:t>
            </a:r>
          </a:p>
          <a:p>
            <a:r>
              <a:rPr lang="it-IT" sz="2000" dirty="0"/>
              <a:t>la sostituzione degli arcaismi, </a:t>
            </a:r>
          </a:p>
          <a:p>
            <a:r>
              <a:rPr lang="it-IT" sz="2000" dirty="0"/>
              <a:t>l'esplicitazione delle figure retoriche</a:t>
            </a:r>
          </a:p>
        </p:txBody>
      </p:sp>
    </p:spTree>
    <p:extLst>
      <p:ext uri="{BB962C8B-B14F-4D97-AF65-F5344CB8AC3E}">
        <p14:creationId xmlns:p14="http://schemas.microsoft.com/office/powerpoint/2010/main" val="14111199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C12BB7-D8C1-814E-BDD5-DAF04C0794A0}"/>
              </a:ext>
            </a:extLst>
          </p:cNvPr>
          <p:cNvSpPr>
            <a:spLocks noGrp="1"/>
          </p:cNvSpPr>
          <p:nvPr>
            <p:ph type="title"/>
          </p:nvPr>
        </p:nvSpPr>
        <p:spPr/>
        <p:txBody>
          <a:bodyPr/>
          <a:lstStyle/>
          <a:p>
            <a:r>
              <a:rPr lang="it-IT" dirty="0"/>
              <a:t>PARAFRASI DI UN TESTO POETICO</a:t>
            </a:r>
          </a:p>
        </p:txBody>
      </p:sp>
      <p:sp>
        <p:nvSpPr>
          <p:cNvPr id="3" name="Segnaposto contenuto 2">
            <a:extLst>
              <a:ext uri="{FF2B5EF4-FFF2-40B4-BE49-F238E27FC236}">
                <a16:creationId xmlns:a16="http://schemas.microsoft.com/office/drawing/2014/main" id="{1F5804B3-1D9C-6842-AA47-A4A0C45A484D}"/>
              </a:ext>
            </a:extLst>
          </p:cNvPr>
          <p:cNvSpPr>
            <a:spLocks noGrp="1"/>
          </p:cNvSpPr>
          <p:nvPr>
            <p:ph idx="1"/>
          </p:nvPr>
        </p:nvSpPr>
        <p:spPr/>
        <p:txBody>
          <a:bodyPr>
            <a:normAutofit fontScale="92500" lnSpcReduction="20000"/>
          </a:bodyPr>
          <a:lstStyle/>
          <a:p>
            <a:r>
              <a:rPr lang="it-IT" sz="3200" dirty="0"/>
              <a:t>Nel testo poetico la struttura non dovrebbe esser alterata, mantenendo, nei limiti del possibile, la struttura in versi. </a:t>
            </a:r>
          </a:p>
          <a:p>
            <a:r>
              <a:rPr lang="it-IT" sz="3200" dirty="0"/>
              <a:t>Possono anche essere operati dei chiarimenti di alcuni punti del testo.</a:t>
            </a:r>
          </a:p>
          <a:p>
            <a:endParaRPr lang="it-IT" dirty="0"/>
          </a:p>
        </p:txBody>
      </p:sp>
    </p:spTree>
    <p:extLst>
      <p:ext uri="{BB962C8B-B14F-4D97-AF65-F5344CB8AC3E}">
        <p14:creationId xmlns:p14="http://schemas.microsoft.com/office/powerpoint/2010/main" val="36189894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PARAFRASI E PERIFRASI</a:t>
            </a:r>
          </a:p>
        </p:txBody>
      </p:sp>
      <p:sp>
        <p:nvSpPr>
          <p:cNvPr id="3" name="Segnaposto contenuto 2"/>
          <p:cNvSpPr>
            <a:spLocks noGrp="1"/>
          </p:cNvSpPr>
          <p:nvPr>
            <p:ph idx="1"/>
          </p:nvPr>
        </p:nvSpPr>
        <p:spPr/>
        <p:txBody>
          <a:bodyPr>
            <a:normAutofit/>
          </a:bodyPr>
          <a:lstStyle/>
          <a:p>
            <a:r>
              <a:rPr lang="it-IT" sz="2400" dirty="0"/>
              <a:t>Spesso la parafrasi è più adeguata se si ricorre a una perifrasi per esplicare un termine arcaico o criptico</a:t>
            </a:r>
          </a:p>
          <a:p>
            <a:r>
              <a:rPr lang="it-IT" sz="2400" dirty="0"/>
              <a:t>Non è un appesantimento, o una ridondanza, ma una riscrittura funzionale</a:t>
            </a:r>
          </a:p>
        </p:txBody>
      </p:sp>
    </p:spTree>
    <p:extLst>
      <p:ext uri="{BB962C8B-B14F-4D97-AF65-F5344CB8AC3E}">
        <p14:creationId xmlns:p14="http://schemas.microsoft.com/office/powerpoint/2010/main" val="1510352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PARAFRASI E RIASSUNTO</a:t>
            </a:r>
          </a:p>
        </p:txBody>
      </p:sp>
      <p:sp>
        <p:nvSpPr>
          <p:cNvPr id="3" name="Segnaposto contenuto 2"/>
          <p:cNvSpPr>
            <a:spLocks noGrp="1"/>
          </p:cNvSpPr>
          <p:nvPr>
            <p:ph idx="1"/>
          </p:nvPr>
        </p:nvSpPr>
        <p:spPr/>
        <p:txBody>
          <a:bodyPr>
            <a:normAutofit/>
          </a:bodyPr>
          <a:lstStyle/>
          <a:p>
            <a:r>
              <a:rPr lang="it-IT" sz="2000" dirty="0"/>
              <a:t>Una buona parafrasi include tutti i dettagli e rende il testo originale più semplice da comprendere: il testo risultante può essere più ampio del testo di partenza, sicché questa tipologia di riformulazione si oppone a quella del riassunto, in cui vanno riprodotte solo le informazioni salienti. </a:t>
            </a:r>
          </a:p>
        </p:txBody>
      </p:sp>
    </p:spTree>
    <p:extLst>
      <p:ext uri="{BB962C8B-B14F-4D97-AF65-F5344CB8AC3E}">
        <p14:creationId xmlns:p14="http://schemas.microsoft.com/office/powerpoint/2010/main" val="38050838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996A91-39AF-E34F-A369-157B52710853}"/>
              </a:ext>
            </a:extLst>
          </p:cNvPr>
          <p:cNvSpPr>
            <a:spLocks noGrp="1"/>
          </p:cNvSpPr>
          <p:nvPr>
            <p:ph type="title"/>
          </p:nvPr>
        </p:nvSpPr>
        <p:spPr/>
        <p:txBody>
          <a:bodyPr/>
          <a:lstStyle/>
          <a:p>
            <a:r>
              <a:rPr lang="it-IT" dirty="0"/>
              <a:t>NELLA PARAFRASI NON SI PERDE NULLA</a:t>
            </a:r>
          </a:p>
        </p:txBody>
      </p:sp>
      <p:sp>
        <p:nvSpPr>
          <p:cNvPr id="3" name="Segnaposto contenuto 2">
            <a:extLst>
              <a:ext uri="{FF2B5EF4-FFF2-40B4-BE49-F238E27FC236}">
                <a16:creationId xmlns:a16="http://schemas.microsoft.com/office/drawing/2014/main" id="{FBE99F7D-1B45-5C4B-8C87-10134987423D}"/>
              </a:ext>
            </a:extLst>
          </p:cNvPr>
          <p:cNvSpPr>
            <a:spLocks noGrp="1"/>
          </p:cNvSpPr>
          <p:nvPr>
            <p:ph idx="1"/>
          </p:nvPr>
        </p:nvSpPr>
        <p:spPr/>
        <p:txBody>
          <a:bodyPr>
            <a:normAutofit/>
          </a:bodyPr>
          <a:lstStyle/>
          <a:p>
            <a:r>
              <a:rPr lang="it-IT" sz="2400" dirty="0"/>
              <a:t>La parafrasi, come la traduzione, ripropone tutti i contenuti informativi, anche quelli collaterali. Non si stabilisce una gerarchia tra informazioni principali e informazioni accessorie, come invece avviene nel riassunto.</a:t>
            </a:r>
          </a:p>
        </p:txBody>
      </p:sp>
    </p:spTree>
    <p:extLst>
      <p:ext uri="{BB962C8B-B14F-4D97-AF65-F5344CB8AC3E}">
        <p14:creationId xmlns:p14="http://schemas.microsoft.com/office/powerpoint/2010/main" val="24121005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E1A3BC-FBAE-8841-A419-4154FC68189A}"/>
              </a:ext>
            </a:extLst>
          </p:cNvPr>
          <p:cNvSpPr>
            <a:spLocks noGrp="1"/>
          </p:cNvSpPr>
          <p:nvPr>
            <p:ph type="title"/>
          </p:nvPr>
        </p:nvSpPr>
        <p:spPr/>
        <p:txBody>
          <a:bodyPr/>
          <a:lstStyle/>
          <a:p>
            <a:r>
              <a:rPr lang="it-IT" dirty="0"/>
              <a:t>COSA SI PERDE NELLA PARAFRASI?</a:t>
            </a:r>
          </a:p>
        </p:txBody>
      </p:sp>
      <p:sp>
        <p:nvSpPr>
          <p:cNvPr id="3" name="Segnaposto contenuto 2">
            <a:extLst>
              <a:ext uri="{FF2B5EF4-FFF2-40B4-BE49-F238E27FC236}">
                <a16:creationId xmlns:a16="http://schemas.microsoft.com/office/drawing/2014/main" id="{D2716DEC-4B48-CC44-AF7E-EAAD0E258F04}"/>
              </a:ext>
            </a:extLst>
          </p:cNvPr>
          <p:cNvSpPr>
            <a:spLocks noGrp="1"/>
          </p:cNvSpPr>
          <p:nvPr>
            <p:ph idx="1"/>
          </p:nvPr>
        </p:nvSpPr>
        <p:spPr/>
        <p:txBody>
          <a:bodyPr>
            <a:normAutofit/>
          </a:bodyPr>
          <a:lstStyle/>
          <a:p>
            <a:r>
              <a:rPr lang="it-IT" sz="2400" dirty="0"/>
              <a:t>Inevitabile effetto, per così dire "collaterale", della parafrasi è la perdita del profondo rapporto tra significante e significato, tipico della comunicazione letteraria e fulcro dei testi poetici.</a:t>
            </a:r>
          </a:p>
        </p:txBody>
      </p:sp>
    </p:spTree>
    <p:extLst>
      <p:ext uri="{BB962C8B-B14F-4D97-AF65-F5344CB8AC3E}">
        <p14:creationId xmlns:p14="http://schemas.microsoft.com/office/powerpoint/2010/main" val="625417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PARAFRASI COME PROVA DI COMPETENZA TESTUALE</a:t>
            </a:r>
          </a:p>
        </p:txBody>
      </p:sp>
      <p:sp>
        <p:nvSpPr>
          <p:cNvPr id="3" name="Segnaposto contenuto 2"/>
          <p:cNvSpPr>
            <a:spLocks noGrp="1"/>
          </p:cNvSpPr>
          <p:nvPr>
            <p:ph idx="1"/>
          </p:nvPr>
        </p:nvSpPr>
        <p:spPr/>
        <p:txBody>
          <a:bodyPr>
            <a:normAutofit/>
          </a:bodyPr>
          <a:lstStyle/>
          <a:p>
            <a:r>
              <a:rPr lang="it-IT" sz="2000" dirty="0"/>
              <a:t>Lo scopo della parafrasi per l'autore è la verifica simultanea sia della comprensione della lingua arcaica, o poetica, che della propria competenza di riformulazione lessicale e sintattica. Pertanto la parafrasi dovrebbe essere ampiamente praticata come esercizio scolastico. </a:t>
            </a:r>
          </a:p>
        </p:txBody>
      </p:sp>
    </p:spTree>
    <p:extLst>
      <p:ext uri="{BB962C8B-B14F-4D97-AF65-F5344CB8AC3E}">
        <p14:creationId xmlns:p14="http://schemas.microsoft.com/office/powerpoint/2010/main" val="39595527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TRADUZIONE E CULTURA</a:t>
            </a:r>
          </a:p>
        </p:txBody>
      </p:sp>
      <p:sp>
        <p:nvSpPr>
          <p:cNvPr id="3" name="Segnaposto contenuto 2"/>
          <p:cNvSpPr>
            <a:spLocks noGrp="1"/>
          </p:cNvSpPr>
          <p:nvPr>
            <p:ph idx="1"/>
          </p:nvPr>
        </p:nvSpPr>
        <p:spPr/>
        <p:txBody>
          <a:bodyPr>
            <a:normAutofit/>
          </a:bodyPr>
          <a:lstStyle/>
          <a:p>
            <a:pPr algn="just"/>
            <a:r>
              <a:rPr lang="it-IT" sz="2000" dirty="0"/>
              <a:t>Talvolta il traduttore può trovarsi ad affrontare uno scrittore la cui opera appartiene alla sua stessa cultura. Questo tipo di traduzione è chiamata </a:t>
            </a:r>
            <a:r>
              <a:rPr lang="it-IT" sz="2000" dirty="0" err="1"/>
              <a:t>intraculturale</a:t>
            </a:r>
            <a:r>
              <a:rPr lang="it-IT" sz="2000" dirty="0"/>
              <a:t>; l'obiettivo del traduttore in questo caso è quello di eliminare le barriere stilistiche e linguistiche dovute all'invecchiamento della lingua. </a:t>
            </a:r>
          </a:p>
        </p:txBody>
      </p:sp>
    </p:spTree>
    <p:extLst>
      <p:ext uri="{BB962C8B-B14F-4D97-AF65-F5344CB8AC3E}">
        <p14:creationId xmlns:p14="http://schemas.microsoft.com/office/powerpoint/2010/main" val="37366063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503238"/>
            <a:ext cx="7313613" cy="1231900"/>
          </a:xfrm>
        </p:spPr>
        <p:txBody>
          <a:bodyPr>
            <a:normAutofit/>
          </a:bodyPr>
          <a:lstStyle/>
          <a:p>
            <a:r>
              <a:rPr lang="it-IT" dirty="0"/>
              <a:t>TRADUZIONE INTRACULTURALE </a:t>
            </a:r>
          </a:p>
        </p:txBody>
      </p:sp>
      <p:sp>
        <p:nvSpPr>
          <p:cNvPr id="3" name="Segnaposto contenuto 2"/>
          <p:cNvSpPr>
            <a:spLocks noGrp="1"/>
          </p:cNvSpPr>
          <p:nvPr>
            <p:ph idx="1"/>
          </p:nvPr>
        </p:nvSpPr>
        <p:spPr/>
        <p:txBody>
          <a:bodyPr>
            <a:normAutofit fontScale="85000" lnSpcReduction="10000"/>
          </a:bodyPr>
          <a:lstStyle/>
          <a:p>
            <a:r>
              <a:rPr lang="it-IT" sz="3200" dirty="0"/>
              <a:t>La </a:t>
            </a:r>
            <a:r>
              <a:rPr lang="it-IT" sz="3200" b="1" dirty="0"/>
              <a:t>traduzione </a:t>
            </a:r>
            <a:r>
              <a:rPr lang="it-IT" sz="3200" b="1" dirty="0" err="1"/>
              <a:t>intraculturale</a:t>
            </a:r>
            <a:r>
              <a:rPr lang="it-IT" sz="3200" dirty="0"/>
              <a:t> è il processo di traduzione e/o trascrizione di un testo all'interno della stessa lingua. Si applica qualora il testo sia troppo antiquato e di difficile comprensione. </a:t>
            </a:r>
          </a:p>
        </p:txBody>
      </p:sp>
      <p:sp>
        <p:nvSpPr>
          <p:cNvPr id="4" name="CasellaDiTesto 3"/>
          <p:cNvSpPr txBox="1"/>
          <p:nvPr/>
        </p:nvSpPr>
        <p:spPr>
          <a:xfrm>
            <a:off x="1066801" y="2954215"/>
            <a:ext cx="2473568" cy="1200329"/>
          </a:xfrm>
          <a:prstGeom prst="rect">
            <a:avLst/>
          </a:prstGeom>
          <a:noFill/>
        </p:spPr>
        <p:txBody>
          <a:bodyPr wrap="square" rtlCol="0">
            <a:spAutoFit/>
          </a:bodyPr>
          <a:lstStyle/>
          <a:p>
            <a:r>
              <a:rPr lang="it-IT" dirty="0"/>
              <a:t>PARAFRASI COME OPERAZIONE STORICO-LINGUISTICA</a:t>
            </a:r>
          </a:p>
        </p:txBody>
      </p:sp>
    </p:spTree>
    <p:extLst>
      <p:ext uri="{BB962C8B-B14F-4D97-AF65-F5344CB8AC3E}">
        <p14:creationId xmlns:p14="http://schemas.microsoft.com/office/powerpoint/2010/main" val="28195416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TRADUZIONE ATTUALIZZANTE</a:t>
            </a:r>
          </a:p>
        </p:txBody>
      </p:sp>
      <p:sp>
        <p:nvSpPr>
          <p:cNvPr id="3" name="Segnaposto contenuto 2"/>
          <p:cNvSpPr>
            <a:spLocks noGrp="1"/>
          </p:cNvSpPr>
          <p:nvPr>
            <p:ph idx="1"/>
          </p:nvPr>
        </p:nvSpPr>
        <p:spPr/>
        <p:txBody>
          <a:bodyPr>
            <a:noAutofit/>
          </a:bodyPr>
          <a:lstStyle/>
          <a:p>
            <a:r>
              <a:rPr lang="it-IT" sz="2000" dirty="0"/>
              <a:t>Per “attualizzare” un testo della stessa cultura esistono diversi procedimenti: dalla semplice trascrizione, ossia cambiamenti ortografici, lessicali o altro, alla traduzione del testo stesso. Le modifiche apportate dal traduttore testimoniano il suo intento di inserire il testo nel circuito comunicativo, mostrando le differenze stilistiche e ideologiche tra sé e l'autore. </a:t>
            </a:r>
          </a:p>
        </p:txBody>
      </p:sp>
    </p:spTree>
    <p:extLst>
      <p:ext uri="{BB962C8B-B14F-4D97-AF65-F5344CB8AC3E}">
        <p14:creationId xmlns:p14="http://schemas.microsoft.com/office/powerpoint/2010/main" val="2179099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4000" dirty="0">
                <a:solidFill>
                  <a:srgbClr val="FF0000"/>
                </a:solidFill>
              </a:rPr>
              <a:t>SCRIVERE</a:t>
            </a:r>
            <a:br>
              <a:rPr lang="it-IT" sz="4000" dirty="0">
                <a:solidFill>
                  <a:srgbClr val="FF0000"/>
                </a:solidFill>
              </a:rPr>
            </a:br>
            <a:r>
              <a:rPr lang="it-IT" sz="4000" dirty="0">
                <a:solidFill>
                  <a:srgbClr val="FF0000"/>
                </a:solidFill>
              </a:rPr>
              <a:t>“parlare pensato” (Pietro </a:t>
            </a:r>
            <a:r>
              <a:rPr lang="it-IT" sz="4000" dirty="0" err="1">
                <a:solidFill>
                  <a:srgbClr val="FF0000"/>
                </a:solidFill>
              </a:rPr>
              <a:t>Bembo</a:t>
            </a:r>
            <a:r>
              <a:rPr lang="it-IT" sz="4000" dirty="0">
                <a:solidFill>
                  <a:srgbClr val="FF0000"/>
                </a:solidFill>
              </a:rPr>
              <a:t>)</a:t>
            </a:r>
          </a:p>
        </p:txBody>
      </p:sp>
      <p:sp>
        <p:nvSpPr>
          <p:cNvPr id="3" name="Segnaposto contenuto 2"/>
          <p:cNvSpPr>
            <a:spLocks noGrp="1"/>
          </p:cNvSpPr>
          <p:nvPr>
            <p:ph idx="1"/>
          </p:nvPr>
        </p:nvSpPr>
        <p:spPr/>
        <p:txBody>
          <a:bodyPr>
            <a:normAutofit/>
          </a:bodyPr>
          <a:lstStyle/>
          <a:p>
            <a:r>
              <a:rPr lang="it-IT" sz="2800" dirty="0"/>
              <a:t>Azione cognitiva</a:t>
            </a:r>
          </a:p>
          <a:p>
            <a:r>
              <a:rPr lang="it-IT" sz="2800" dirty="0"/>
              <a:t>Azione comunicativa</a:t>
            </a:r>
          </a:p>
          <a:p>
            <a:r>
              <a:rPr lang="it-IT" sz="2800" dirty="0">
                <a:solidFill>
                  <a:srgbClr val="FF0000"/>
                </a:solidFill>
              </a:rPr>
              <a:t>Azione procedurale</a:t>
            </a:r>
            <a:r>
              <a:rPr lang="it-IT" sz="2800" dirty="0"/>
              <a:t>:</a:t>
            </a:r>
          </a:p>
          <a:p>
            <a:r>
              <a:rPr lang="it-IT" sz="2800" dirty="0"/>
              <a:t>1. progettazione</a:t>
            </a:r>
          </a:p>
          <a:p>
            <a:r>
              <a:rPr lang="it-IT" sz="2800" dirty="0"/>
              <a:t>2.esecuzione</a:t>
            </a:r>
          </a:p>
          <a:p>
            <a:r>
              <a:rPr lang="it-IT" sz="2800" dirty="0"/>
              <a:t>3. revisione</a:t>
            </a:r>
          </a:p>
        </p:txBody>
      </p:sp>
    </p:spTree>
    <p:extLst>
      <p:ext uri="{BB962C8B-B14F-4D97-AF65-F5344CB8AC3E}">
        <p14:creationId xmlns:p14="http://schemas.microsoft.com/office/powerpoint/2010/main" val="75639256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PROTOTESTO E METATESTO</a:t>
            </a:r>
          </a:p>
        </p:txBody>
      </p:sp>
      <p:sp>
        <p:nvSpPr>
          <p:cNvPr id="3" name="Segnaposto contenuto 2"/>
          <p:cNvSpPr>
            <a:spLocks noGrp="1"/>
          </p:cNvSpPr>
          <p:nvPr>
            <p:ph idx="1"/>
          </p:nvPr>
        </p:nvSpPr>
        <p:spPr/>
        <p:txBody>
          <a:bodyPr>
            <a:normAutofit fontScale="77500" lnSpcReduction="20000"/>
          </a:bodyPr>
          <a:lstStyle/>
          <a:p>
            <a:r>
              <a:rPr lang="it-IT" sz="3200" dirty="0"/>
              <a:t>Il semiologo cecoslovacco POPOVIC considera le differenze tra testi come differenze tra </a:t>
            </a:r>
            <a:r>
              <a:rPr lang="it-IT" sz="3200" dirty="0" err="1">
                <a:solidFill>
                  <a:srgbClr val="C00000"/>
                </a:solidFill>
              </a:rPr>
              <a:t>prototesto</a:t>
            </a:r>
            <a:r>
              <a:rPr lang="it-IT" sz="3200" dirty="0"/>
              <a:t> e </a:t>
            </a:r>
            <a:r>
              <a:rPr lang="it-IT" sz="3200" dirty="0" err="1">
                <a:solidFill>
                  <a:srgbClr val="0070C0"/>
                </a:solidFill>
              </a:rPr>
              <a:t>metatesto</a:t>
            </a:r>
            <a:r>
              <a:rPr lang="it-IT" sz="3200" dirty="0"/>
              <a:t>. </a:t>
            </a:r>
          </a:p>
          <a:p>
            <a:r>
              <a:rPr lang="it-IT" sz="3200" dirty="0"/>
              <a:t>Il traduttore deve far passare il testo attraverso il filtro della propria poetica e della situazione comunicativa del lettore contemporaneo.</a:t>
            </a:r>
          </a:p>
        </p:txBody>
      </p:sp>
    </p:spTree>
    <p:extLst>
      <p:ext uri="{BB962C8B-B14F-4D97-AF65-F5344CB8AC3E}">
        <p14:creationId xmlns:p14="http://schemas.microsoft.com/office/powerpoint/2010/main" val="36451104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503238"/>
            <a:ext cx="7313613" cy="1231900"/>
          </a:xfrm>
        </p:spPr>
        <p:txBody>
          <a:bodyPr>
            <a:normAutofit/>
          </a:bodyPr>
          <a:lstStyle/>
          <a:p>
            <a:r>
              <a:rPr lang="it-IT" dirty="0"/>
              <a:t>TRADUZIONE INTERLINGUISTICA</a:t>
            </a:r>
          </a:p>
        </p:txBody>
      </p:sp>
      <p:sp>
        <p:nvSpPr>
          <p:cNvPr id="3" name="Segnaposto contenuto 2"/>
          <p:cNvSpPr>
            <a:spLocks noGrp="1"/>
          </p:cNvSpPr>
          <p:nvPr>
            <p:ph idx="1"/>
          </p:nvPr>
        </p:nvSpPr>
        <p:spPr/>
        <p:txBody>
          <a:bodyPr>
            <a:normAutofit/>
          </a:bodyPr>
          <a:lstStyle/>
          <a:p>
            <a:r>
              <a:rPr lang="it-IT" dirty="0"/>
              <a:t>Vi sono varie differenze tra la trascrizione modernizzante o attualizzante e la traduzione interlinguistica. </a:t>
            </a:r>
          </a:p>
          <a:p>
            <a:r>
              <a:rPr lang="it-IT" dirty="0"/>
              <a:t>A livello linguistico, mentre nella traduzione avviene una modifica della lingua, nella trascrizione modernizzante viene modernizzato il lessico e la struttura delle frasi.</a:t>
            </a:r>
          </a:p>
          <a:p>
            <a:r>
              <a:rPr lang="it-IT" dirty="0"/>
              <a:t> A livello stilistico invece c'è una reazione al fattore temporale, ma manca quella dello spazio e lo stile viene modernizzato. </a:t>
            </a:r>
          </a:p>
          <a:p>
            <a:endParaRPr lang="it-IT" dirty="0"/>
          </a:p>
        </p:txBody>
      </p:sp>
      <p:sp>
        <p:nvSpPr>
          <p:cNvPr id="4" name="CasellaDiTesto 3">
            <a:extLst>
              <a:ext uri="{FF2B5EF4-FFF2-40B4-BE49-F238E27FC236}">
                <a16:creationId xmlns:a16="http://schemas.microsoft.com/office/drawing/2014/main" id="{BA0770FB-3336-8C4F-9B31-65B21BCFC25B}"/>
              </a:ext>
            </a:extLst>
          </p:cNvPr>
          <p:cNvSpPr txBox="1"/>
          <p:nvPr/>
        </p:nvSpPr>
        <p:spPr>
          <a:xfrm>
            <a:off x="914401" y="3078866"/>
            <a:ext cx="2650602" cy="1200329"/>
          </a:xfrm>
          <a:prstGeom prst="rect">
            <a:avLst/>
          </a:prstGeom>
          <a:noFill/>
        </p:spPr>
        <p:txBody>
          <a:bodyPr wrap="square" rtlCol="0">
            <a:spAutoFit/>
          </a:bodyPr>
          <a:lstStyle/>
          <a:p>
            <a:r>
              <a:rPr lang="it-IT" dirty="0"/>
              <a:t>TRASCRIZIONE MODERNIZZANTE O ATTUALIZZANTE E PARAFRASI</a:t>
            </a:r>
          </a:p>
        </p:txBody>
      </p:sp>
    </p:spTree>
    <p:extLst>
      <p:ext uri="{BB962C8B-B14F-4D97-AF65-F5344CB8AC3E}">
        <p14:creationId xmlns:p14="http://schemas.microsoft.com/office/powerpoint/2010/main" val="5852715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PARAFRASI E COMMENTO</a:t>
            </a:r>
          </a:p>
        </p:txBody>
      </p:sp>
      <p:sp>
        <p:nvSpPr>
          <p:cNvPr id="3" name="Segnaposto contenuto 2"/>
          <p:cNvSpPr>
            <a:spLocks noGrp="1"/>
          </p:cNvSpPr>
          <p:nvPr>
            <p:ph idx="1"/>
          </p:nvPr>
        </p:nvSpPr>
        <p:spPr/>
        <p:txBody>
          <a:bodyPr>
            <a:normAutofit fontScale="92500" lnSpcReduction="20000"/>
          </a:bodyPr>
          <a:lstStyle/>
          <a:p>
            <a:r>
              <a:rPr lang="it-IT" sz="2800" dirty="0"/>
              <a:t>Per quanto riguarda il livello tematico, mentre nella traduzione si cerca di conservare il sistema di comunicazione ed espressione del </a:t>
            </a:r>
            <a:r>
              <a:rPr lang="it-IT" sz="2800" dirty="0" err="1"/>
              <a:t>prototesto</a:t>
            </a:r>
            <a:r>
              <a:rPr lang="it-IT" sz="2800" dirty="0"/>
              <a:t>, nel commento bisogna precisare gli elementi mancanti, decifrare le allusioni e spiegare i passaggi oscuri. </a:t>
            </a:r>
          </a:p>
          <a:p>
            <a:endParaRPr lang="it-IT" dirty="0"/>
          </a:p>
        </p:txBody>
      </p:sp>
    </p:spTree>
    <p:extLst>
      <p:ext uri="{BB962C8B-B14F-4D97-AF65-F5344CB8AC3E}">
        <p14:creationId xmlns:p14="http://schemas.microsoft.com/office/powerpoint/2010/main" val="18181636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E00823-FAF2-EA4E-92C1-D5DB304315D7}"/>
              </a:ext>
            </a:extLst>
          </p:cNvPr>
          <p:cNvSpPr>
            <a:spLocks noGrp="1"/>
          </p:cNvSpPr>
          <p:nvPr>
            <p:ph type="title"/>
          </p:nvPr>
        </p:nvSpPr>
        <p:spPr/>
        <p:txBody>
          <a:bodyPr>
            <a:normAutofit/>
          </a:bodyPr>
          <a:lstStyle/>
          <a:p>
            <a:r>
              <a:rPr lang="it-IT" sz="4400" dirty="0"/>
              <a:t>LINEE GUIDA</a:t>
            </a:r>
          </a:p>
        </p:txBody>
      </p:sp>
      <p:sp>
        <p:nvSpPr>
          <p:cNvPr id="3" name="Segnaposto contenuto 2">
            <a:extLst>
              <a:ext uri="{FF2B5EF4-FFF2-40B4-BE49-F238E27FC236}">
                <a16:creationId xmlns:a16="http://schemas.microsoft.com/office/drawing/2014/main" id="{51F3206E-04FF-DF4B-9400-2C30640CB87C}"/>
              </a:ext>
            </a:extLst>
          </p:cNvPr>
          <p:cNvSpPr>
            <a:spLocks noGrp="1"/>
          </p:cNvSpPr>
          <p:nvPr>
            <p:ph idx="1"/>
          </p:nvPr>
        </p:nvSpPr>
        <p:spPr/>
        <p:txBody>
          <a:bodyPr>
            <a:normAutofit/>
          </a:bodyPr>
          <a:lstStyle/>
          <a:p>
            <a:r>
              <a:rPr lang="it-IT" sz="4000" dirty="0"/>
              <a:t>Suggerimenti empirici derivanti da pratiche didattiche</a:t>
            </a:r>
          </a:p>
        </p:txBody>
      </p:sp>
    </p:spTree>
    <p:extLst>
      <p:ext uri="{BB962C8B-B14F-4D97-AF65-F5344CB8AC3E}">
        <p14:creationId xmlns:p14="http://schemas.microsoft.com/office/powerpoint/2010/main" val="881850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F5BB0F-08CD-1443-8DAD-36DBF02720BC}"/>
              </a:ext>
            </a:extLst>
          </p:cNvPr>
          <p:cNvSpPr>
            <a:spLocks noGrp="1"/>
          </p:cNvSpPr>
          <p:nvPr>
            <p:ph type="title"/>
          </p:nvPr>
        </p:nvSpPr>
        <p:spPr/>
        <p:txBody>
          <a:bodyPr/>
          <a:lstStyle/>
          <a:p>
            <a:r>
              <a:rPr lang="it-IT" u="sng" dirty="0"/>
              <a:t>Fini didattici</a:t>
            </a:r>
            <a:br>
              <a:rPr lang="it-IT" u="sng" dirty="0"/>
            </a:br>
            <a:r>
              <a:rPr lang="it-IT" u="sng" dirty="0"/>
              <a:t>della parafrasi</a:t>
            </a:r>
            <a:endParaRPr lang="it-IT" dirty="0"/>
          </a:p>
        </p:txBody>
      </p:sp>
      <p:sp>
        <p:nvSpPr>
          <p:cNvPr id="3" name="Segnaposto contenuto 2">
            <a:extLst>
              <a:ext uri="{FF2B5EF4-FFF2-40B4-BE49-F238E27FC236}">
                <a16:creationId xmlns:a16="http://schemas.microsoft.com/office/drawing/2014/main" id="{4AF9B12A-55B6-FB45-96B8-A2D1FC8CE780}"/>
              </a:ext>
            </a:extLst>
          </p:cNvPr>
          <p:cNvSpPr>
            <a:spLocks noGrp="1"/>
          </p:cNvSpPr>
          <p:nvPr>
            <p:ph idx="1"/>
          </p:nvPr>
        </p:nvSpPr>
        <p:spPr/>
        <p:txBody>
          <a:bodyPr/>
          <a:lstStyle/>
          <a:p>
            <a:r>
              <a:rPr lang="it-IT" sz="2400" dirty="0"/>
              <a:t>La parafrasi è un mezzo per arricchire il lessico e sviluppare le capacità linguistico-espressive.</a:t>
            </a:r>
          </a:p>
          <a:p>
            <a:r>
              <a:rPr lang="it-IT" sz="2400" dirty="0"/>
              <a:t>La parafrasi è un’azione didattica mirante a incrementare le capacità di comprensione del testo</a:t>
            </a:r>
          </a:p>
          <a:p>
            <a:endParaRPr lang="it-IT" dirty="0"/>
          </a:p>
        </p:txBody>
      </p:sp>
    </p:spTree>
    <p:extLst>
      <p:ext uri="{BB962C8B-B14F-4D97-AF65-F5344CB8AC3E}">
        <p14:creationId xmlns:p14="http://schemas.microsoft.com/office/powerpoint/2010/main" val="415665303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BBFC7D-6901-C045-ACAC-D6BA90622525}"/>
              </a:ext>
            </a:extLst>
          </p:cNvPr>
          <p:cNvSpPr>
            <a:spLocks noGrp="1"/>
          </p:cNvSpPr>
          <p:nvPr>
            <p:ph type="title"/>
          </p:nvPr>
        </p:nvSpPr>
        <p:spPr/>
        <p:txBody>
          <a:bodyPr/>
          <a:lstStyle/>
          <a:p>
            <a:r>
              <a:rPr lang="it-IT" dirty="0"/>
              <a:t>PARAFRASI COME SUPPORTO COGNITIVO</a:t>
            </a:r>
          </a:p>
        </p:txBody>
      </p:sp>
      <p:sp>
        <p:nvSpPr>
          <p:cNvPr id="3" name="Segnaposto contenuto 2">
            <a:extLst>
              <a:ext uri="{FF2B5EF4-FFF2-40B4-BE49-F238E27FC236}">
                <a16:creationId xmlns:a16="http://schemas.microsoft.com/office/drawing/2014/main" id="{94B5C25A-0893-C246-864A-C210F87D3C99}"/>
              </a:ext>
            </a:extLst>
          </p:cNvPr>
          <p:cNvSpPr>
            <a:spLocks noGrp="1"/>
          </p:cNvSpPr>
          <p:nvPr>
            <p:ph idx="1"/>
          </p:nvPr>
        </p:nvSpPr>
        <p:spPr/>
        <p:txBody>
          <a:bodyPr>
            <a:normAutofit fontScale="92500" lnSpcReduction="10000"/>
          </a:bodyPr>
          <a:lstStyle/>
          <a:p>
            <a:r>
              <a:rPr lang="it-IT" sz="2400" dirty="0"/>
              <a:t>La parafrasi, come la traduzione, si rende necessaria per superare un ostacolo alla comprensione. Tale ostacolo può essere costituito da parole sconosciute della propria lingua, da uno stile complesso o arcaico o involuto, da un codice ignoto, che rendono quel testo oscuro, come se fosse scritto in una lingua sconosciuta.</a:t>
            </a:r>
          </a:p>
          <a:p>
            <a:endParaRPr lang="it-IT" dirty="0"/>
          </a:p>
        </p:txBody>
      </p:sp>
    </p:spTree>
    <p:extLst>
      <p:ext uri="{BB962C8B-B14F-4D97-AF65-F5344CB8AC3E}">
        <p14:creationId xmlns:p14="http://schemas.microsoft.com/office/powerpoint/2010/main" val="7488309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STATUTO STORICO-LINGUISTICO ATTUALE</a:t>
            </a:r>
          </a:p>
        </p:txBody>
      </p:sp>
      <p:sp>
        <p:nvSpPr>
          <p:cNvPr id="3" name="Segnaposto contenuto 2"/>
          <p:cNvSpPr>
            <a:spLocks noGrp="1"/>
          </p:cNvSpPr>
          <p:nvPr>
            <p:ph idx="1"/>
          </p:nvPr>
        </p:nvSpPr>
        <p:spPr/>
        <p:txBody>
          <a:bodyPr>
            <a:normAutofit fontScale="77500" lnSpcReduction="20000"/>
          </a:bodyPr>
          <a:lstStyle/>
          <a:p>
            <a:r>
              <a:rPr lang="it-IT" sz="3200" dirty="0"/>
              <a:t>Fino agli anni Ottanta-Novanta uno studente universitario comprendeva con una certa agevolezza i testi antichi, e questo distingueva gli studenti italiani da quelli francesi</a:t>
            </a:r>
          </a:p>
          <a:p>
            <a:r>
              <a:rPr lang="it-IT" sz="3200" dirty="0"/>
              <a:t>Oggi anche gli studenti italiani hanno un forte gap nel comprendere un testo anteriore al Settecento</a:t>
            </a:r>
          </a:p>
        </p:txBody>
      </p:sp>
    </p:spTree>
    <p:extLst>
      <p:ext uri="{BB962C8B-B14F-4D97-AF65-F5344CB8AC3E}">
        <p14:creationId xmlns:p14="http://schemas.microsoft.com/office/powerpoint/2010/main" val="951701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380B69-E13A-B044-AC1C-433C8E204F94}"/>
              </a:ext>
            </a:extLst>
          </p:cNvPr>
          <p:cNvSpPr>
            <a:spLocks noGrp="1"/>
          </p:cNvSpPr>
          <p:nvPr>
            <p:ph type="title"/>
          </p:nvPr>
        </p:nvSpPr>
        <p:spPr/>
        <p:txBody>
          <a:bodyPr>
            <a:normAutofit fontScale="90000"/>
          </a:bodyPr>
          <a:lstStyle/>
          <a:p>
            <a:r>
              <a:rPr lang="it-IT" dirty="0"/>
              <a:t>PARAFRASI COME RIFORMULAZIONE </a:t>
            </a:r>
            <a:br>
              <a:rPr lang="it-IT" dirty="0"/>
            </a:br>
            <a:r>
              <a:rPr lang="it-IT" dirty="0"/>
              <a:t>INTEGRALE, E DUNQUE RISCRITTURA</a:t>
            </a:r>
          </a:p>
        </p:txBody>
      </p:sp>
      <p:sp>
        <p:nvSpPr>
          <p:cNvPr id="3" name="Segnaposto contenuto 2">
            <a:extLst>
              <a:ext uri="{FF2B5EF4-FFF2-40B4-BE49-F238E27FC236}">
                <a16:creationId xmlns:a16="http://schemas.microsoft.com/office/drawing/2014/main" id="{7FD07B01-D69B-AD4B-B97F-5F3C5A9F449D}"/>
              </a:ext>
            </a:extLst>
          </p:cNvPr>
          <p:cNvSpPr>
            <a:spLocks noGrp="1"/>
          </p:cNvSpPr>
          <p:nvPr>
            <p:ph idx="1"/>
          </p:nvPr>
        </p:nvSpPr>
        <p:spPr/>
        <p:txBody>
          <a:bodyPr>
            <a:noAutofit/>
          </a:bodyPr>
          <a:lstStyle/>
          <a:p>
            <a:pPr algn="just"/>
            <a:r>
              <a:rPr lang="it-IT" sz="2400" dirty="0"/>
              <a:t>La parafrasi consiste nel trasferimento di senso da una forma in un’altra attraverso la riformulazione integrale di un messaggio, la sua riscrittura</a:t>
            </a:r>
          </a:p>
        </p:txBody>
      </p:sp>
    </p:spTree>
    <p:extLst>
      <p:ext uri="{BB962C8B-B14F-4D97-AF65-F5344CB8AC3E}">
        <p14:creationId xmlns:p14="http://schemas.microsoft.com/office/powerpoint/2010/main" val="143315179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4F5706-1502-104E-822F-57BA975E3961}"/>
              </a:ext>
            </a:extLst>
          </p:cNvPr>
          <p:cNvSpPr>
            <a:spLocks noGrp="1"/>
          </p:cNvSpPr>
          <p:nvPr>
            <p:ph type="title"/>
          </p:nvPr>
        </p:nvSpPr>
        <p:spPr/>
        <p:txBody>
          <a:bodyPr>
            <a:normAutofit fontScale="90000"/>
          </a:bodyPr>
          <a:lstStyle/>
          <a:p>
            <a:r>
              <a:rPr lang="it-IT" dirty="0"/>
              <a:t>PARAFRASI COME RISCRITTURA:</a:t>
            </a:r>
            <a:br>
              <a:rPr lang="it-IT" dirty="0"/>
            </a:br>
            <a:r>
              <a:rPr lang="it-IT" dirty="0"/>
              <a:t>NON RIFORMULAZIONE LESSICALE</a:t>
            </a:r>
          </a:p>
        </p:txBody>
      </p:sp>
      <p:sp>
        <p:nvSpPr>
          <p:cNvPr id="3" name="Segnaposto contenuto 2">
            <a:extLst>
              <a:ext uri="{FF2B5EF4-FFF2-40B4-BE49-F238E27FC236}">
                <a16:creationId xmlns:a16="http://schemas.microsoft.com/office/drawing/2014/main" id="{FB661F3D-4D39-714E-BD6C-8327DD0A0D75}"/>
              </a:ext>
            </a:extLst>
          </p:cNvPr>
          <p:cNvSpPr>
            <a:spLocks noGrp="1"/>
          </p:cNvSpPr>
          <p:nvPr>
            <p:ph idx="1"/>
          </p:nvPr>
        </p:nvSpPr>
        <p:spPr/>
        <p:txBody>
          <a:bodyPr/>
          <a:lstStyle/>
          <a:p>
            <a:r>
              <a:rPr lang="it-IT" sz="2400" dirty="0"/>
              <a:t>La parafrasi </a:t>
            </a:r>
            <a:r>
              <a:rPr lang="it-IT" sz="2400" dirty="0">
                <a:solidFill>
                  <a:srgbClr val="FF0000"/>
                </a:solidFill>
              </a:rPr>
              <a:t>non</a:t>
            </a:r>
            <a:r>
              <a:rPr lang="it-IT" sz="2400" dirty="0"/>
              <a:t> riguarda solo il livello lessicale, </a:t>
            </a:r>
            <a:r>
              <a:rPr lang="it-IT" sz="2400" dirty="0">
                <a:solidFill>
                  <a:srgbClr val="FF0000"/>
                </a:solidFill>
              </a:rPr>
              <a:t>come i glossari</a:t>
            </a:r>
            <a:r>
              <a:rPr lang="it-IT" sz="2400" dirty="0"/>
              <a:t>, </a:t>
            </a:r>
          </a:p>
          <a:p>
            <a:r>
              <a:rPr lang="it-IT" sz="2400" dirty="0"/>
              <a:t>ma investe l’intero testo e tutti i suoi livelli di strutturazione e di analisi</a:t>
            </a:r>
          </a:p>
          <a:p>
            <a:endParaRPr lang="it-IT" dirty="0"/>
          </a:p>
        </p:txBody>
      </p:sp>
    </p:spTree>
    <p:extLst>
      <p:ext uri="{BB962C8B-B14F-4D97-AF65-F5344CB8AC3E}">
        <p14:creationId xmlns:p14="http://schemas.microsoft.com/office/powerpoint/2010/main" val="129832061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697733-71AD-4246-8DA4-F96F3179B9B2}"/>
              </a:ext>
            </a:extLst>
          </p:cNvPr>
          <p:cNvSpPr>
            <a:spLocks noGrp="1"/>
          </p:cNvSpPr>
          <p:nvPr>
            <p:ph type="title"/>
          </p:nvPr>
        </p:nvSpPr>
        <p:spPr/>
        <p:txBody>
          <a:bodyPr>
            <a:normAutofit fontScale="90000"/>
          </a:bodyPr>
          <a:lstStyle/>
          <a:p>
            <a:r>
              <a:rPr lang="it-IT" dirty="0"/>
              <a:t>PARAFRASI STILISTICA COME mediazione linguistica e culturale</a:t>
            </a:r>
          </a:p>
        </p:txBody>
      </p:sp>
      <p:sp>
        <p:nvSpPr>
          <p:cNvPr id="3" name="Segnaposto contenuto 2">
            <a:extLst>
              <a:ext uri="{FF2B5EF4-FFF2-40B4-BE49-F238E27FC236}">
                <a16:creationId xmlns:a16="http://schemas.microsoft.com/office/drawing/2014/main" id="{3EA88FB3-13D7-E747-B14C-5BAC36A3300D}"/>
              </a:ext>
            </a:extLst>
          </p:cNvPr>
          <p:cNvSpPr>
            <a:spLocks noGrp="1"/>
          </p:cNvSpPr>
          <p:nvPr>
            <p:ph idx="1"/>
          </p:nvPr>
        </p:nvSpPr>
        <p:spPr/>
        <p:txBody>
          <a:bodyPr/>
          <a:lstStyle/>
          <a:p>
            <a:r>
              <a:rPr lang="it-IT" sz="2400" dirty="0"/>
              <a:t>La parafrasi, come la traduzione, ha finalità di mediazione linguistica e culturale: affinché la comunicazione si stabilisca, serve che qualcuno o qualcosa riproduca il messaggio in modo tale che possa essere compreso dal destinatario.</a:t>
            </a:r>
          </a:p>
          <a:p>
            <a:endParaRPr lang="it-IT" dirty="0"/>
          </a:p>
        </p:txBody>
      </p:sp>
    </p:spTree>
    <p:extLst>
      <p:ext uri="{BB962C8B-B14F-4D97-AF65-F5344CB8AC3E}">
        <p14:creationId xmlns:p14="http://schemas.microsoft.com/office/powerpoint/2010/main" val="607426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E44FB-A515-A041-B7E4-B8DF490EE42A}"/>
              </a:ext>
            </a:extLst>
          </p:cNvPr>
          <p:cNvSpPr>
            <a:spLocks noGrp="1"/>
          </p:cNvSpPr>
          <p:nvPr>
            <p:ph type="title"/>
          </p:nvPr>
        </p:nvSpPr>
        <p:spPr>
          <a:xfrm>
            <a:off x="231493" y="1991109"/>
            <a:ext cx="4010573" cy="2464952"/>
          </a:xfrm>
        </p:spPr>
        <p:txBody>
          <a:bodyPr>
            <a:noAutofit/>
          </a:bodyPr>
          <a:lstStyle/>
          <a:p>
            <a:r>
              <a:rPr lang="it-IT" sz="4800" dirty="0"/>
              <a:t>LA PARAFRASI, ovvero “riscrivere”</a:t>
            </a:r>
          </a:p>
        </p:txBody>
      </p:sp>
      <p:sp>
        <p:nvSpPr>
          <p:cNvPr id="3" name="Segnaposto contenuto 2">
            <a:extLst>
              <a:ext uri="{FF2B5EF4-FFF2-40B4-BE49-F238E27FC236}">
                <a16:creationId xmlns:a16="http://schemas.microsoft.com/office/drawing/2014/main" id="{7F76B735-BFD8-1147-A6D8-CA0A95EFB991}"/>
              </a:ext>
            </a:extLst>
          </p:cNvPr>
          <p:cNvSpPr>
            <a:spLocks noGrp="1"/>
          </p:cNvSpPr>
          <p:nvPr>
            <p:ph idx="1"/>
          </p:nvPr>
        </p:nvSpPr>
        <p:spPr/>
        <p:txBody>
          <a:bodyPr>
            <a:normAutofit/>
          </a:bodyPr>
          <a:lstStyle/>
          <a:p>
            <a:r>
              <a:rPr lang="it-IT" sz="3200" dirty="0"/>
              <a:t>OPERAZIONE MENTALE</a:t>
            </a:r>
          </a:p>
          <a:p>
            <a:r>
              <a:rPr lang="it-IT" sz="3200" dirty="0"/>
              <a:t>OPERAZIONE COGNITIVA</a:t>
            </a:r>
          </a:p>
          <a:p>
            <a:r>
              <a:rPr lang="it-IT" sz="3200" dirty="0"/>
              <a:t>OPERAZIONE TESTUALE</a:t>
            </a:r>
          </a:p>
          <a:p>
            <a:r>
              <a:rPr lang="it-IT" sz="3200" dirty="0"/>
              <a:t>OPERAZIONE PROCEDURALE</a:t>
            </a:r>
          </a:p>
        </p:txBody>
      </p:sp>
    </p:spTree>
    <p:extLst>
      <p:ext uri="{BB962C8B-B14F-4D97-AF65-F5344CB8AC3E}">
        <p14:creationId xmlns:p14="http://schemas.microsoft.com/office/powerpoint/2010/main" val="238497832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78A753-9B19-7541-A1D1-AA67B431F25C}"/>
              </a:ext>
            </a:extLst>
          </p:cNvPr>
          <p:cNvSpPr>
            <a:spLocks noGrp="1"/>
          </p:cNvSpPr>
          <p:nvPr>
            <p:ph type="title"/>
          </p:nvPr>
        </p:nvSpPr>
        <p:spPr/>
        <p:txBody>
          <a:bodyPr/>
          <a:lstStyle/>
          <a:p>
            <a:r>
              <a:rPr lang="it-IT" cap="small" dirty="0"/>
              <a:t>Riformulazione stilistica</a:t>
            </a:r>
            <a:br>
              <a:rPr lang="it-IT" dirty="0"/>
            </a:br>
            <a:endParaRPr lang="it-IT" dirty="0"/>
          </a:p>
        </p:txBody>
      </p:sp>
      <p:sp>
        <p:nvSpPr>
          <p:cNvPr id="3" name="Segnaposto contenuto 2">
            <a:extLst>
              <a:ext uri="{FF2B5EF4-FFF2-40B4-BE49-F238E27FC236}">
                <a16:creationId xmlns:a16="http://schemas.microsoft.com/office/drawing/2014/main" id="{E0AF86EF-F1A0-044A-BA86-EE7F5B8D6F0C}"/>
              </a:ext>
            </a:extLst>
          </p:cNvPr>
          <p:cNvSpPr>
            <a:spLocks noGrp="1"/>
          </p:cNvSpPr>
          <p:nvPr>
            <p:ph idx="1"/>
          </p:nvPr>
        </p:nvSpPr>
        <p:spPr/>
        <p:txBody>
          <a:bodyPr>
            <a:normAutofit/>
          </a:bodyPr>
          <a:lstStyle/>
          <a:p>
            <a:r>
              <a:rPr lang="it-IT" sz="2400" dirty="0"/>
              <a:t>Nel caso di testi letterari si tratta di riformulare in lingua corrente, ma senza abbassare i toni, un registro linguistico distante, sia esso arcaico, elevato, poetico o riferito solitamente a diverso contesto.</a:t>
            </a:r>
          </a:p>
        </p:txBody>
      </p:sp>
    </p:spTree>
    <p:extLst>
      <p:ext uri="{BB962C8B-B14F-4D97-AF65-F5344CB8AC3E}">
        <p14:creationId xmlns:p14="http://schemas.microsoft.com/office/powerpoint/2010/main" val="42458966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C30AB2-0E13-2840-A8D3-A1F9CCA77071}"/>
              </a:ext>
            </a:extLst>
          </p:cNvPr>
          <p:cNvSpPr>
            <a:spLocks noGrp="1"/>
          </p:cNvSpPr>
          <p:nvPr>
            <p:ph type="title"/>
          </p:nvPr>
        </p:nvSpPr>
        <p:spPr/>
        <p:txBody>
          <a:bodyPr/>
          <a:lstStyle/>
          <a:p>
            <a:r>
              <a:rPr lang="it-IT" dirty="0"/>
              <a:t>intento normalizzante</a:t>
            </a:r>
          </a:p>
        </p:txBody>
      </p:sp>
      <p:sp>
        <p:nvSpPr>
          <p:cNvPr id="3" name="Segnaposto contenuto 2">
            <a:extLst>
              <a:ext uri="{FF2B5EF4-FFF2-40B4-BE49-F238E27FC236}">
                <a16:creationId xmlns:a16="http://schemas.microsoft.com/office/drawing/2014/main" id="{BE5EEADC-D07F-1441-9A30-0A85E8BB9235}"/>
              </a:ext>
            </a:extLst>
          </p:cNvPr>
          <p:cNvSpPr>
            <a:spLocks noGrp="1"/>
          </p:cNvSpPr>
          <p:nvPr>
            <p:ph idx="1"/>
          </p:nvPr>
        </p:nvSpPr>
        <p:spPr/>
        <p:txBody>
          <a:bodyPr>
            <a:normAutofit/>
          </a:bodyPr>
          <a:lstStyle/>
          <a:p>
            <a:r>
              <a:rPr lang="it-IT" sz="2000" dirty="0"/>
              <a:t>La parafrasi è caratterizzata in genere da intento normalizzante: affiancare a un testo di partenza giudicato difficile (in quanto scritto in italiano antico o letterario) una versione in lingua corrente</a:t>
            </a:r>
          </a:p>
        </p:txBody>
      </p:sp>
    </p:spTree>
    <p:extLst>
      <p:ext uri="{BB962C8B-B14F-4D97-AF65-F5344CB8AC3E}">
        <p14:creationId xmlns:p14="http://schemas.microsoft.com/office/powerpoint/2010/main" val="12419581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BD93C73-73CC-494F-AF16-723F35FE2663}"/>
              </a:ext>
            </a:extLst>
          </p:cNvPr>
          <p:cNvSpPr>
            <a:spLocks noGrp="1"/>
          </p:cNvSpPr>
          <p:nvPr>
            <p:ph type="title"/>
          </p:nvPr>
        </p:nvSpPr>
        <p:spPr/>
        <p:txBody>
          <a:bodyPr/>
          <a:lstStyle/>
          <a:p>
            <a:r>
              <a:rPr lang="it-IT" dirty="0"/>
              <a:t>ESEMPI DI AUTORE </a:t>
            </a:r>
          </a:p>
        </p:txBody>
      </p:sp>
      <p:sp>
        <p:nvSpPr>
          <p:cNvPr id="3" name="Segnaposto contenuto 2">
            <a:extLst>
              <a:ext uri="{FF2B5EF4-FFF2-40B4-BE49-F238E27FC236}">
                <a16:creationId xmlns:a16="http://schemas.microsoft.com/office/drawing/2014/main" id="{B61F4221-E91B-CF42-9EF2-A44D00AB01BA}"/>
              </a:ext>
            </a:extLst>
          </p:cNvPr>
          <p:cNvSpPr>
            <a:spLocks noGrp="1"/>
          </p:cNvSpPr>
          <p:nvPr>
            <p:ph idx="1"/>
          </p:nvPr>
        </p:nvSpPr>
        <p:spPr/>
        <p:txBody>
          <a:bodyPr>
            <a:normAutofit/>
          </a:bodyPr>
          <a:lstStyle/>
          <a:p>
            <a:r>
              <a:rPr lang="it-IT" sz="2800" dirty="0"/>
              <a:t>Si offrono qui di seguito, come spunto di riflessione didattica, alcuni esempi campione di parafrasi svolte da studenti universitari, che presentano soluzioni approssimative o inadeguate </a:t>
            </a:r>
          </a:p>
        </p:txBody>
      </p:sp>
    </p:spTree>
    <p:extLst>
      <p:ext uri="{BB962C8B-B14F-4D97-AF65-F5344CB8AC3E}">
        <p14:creationId xmlns:p14="http://schemas.microsoft.com/office/powerpoint/2010/main" val="11493180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2C9B26-60BC-394E-9A4F-25527407ADE1}"/>
              </a:ext>
            </a:extLst>
          </p:cNvPr>
          <p:cNvSpPr>
            <a:spLocks noGrp="1"/>
          </p:cNvSpPr>
          <p:nvPr>
            <p:ph type="title"/>
          </p:nvPr>
        </p:nvSpPr>
        <p:spPr/>
        <p:txBody>
          <a:bodyPr/>
          <a:lstStyle/>
          <a:p>
            <a:r>
              <a:rPr lang="it-IT" dirty="0"/>
              <a:t>MANZONI</a:t>
            </a:r>
          </a:p>
        </p:txBody>
      </p:sp>
      <p:sp>
        <p:nvSpPr>
          <p:cNvPr id="3" name="Segnaposto contenuto 2">
            <a:extLst>
              <a:ext uri="{FF2B5EF4-FFF2-40B4-BE49-F238E27FC236}">
                <a16:creationId xmlns:a16="http://schemas.microsoft.com/office/drawing/2014/main" id="{9609B8B9-0CED-654D-AAC2-65B2430CA0B8}"/>
              </a:ext>
            </a:extLst>
          </p:cNvPr>
          <p:cNvSpPr>
            <a:spLocks noGrp="1"/>
          </p:cNvSpPr>
          <p:nvPr>
            <p:ph idx="1"/>
          </p:nvPr>
        </p:nvSpPr>
        <p:spPr/>
        <p:txBody>
          <a:bodyPr>
            <a:normAutofit/>
          </a:bodyPr>
          <a:lstStyle/>
          <a:p>
            <a:r>
              <a:rPr lang="it-IT" sz="3200" dirty="0"/>
              <a:t>ESEMPIO DI PARAFRASI STUDENTESCA DA</a:t>
            </a:r>
          </a:p>
          <a:p>
            <a:r>
              <a:rPr lang="it-IT" sz="3200" dirty="0"/>
              <a:t>«I PROMESSI SPOSI»</a:t>
            </a:r>
            <a:br>
              <a:rPr lang="it-IT" sz="3200" dirty="0"/>
            </a:br>
            <a:r>
              <a:rPr lang="it-IT" sz="3200" dirty="0"/>
              <a:t>cap. XV</a:t>
            </a:r>
          </a:p>
        </p:txBody>
      </p:sp>
    </p:spTree>
    <p:extLst>
      <p:ext uri="{BB962C8B-B14F-4D97-AF65-F5344CB8AC3E}">
        <p14:creationId xmlns:p14="http://schemas.microsoft.com/office/powerpoint/2010/main" val="1403159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022886-BD35-AD4B-94AB-FC0A784D0F22}"/>
              </a:ext>
            </a:extLst>
          </p:cNvPr>
          <p:cNvSpPr>
            <a:spLocks noGrp="1"/>
          </p:cNvSpPr>
          <p:nvPr>
            <p:ph type="title"/>
          </p:nvPr>
        </p:nvSpPr>
        <p:spPr/>
        <p:txBody>
          <a:bodyPr/>
          <a:lstStyle/>
          <a:p>
            <a:r>
              <a:rPr lang="it-IT" dirty="0"/>
              <a:t>«I PROMESSI SPOSI»</a:t>
            </a:r>
            <a:br>
              <a:rPr lang="it-IT" dirty="0"/>
            </a:br>
            <a:r>
              <a:rPr lang="it-IT" dirty="0"/>
              <a:t>cap. XV</a:t>
            </a:r>
            <a:br>
              <a:rPr lang="it-IT" dirty="0"/>
            </a:br>
            <a:endParaRPr lang="it-IT" dirty="0"/>
          </a:p>
        </p:txBody>
      </p:sp>
      <p:sp>
        <p:nvSpPr>
          <p:cNvPr id="3" name="Segnaposto contenuto 2">
            <a:extLst>
              <a:ext uri="{FF2B5EF4-FFF2-40B4-BE49-F238E27FC236}">
                <a16:creationId xmlns:a16="http://schemas.microsoft.com/office/drawing/2014/main" id="{0AFBF270-B368-1747-9192-70C07535B552}"/>
              </a:ext>
            </a:extLst>
          </p:cNvPr>
          <p:cNvSpPr>
            <a:spLocks noGrp="1"/>
          </p:cNvSpPr>
          <p:nvPr>
            <p:ph sz="half" idx="1"/>
          </p:nvPr>
        </p:nvSpPr>
        <p:spPr/>
        <p:txBody>
          <a:bodyPr>
            <a:noAutofit/>
          </a:bodyPr>
          <a:lstStyle/>
          <a:p>
            <a:pPr algn="just"/>
            <a:r>
              <a:rPr lang="it-IT" sz="2000" dirty="0"/>
              <a:t>Mentre Renzo si metteva il farsetto, e prendeva il cappello, il notaio fece cenno a un de' birri, che s'avviasse per la scala;</a:t>
            </a:r>
          </a:p>
        </p:txBody>
      </p:sp>
      <p:sp>
        <p:nvSpPr>
          <p:cNvPr id="4" name="Segnaposto contenuto 3">
            <a:extLst>
              <a:ext uri="{FF2B5EF4-FFF2-40B4-BE49-F238E27FC236}">
                <a16:creationId xmlns:a16="http://schemas.microsoft.com/office/drawing/2014/main" id="{DC54BE89-BD24-2641-AF12-1744846D31C0}"/>
              </a:ext>
            </a:extLst>
          </p:cNvPr>
          <p:cNvSpPr>
            <a:spLocks noGrp="1"/>
          </p:cNvSpPr>
          <p:nvPr>
            <p:ph sz="half" idx="2"/>
          </p:nvPr>
        </p:nvSpPr>
        <p:spPr>
          <a:xfrm>
            <a:off x="4420283" y="3854370"/>
            <a:ext cx="4094404" cy="2201380"/>
          </a:xfrm>
        </p:spPr>
        <p:txBody>
          <a:bodyPr>
            <a:normAutofit lnSpcReduction="10000"/>
          </a:bodyPr>
          <a:lstStyle/>
          <a:p>
            <a:pPr algn="just"/>
            <a:r>
              <a:rPr lang="it-IT" sz="2000" dirty="0">
                <a:solidFill>
                  <a:srgbClr val="FF0000"/>
                </a:solidFill>
              </a:rPr>
              <a:t>Nel momento in cui Renzo indossava il giubbotto, e portava con sé il cappello, il notaio fece un segnale a uno delle guardie, con il fine di farlo avvicinare alla scala;</a:t>
            </a:r>
          </a:p>
        </p:txBody>
      </p:sp>
    </p:spTree>
    <p:extLst>
      <p:ext uri="{BB962C8B-B14F-4D97-AF65-F5344CB8AC3E}">
        <p14:creationId xmlns:p14="http://schemas.microsoft.com/office/powerpoint/2010/main" val="10279780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1F7A9C-7BDD-024A-B991-A556E3830476}"/>
              </a:ext>
            </a:extLst>
          </p:cNvPr>
          <p:cNvSpPr>
            <a:spLocks noGrp="1"/>
          </p:cNvSpPr>
          <p:nvPr>
            <p:ph type="title"/>
          </p:nvPr>
        </p:nvSpPr>
        <p:spPr/>
        <p:txBody>
          <a:bodyPr/>
          <a:lstStyle/>
          <a:p>
            <a:r>
              <a:rPr lang="it-IT" dirty="0"/>
              <a:t>«I PROMESSI SPOSI»</a:t>
            </a:r>
            <a:br>
              <a:rPr lang="it-IT" dirty="0"/>
            </a:br>
            <a:r>
              <a:rPr lang="it-IT" dirty="0"/>
              <a:t>cap. XV</a:t>
            </a:r>
          </a:p>
        </p:txBody>
      </p:sp>
      <p:sp>
        <p:nvSpPr>
          <p:cNvPr id="3" name="Segnaposto contenuto 2">
            <a:extLst>
              <a:ext uri="{FF2B5EF4-FFF2-40B4-BE49-F238E27FC236}">
                <a16:creationId xmlns:a16="http://schemas.microsoft.com/office/drawing/2014/main" id="{7BCA7A27-A262-4B4C-94A7-78E1C6BD207C}"/>
              </a:ext>
            </a:extLst>
          </p:cNvPr>
          <p:cNvSpPr>
            <a:spLocks noGrp="1"/>
          </p:cNvSpPr>
          <p:nvPr>
            <p:ph sz="half" idx="1"/>
          </p:nvPr>
        </p:nvSpPr>
        <p:spPr/>
        <p:txBody>
          <a:bodyPr>
            <a:normAutofit/>
          </a:bodyPr>
          <a:lstStyle/>
          <a:p>
            <a:pPr algn="just"/>
            <a:r>
              <a:rPr lang="it-IT" sz="1800" dirty="0"/>
              <a:t>gli mandò dietro il prigioniero, poi l'altro amico; poi si mosse anche lui. In cucina che furono, mentre Renzo dice: - e quest'oste benedetto dove s'è cacciato? -</a:t>
            </a:r>
          </a:p>
        </p:txBody>
      </p:sp>
      <p:sp>
        <p:nvSpPr>
          <p:cNvPr id="4" name="Segnaposto contenuto 3">
            <a:extLst>
              <a:ext uri="{FF2B5EF4-FFF2-40B4-BE49-F238E27FC236}">
                <a16:creationId xmlns:a16="http://schemas.microsoft.com/office/drawing/2014/main" id="{D526ECD4-48C0-D94B-91CC-8C7653377662}"/>
              </a:ext>
            </a:extLst>
          </p:cNvPr>
          <p:cNvSpPr>
            <a:spLocks noGrp="1"/>
          </p:cNvSpPr>
          <p:nvPr>
            <p:ph sz="half" idx="2"/>
          </p:nvPr>
        </p:nvSpPr>
        <p:spPr/>
        <p:txBody>
          <a:bodyPr>
            <a:normAutofit/>
          </a:bodyPr>
          <a:lstStyle/>
          <a:p>
            <a:r>
              <a:rPr lang="it-IT" sz="2000" dirty="0">
                <a:solidFill>
                  <a:srgbClr val="FF0000"/>
                </a:solidFill>
              </a:rPr>
              <a:t>fece seguire a lui il prigioniero e dopo di lui un’altra guardia; successivamente avanzò anche lui. Trovandosi in cucina, nel momento in cui Renzo disse: - dov’è finito quel santo oste? –</a:t>
            </a:r>
          </a:p>
        </p:txBody>
      </p:sp>
    </p:spTree>
    <p:extLst>
      <p:ext uri="{BB962C8B-B14F-4D97-AF65-F5344CB8AC3E}">
        <p14:creationId xmlns:p14="http://schemas.microsoft.com/office/powerpoint/2010/main" val="16253314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00A660-D541-4441-9917-5C03965FDA4B}"/>
              </a:ext>
            </a:extLst>
          </p:cNvPr>
          <p:cNvSpPr>
            <a:spLocks noGrp="1"/>
          </p:cNvSpPr>
          <p:nvPr>
            <p:ph type="title"/>
          </p:nvPr>
        </p:nvSpPr>
        <p:spPr/>
        <p:txBody>
          <a:bodyPr/>
          <a:lstStyle/>
          <a:p>
            <a:r>
              <a:rPr lang="it-IT" dirty="0"/>
              <a:t>«I PROMESSI SPOSI»</a:t>
            </a:r>
            <a:br>
              <a:rPr lang="it-IT" dirty="0"/>
            </a:br>
            <a:r>
              <a:rPr lang="it-IT" dirty="0"/>
              <a:t>cap. XV</a:t>
            </a:r>
          </a:p>
        </p:txBody>
      </p:sp>
      <p:sp>
        <p:nvSpPr>
          <p:cNvPr id="3" name="Segnaposto contenuto 2">
            <a:extLst>
              <a:ext uri="{FF2B5EF4-FFF2-40B4-BE49-F238E27FC236}">
                <a16:creationId xmlns:a16="http://schemas.microsoft.com/office/drawing/2014/main" id="{18239F06-E38D-7E4C-BAD6-1FDC57BDB468}"/>
              </a:ext>
            </a:extLst>
          </p:cNvPr>
          <p:cNvSpPr>
            <a:spLocks noGrp="1"/>
          </p:cNvSpPr>
          <p:nvPr>
            <p:ph sz="half" idx="1"/>
          </p:nvPr>
        </p:nvSpPr>
        <p:spPr/>
        <p:txBody>
          <a:bodyPr>
            <a:noAutofit/>
          </a:bodyPr>
          <a:lstStyle/>
          <a:p>
            <a:pPr algn="just"/>
            <a:r>
              <a:rPr lang="it-IT" sz="1800" dirty="0"/>
              <a:t>il notaio fa un altro cenno </a:t>
            </a:r>
            <a:r>
              <a:rPr lang="it-IT" sz="1800" dirty="0" err="1"/>
              <a:t>a'</a:t>
            </a:r>
            <a:r>
              <a:rPr lang="it-IT" sz="1800" dirty="0"/>
              <a:t> birri; i quali afferrano, l'uno la destra, l'altro la sinistra del giovine, e in fretta in fretta gli legano i polsi con certi ordigni, per quell'ipocrita figura d'eufemismo, chiamati manichini.</a:t>
            </a:r>
          </a:p>
        </p:txBody>
      </p:sp>
      <p:sp>
        <p:nvSpPr>
          <p:cNvPr id="4" name="Segnaposto contenuto 3">
            <a:extLst>
              <a:ext uri="{FF2B5EF4-FFF2-40B4-BE49-F238E27FC236}">
                <a16:creationId xmlns:a16="http://schemas.microsoft.com/office/drawing/2014/main" id="{7208007B-EA98-C345-96F3-5D5EFEE2D56E}"/>
              </a:ext>
            </a:extLst>
          </p:cNvPr>
          <p:cNvSpPr>
            <a:spLocks noGrp="1"/>
          </p:cNvSpPr>
          <p:nvPr>
            <p:ph sz="half" idx="2"/>
          </p:nvPr>
        </p:nvSpPr>
        <p:spPr/>
        <p:txBody>
          <a:bodyPr>
            <a:normAutofit fontScale="92500" lnSpcReduction="20000"/>
          </a:bodyPr>
          <a:lstStyle/>
          <a:p>
            <a:pPr algn="just"/>
            <a:r>
              <a:rPr lang="it-IT" sz="2000" dirty="0">
                <a:solidFill>
                  <a:srgbClr val="FF0000"/>
                </a:solidFill>
              </a:rPr>
              <a:t>il notaio fa un altro segnale alle guardie; le quali prendono uno la mano destra e l’altro la mano sinistra del giovane, e velocemente gli stringono i polsi con alcuni attrezzi, per definirle con un’immagine cruda, chiamate manette. </a:t>
            </a:r>
          </a:p>
          <a:p>
            <a:endParaRPr lang="it-IT" dirty="0"/>
          </a:p>
        </p:txBody>
      </p:sp>
    </p:spTree>
    <p:extLst>
      <p:ext uri="{BB962C8B-B14F-4D97-AF65-F5344CB8AC3E}">
        <p14:creationId xmlns:p14="http://schemas.microsoft.com/office/powerpoint/2010/main" val="24194029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427AE-8EF1-A54B-BC6B-361648E73C39}"/>
              </a:ext>
            </a:extLst>
          </p:cNvPr>
          <p:cNvSpPr>
            <a:spLocks noGrp="1"/>
          </p:cNvSpPr>
          <p:nvPr>
            <p:ph type="title"/>
          </p:nvPr>
        </p:nvSpPr>
        <p:spPr/>
        <p:txBody>
          <a:bodyPr/>
          <a:lstStyle/>
          <a:p>
            <a:r>
              <a:rPr lang="it-IT" dirty="0"/>
              <a:t>«I PROMESSI SPOSI»</a:t>
            </a:r>
            <a:br>
              <a:rPr lang="it-IT" dirty="0"/>
            </a:br>
            <a:r>
              <a:rPr lang="it-IT" dirty="0"/>
              <a:t>cap. XV</a:t>
            </a:r>
            <a:br>
              <a:rPr lang="it-IT" dirty="0"/>
            </a:br>
            <a:endParaRPr lang="it-IT" dirty="0"/>
          </a:p>
        </p:txBody>
      </p:sp>
      <p:sp>
        <p:nvSpPr>
          <p:cNvPr id="3" name="Segnaposto contenuto 2">
            <a:extLst>
              <a:ext uri="{FF2B5EF4-FFF2-40B4-BE49-F238E27FC236}">
                <a16:creationId xmlns:a16="http://schemas.microsoft.com/office/drawing/2014/main" id="{9D11BDDA-C6F7-C240-BEA7-379C4CB2D265}"/>
              </a:ext>
            </a:extLst>
          </p:cNvPr>
          <p:cNvSpPr>
            <a:spLocks noGrp="1"/>
          </p:cNvSpPr>
          <p:nvPr>
            <p:ph sz="half" idx="1"/>
          </p:nvPr>
        </p:nvSpPr>
        <p:spPr/>
        <p:txBody>
          <a:bodyPr>
            <a:normAutofit/>
          </a:bodyPr>
          <a:lstStyle/>
          <a:p>
            <a:pPr algn="just"/>
            <a:r>
              <a:rPr lang="it-IT" sz="1800" dirty="0"/>
              <a:t>Consistevano questi (ci dispiace di dover discendere a particolari indegni della gravità storica); d'un polso ordinario, la quale aveva nelle cime due pezzetti di legno, come due piccole stanghette.</a:t>
            </a:r>
          </a:p>
          <a:p>
            <a:pPr algn="just"/>
            <a:endParaRPr lang="it-IT" sz="1800" dirty="0"/>
          </a:p>
          <a:p>
            <a:endParaRPr lang="it-IT" dirty="0"/>
          </a:p>
        </p:txBody>
      </p:sp>
      <p:sp>
        <p:nvSpPr>
          <p:cNvPr id="4" name="Segnaposto contenuto 3">
            <a:extLst>
              <a:ext uri="{FF2B5EF4-FFF2-40B4-BE49-F238E27FC236}">
                <a16:creationId xmlns:a16="http://schemas.microsoft.com/office/drawing/2014/main" id="{01F8B682-9D1A-9E4E-B153-B0DCD201545E}"/>
              </a:ext>
            </a:extLst>
          </p:cNvPr>
          <p:cNvSpPr>
            <a:spLocks noGrp="1"/>
          </p:cNvSpPr>
          <p:nvPr>
            <p:ph sz="half" idx="2"/>
          </p:nvPr>
        </p:nvSpPr>
        <p:spPr>
          <a:xfrm>
            <a:off x="4420283" y="3102015"/>
            <a:ext cx="4094404" cy="2953735"/>
          </a:xfrm>
        </p:spPr>
        <p:txBody>
          <a:bodyPr>
            <a:noAutofit/>
          </a:bodyPr>
          <a:lstStyle/>
          <a:p>
            <a:pPr algn="just"/>
            <a:r>
              <a:rPr lang="it-IT" sz="1800" dirty="0">
                <a:solidFill>
                  <a:srgbClr val="FF0000"/>
                </a:solidFill>
              </a:rPr>
              <a:t>Questi (ci rincresce di dover scendere in dettagli indecorosi del peso della storia, ma è necessario per la trasparenza), erano formati da una piccola corda un po' più lunga di una circonferenza di un polso normale, la quale aveva agli estremi due piccoli pezzi di legno, come due piccole aste.</a:t>
            </a:r>
          </a:p>
        </p:txBody>
      </p:sp>
    </p:spTree>
    <p:extLst>
      <p:ext uri="{BB962C8B-B14F-4D97-AF65-F5344CB8AC3E}">
        <p14:creationId xmlns:p14="http://schemas.microsoft.com/office/powerpoint/2010/main" val="3443693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3501B63-957D-DE49-BBB8-D47DFEAA98AE}"/>
              </a:ext>
            </a:extLst>
          </p:cNvPr>
          <p:cNvSpPr>
            <a:spLocks noGrp="1"/>
          </p:cNvSpPr>
          <p:nvPr>
            <p:ph type="title"/>
          </p:nvPr>
        </p:nvSpPr>
        <p:spPr/>
        <p:txBody>
          <a:bodyPr/>
          <a:lstStyle/>
          <a:p>
            <a:r>
              <a:rPr lang="it-IT" dirty="0"/>
              <a:t>«I PROMESSI SPOSI»</a:t>
            </a:r>
            <a:br>
              <a:rPr lang="it-IT" dirty="0"/>
            </a:br>
            <a:r>
              <a:rPr lang="it-IT" dirty="0"/>
              <a:t>cap. XV</a:t>
            </a:r>
            <a:br>
              <a:rPr lang="it-IT" dirty="0"/>
            </a:br>
            <a:endParaRPr lang="it-IT" dirty="0"/>
          </a:p>
        </p:txBody>
      </p:sp>
      <p:sp>
        <p:nvSpPr>
          <p:cNvPr id="3" name="Segnaposto contenuto 2">
            <a:extLst>
              <a:ext uri="{FF2B5EF4-FFF2-40B4-BE49-F238E27FC236}">
                <a16:creationId xmlns:a16="http://schemas.microsoft.com/office/drawing/2014/main" id="{6192AA7A-25BC-3F4D-91C5-3914E948FDA8}"/>
              </a:ext>
            </a:extLst>
          </p:cNvPr>
          <p:cNvSpPr>
            <a:spLocks noGrp="1"/>
          </p:cNvSpPr>
          <p:nvPr>
            <p:ph sz="half" idx="1"/>
          </p:nvPr>
        </p:nvSpPr>
        <p:spPr/>
        <p:txBody>
          <a:bodyPr>
            <a:normAutofit/>
          </a:bodyPr>
          <a:lstStyle/>
          <a:p>
            <a:pPr algn="just"/>
            <a:r>
              <a:rPr lang="it-IT" sz="1800" dirty="0"/>
              <a:t>La cordicella circondava il polso del paziente; i legnetti, passati tra il medio e l'anulare del prenditore, gli rimanevano chiusi in pugno, di modo che, girandoli, ristringeva la legatura, a volontà;</a:t>
            </a:r>
          </a:p>
        </p:txBody>
      </p:sp>
      <p:sp>
        <p:nvSpPr>
          <p:cNvPr id="4" name="Segnaposto contenuto 3">
            <a:extLst>
              <a:ext uri="{FF2B5EF4-FFF2-40B4-BE49-F238E27FC236}">
                <a16:creationId xmlns:a16="http://schemas.microsoft.com/office/drawing/2014/main" id="{1C7F9B24-C3CB-EF47-8390-D88FA139658A}"/>
              </a:ext>
            </a:extLst>
          </p:cNvPr>
          <p:cNvSpPr>
            <a:spLocks noGrp="1"/>
          </p:cNvSpPr>
          <p:nvPr>
            <p:ph sz="half" idx="2"/>
          </p:nvPr>
        </p:nvSpPr>
        <p:spPr>
          <a:xfrm>
            <a:off x="4420283" y="3585104"/>
            <a:ext cx="4094404" cy="2780972"/>
          </a:xfrm>
        </p:spPr>
        <p:txBody>
          <a:bodyPr>
            <a:noAutofit/>
          </a:bodyPr>
          <a:lstStyle/>
          <a:p>
            <a:pPr algn="just"/>
            <a:r>
              <a:rPr lang="it-IT" sz="1800" dirty="0">
                <a:solidFill>
                  <a:srgbClr val="FF0000"/>
                </a:solidFill>
              </a:rPr>
              <a:t>La piccola corda serrava il polso di colui che le subiva. I piccoli legni, fatti scorrere tra il dito medio e l’anulare di chi era stato preso, restavano bloccati dentro il pugno della mano di questo, così che, ruotando questi poteva stringere a piacimento il laccio;</a:t>
            </a:r>
          </a:p>
        </p:txBody>
      </p:sp>
    </p:spTree>
    <p:extLst>
      <p:ext uri="{BB962C8B-B14F-4D97-AF65-F5344CB8AC3E}">
        <p14:creationId xmlns:p14="http://schemas.microsoft.com/office/powerpoint/2010/main" val="25893091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35139E-78DA-F440-9B06-8A7DE3761FD5}"/>
              </a:ext>
            </a:extLst>
          </p:cNvPr>
          <p:cNvSpPr>
            <a:spLocks noGrp="1"/>
          </p:cNvSpPr>
          <p:nvPr>
            <p:ph type="title"/>
          </p:nvPr>
        </p:nvSpPr>
        <p:spPr/>
        <p:txBody>
          <a:bodyPr/>
          <a:lstStyle/>
          <a:p>
            <a:r>
              <a:rPr lang="it-IT" dirty="0"/>
              <a:t>«I PROMESSI SPOSI»</a:t>
            </a:r>
            <a:br>
              <a:rPr lang="it-IT" dirty="0"/>
            </a:br>
            <a:r>
              <a:rPr lang="it-IT" dirty="0"/>
              <a:t>cap. XV</a:t>
            </a:r>
            <a:br>
              <a:rPr lang="it-IT" dirty="0"/>
            </a:br>
            <a:endParaRPr lang="it-IT" dirty="0"/>
          </a:p>
        </p:txBody>
      </p:sp>
      <p:sp>
        <p:nvSpPr>
          <p:cNvPr id="3" name="Segnaposto contenuto 2">
            <a:extLst>
              <a:ext uri="{FF2B5EF4-FFF2-40B4-BE49-F238E27FC236}">
                <a16:creationId xmlns:a16="http://schemas.microsoft.com/office/drawing/2014/main" id="{C37A39F5-BE2E-9346-8A13-EE6BA88195E7}"/>
              </a:ext>
            </a:extLst>
          </p:cNvPr>
          <p:cNvSpPr>
            <a:spLocks noGrp="1"/>
          </p:cNvSpPr>
          <p:nvPr>
            <p:ph sz="half" idx="1"/>
          </p:nvPr>
        </p:nvSpPr>
        <p:spPr/>
        <p:txBody>
          <a:bodyPr/>
          <a:lstStyle/>
          <a:p>
            <a:pPr algn="just"/>
            <a:r>
              <a:rPr lang="it-IT" sz="2000" dirty="0"/>
              <a:t>e con ci aveva mezzo, non solo d'assicurare la presa, ma anche di : e a questo fine, la cordicella era sparsa di nodi.</a:t>
            </a:r>
          </a:p>
          <a:p>
            <a:endParaRPr lang="it-IT" dirty="0"/>
          </a:p>
        </p:txBody>
      </p:sp>
      <p:sp>
        <p:nvSpPr>
          <p:cNvPr id="4" name="Segnaposto contenuto 3">
            <a:extLst>
              <a:ext uri="{FF2B5EF4-FFF2-40B4-BE49-F238E27FC236}">
                <a16:creationId xmlns:a16="http://schemas.microsoft.com/office/drawing/2014/main" id="{4F6D5705-91EF-884E-8769-52445804AC67}"/>
              </a:ext>
            </a:extLst>
          </p:cNvPr>
          <p:cNvSpPr>
            <a:spLocks noGrp="1"/>
          </p:cNvSpPr>
          <p:nvPr>
            <p:ph sz="half" idx="2"/>
          </p:nvPr>
        </p:nvSpPr>
        <p:spPr/>
        <p:txBody>
          <a:bodyPr/>
          <a:lstStyle/>
          <a:p>
            <a:pPr algn="just"/>
            <a:r>
              <a:rPr lang="it-IT" sz="1800" dirty="0">
                <a:solidFill>
                  <a:srgbClr val="FF0000"/>
                </a:solidFill>
              </a:rPr>
              <a:t>in questo modo poteva non solo avere sotto controllo la tenuta, ma anche ridurre all’obbedienza chi cercasse di reagire: e proprio per questo motivo la piccola corda erano piena di intrecci. </a:t>
            </a:r>
          </a:p>
          <a:p>
            <a:endParaRPr lang="it-IT" dirty="0"/>
          </a:p>
        </p:txBody>
      </p:sp>
    </p:spTree>
    <p:extLst>
      <p:ext uri="{BB962C8B-B14F-4D97-AF65-F5344CB8AC3E}">
        <p14:creationId xmlns:p14="http://schemas.microsoft.com/office/powerpoint/2010/main" val="674398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OPERAZIONE MENTALE</a:t>
            </a:r>
          </a:p>
        </p:txBody>
      </p:sp>
      <p:sp>
        <p:nvSpPr>
          <p:cNvPr id="3" name="Segnaposto contenuto 2"/>
          <p:cNvSpPr>
            <a:spLocks noGrp="1"/>
          </p:cNvSpPr>
          <p:nvPr>
            <p:ph idx="1"/>
          </p:nvPr>
        </p:nvSpPr>
        <p:spPr/>
        <p:txBody>
          <a:bodyPr>
            <a:noAutofit/>
          </a:bodyPr>
          <a:lstStyle/>
          <a:p>
            <a:r>
              <a:rPr lang="it-IT" sz="3200" dirty="0"/>
              <a:t>Riformulazione di un testo, con lo scopo di facilitarne la comprensione, attraverso l’uso di sinonimi più comuni, perifrasi, digressioni, semplificazioni ecc. </a:t>
            </a:r>
          </a:p>
        </p:txBody>
      </p:sp>
    </p:spTree>
    <p:extLst>
      <p:ext uri="{BB962C8B-B14F-4D97-AF65-F5344CB8AC3E}">
        <p14:creationId xmlns:p14="http://schemas.microsoft.com/office/powerpoint/2010/main" val="115578449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solidFill>
                  <a:srgbClr val="FF0000"/>
                </a:solidFill>
              </a:rPr>
              <a:t>VERGA</a:t>
            </a:r>
          </a:p>
        </p:txBody>
      </p:sp>
      <p:sp>
        <p:nvSpPr>
          <p:cNvPr id="3" name="Segnaposto contenuto 2"/>
          <p:cNvSpPr>
            <a:spLocks noGrp="1"/>
          </p:cNvSpPr>
          <p:nvPr>
            <p:ph idx="1"/>
          </p:nvPr>
        </p:nvSpPr>
        <p:spPr/>
        <p:txBody>
          <a:bodyPr>
            <a:normAutofit/>
          </a:bodyPr>
          <a:lstStyle/>
          <a:p>
            <a:r>
              <a:rPr lang="it-IT" sz="2800" dirty="0"/>
              <a:t>Esempio di parafrasi studentesca </a:t>
            </a:r>
          </a:p>
          <a:p>
            <a:r>
              <a:rPr lang="it-IT" sz="2800" dirty="0"/>
              <a:t>da «I ricordi del capitano d’Arce»</a:t>
            </a:r>
          </a:p>
          <a:p>
            <a:endParaRPr lang="it-IT" sz="2800" dirty="0"/>
          </a:p>
          <a:p>
            <a:pPr marL="0" indent="0">
              <a:buNone/>
            </a:pPr>
            <a:endParaRPr lang="it-IT" sz="2800" dirty="0"/>
          </a:p>
          <a:p>
            <a:r>
              <a:rPr lang="it-IT" sz="2800" dirty="0"/>
              <a:t>novella      intitolata «Carmen»</a:t>
            </a:r>
          </a:p>
        </p:txBody>
      </p:sp>
    </p:spTree>
    <p:extLst>
      <p:ext uri="{BB962C8B-B14F-4D97-AF65-F5344CB8AC3E}">
        <p14:creationId xmlns:p14="http://schemas.microsoft.com/office/powerpoint/2010/main" val="157426985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35139E-78DA-F440-9B06-8A7DE3761FD5}"/>
              </a:ext>
            </a:extLst>
          </p:cNvPr>
          <p:cNvSpPr>
            <a:spLocks noGrp="1"/>
          </p:cNvSpPr>
          <p:nvPr>
            <p:ph type="title"/>
          </p:nvPr>
        </p:nvSpPr>
        <p:spPr/>
        <p:txBody>
          <a:bodyPr/>
          <a:lstStyle/>
          <a:p>
            <a:r>
              <a:rPr lang="it-IT" dirty="0"/>
              <a:t>VERGA</a:t>
            </a:r>
            <a:br>
              <a:rPr lang="it-IT" dirty="0"/>
            </a:br>
            <a:r>
              <a:rPr lang="it-IT" i="1" dirty="0"/>
              <a:t>Carmen</a:t>
            </a:r>
            <a:br>
              <a:rPr lang="it-IT" dirty="0"/>
            </a:br>
            <a:endParaRPr lang="it-IT" dirty="0"/>
          </a:p>
        </p:txBody>
      </p:sp>
      <p:sp>
        <p:nvSpPr>
          <p:cNvPr id="3" name="Segnaposto contenuto 2">
            <a:extLst>
              <a:ext uri="{FF2B5EF4-FFF2-40B4-BE49-F238E27FC236}">
                <a16:creationId xmlns:a16="http://schemas.microsoft.com/office/drawing/2014/main" id="{C37A39F5-BE2E-9346-8A13-EE6BA88195E7}"/>
              </a:ext>
            </a:extLst>
          </p:cNvPr>
          <p:cNvSpPr>
            <a:spLocks noGrp="1"/>
          </p:cNvSpPr>
          <p:nvPr>
            <p:ph sz="half" idx="1"/>
          </p:nvPr>
        </p:nvSpPr>
        <p:spPr/>
        <p:txBody>
          <a:bodyPr>
            <a:normAutofit fontScale="92500" lnSpcReduction="10000"/>
          </a:bodyPr>
          <a:lstStyle/>
          <a:p>
            <a:r>
              <a:rPr lang="it-IT" sz="1700" dirty="0"/>
              <a:t>No, non mi tentate, </a:t>
            </a:r>
            <a:r>
              <a:rPr lang="it-IT" sz="1700" dirty="0" err="1"/>
              <a:t>Casalengo</a:t>
            </a:r>
            <a:r>
              <a:rPr lang="it-IT" sz="1700" dirty="0"/>
              <a:t>! Sapete che mi chiamano Carmen! Il vostro amico è “biondo e bello e di gentile aspetto”; e ingenuo, timido e cavalleresco...; ritorna adesso dagli antipodi... Insomma, mi piace assai.</a:t>
            </a:r>
            <a:br>
              <a:rPr lang="it-IT" sz="1700" dirty="0"/>
            </a:br>
            <a:r>
              <a:rPr lang="it-IT" sz="1700" dirty="0"/>
              <a:t>Non voglio conoscerlo —. Essa gliel'aveva detto!</a:t>
            </a:r>
          </a:p>
          <a:p>
            <a:endParaRPr lang="it-IT" dirty="0"/>
          </a:p>
        </p:txBody>
      </p:sp>
      <p:sp>
        <p:nvSpPr>
          <p:cNvPr id="4" name="Segnaposto contenuto 3">
            <a:extLst>
              <a:ext uri="{FF2B5EF4-FFF2-40B4-BE49-F238E27FC236}">
                <a16:creationId xmlns:a16="http://schemas.microsoft.com/office/drawing/2014/main" id="{4F6D5705-91EF-884E-8769-52445804AC67}"/>
              </a:ext>
            </a:extLst>
          </p:cNvPr>
          <p:cNvSpPr>
            <a:spLocks noGrp="1"/>
          </p:cNvSpPr>
          <p:nvPr>
            <p:ph sz="half" idx="2"/>
          </p:nvPr>
        </p:nvSpPr>
        <p:spPr>
          <a:xfrm>
            <a:off x="4420283" y="3263371"/>
            <a:ext cx="4094404" cy="2792379"/>
          </a:xfrm>
        </p:spPr>
        <p:txBody>
          <a:bodyPr>
            <a:normAutofit fontScale="92500" lnSpcReduction="10000"/>
          </a:bodyPr>
          <a:lstStyle/>
          <a:p>
            <a:r>
              <a:rPr lang="it-IT" b="1" dirty="0">
                <a:solidFill>
                  <a:srgbClr val="0070C0"/>
                </a:solidFill>
              </a:rPr>
              <a:t>˗ No, non mi mettete alla prova, </a:t>
            </a:r>
            <a:r>
              <a:rPr lang="it-IT" b="1" dirty="0" err="1">
                <a:solidFill>
                  <a:srgbClr val="0070C0"/>
                </a:solidFill>
              </a:rPr>
              <a:t>Casalengo</a:t>
            </a:r>
            <a:r>
              <a:rPr lang="it-IT" b="1" dirty="0">
                <a:solidFill>
                  <a:srgbClr val="0070C0"/>
                </a:solidFill>
              </a:rPr>
              <a:t>! Siete consapevole del fatto che usino darmi il nome di Carmen! Il vostro compagno ha i capelli chiari, è affascinante e tutta la sua persona è amabile.  E’  candido, introverso e gentile nei modi;… proviene da un’altra parte del mondo… In sostanza, ne sono ammaliata . Non voglio incontrarlo. – Lei lo aveva avvisato!</a:t>
            </a:r>
          </a:p>
          <a:p>
            <a:endParaRPr lang="it-IT" dirty="0"/>
          </a:p>
        </p:txBody>
      </p:sp>
    </p:spTree>
    <p:extLst>
      <p:ext uri="{BB962C8B-B14F-4D97-AF65-F5344CB8AC3E}">
        <p14:creationId xmlns:p14="http://schemas.microsoft.com/office/powerpoint/2010/main" val="20521441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35139E-78DA-F440-9B06-8A7DE3761FD5}"/>
              </a:ext>
            </a:extLst>
          </p:cNvPr>
          <p:cNvSpPr>
            <a:spLocks noGrp="1"/>
          </p:cNvSpPr>
          <p:nvPr>
            <p:ph type="title"/>
          </p:nvPr>
        </p:nvSpPr>
        <p:spPr/>
        <p:txBody>
          <a:bodyPr/>
          <a:lstStyle/>
          <a:p>
            <a:r>
              <a:rPr lang="it-IT" dirty="0"/>
              <a:t>VERGA</a:t>
            </a:r>
            <a:br>
              <a:rPr lang="it-IT" dirty="0"/>
            </a:br>
            <a:r>
              <a:rPr lang="it-IT" i="1" dirty="0"/>
              <a:t>Carmen</a:t>
            </a:r>
            <a:br>
              <a:rPr lang="it-IT" dirty="0"/>
            </a:br>
            <a:endParaRPr lang="it-IT" dirty="0"/>
          </a:p>
        </p:txBody>
      </p:sp>
      <p:sp>
        <p:nvSpPr>
          <p:cNvPr id="3" name="Segnaposto contenuto 2">
            <a:extLst>
              <a:ext uri="{FF2B5EF4-FFF2-40B4-BE49-F238E27FC236}">
                <a16:creationId xmlns:a16="http://schemas.microsoft.com/office/drawing/2014/main" id="{C37A39F5-BE2E-9346-8A13-EE6BA88195E7}"/>
              </a:ext>
            </a:extLst>
          </p:cNvPr>
          <p:cNvSpPr>
            <a:spLocks noGrp="1"/>
          </p:cNvSpPr>
          <p:nvPr>
            <p:ph sz="half" idx="1"/>
          </p:nvPr>
        </p:nvSpPr>
        <p:spPr/>
        <p:txBody>
          <a:bodyPr>
            <a:normAutofit/>
          </a:bodyPr>
          <a:lstStyle/>
          <a:p>
            <a:pPr algn="just"/>
            <a:r>
              <a:rPr lang="it-IT" sz="1800" dirty="0"/>
              <a:t>Ma lo turbava il profumo mondano, la carne mortificata dalla gran vita, che traspariva fra le trine preziose, il segno che il braccialetto le lasciava sulla pelle delicata – e gli dava un gran da fare per non mangiarsela cogli occhi.</a:t>
            </a:r>
          </a:p>
          <a:p>
            <a:endParaRPr lang="it-IT" dirty="0"/>
          </a:p>
        </p:txBody>
      </p:sp>
      <p:sp>
        <p:nvSpPr>
          <p:cNvPr id="4" name="Segnaposto contenuto 3">
            <a:extLst>
              <a:ext uri="{FF2B5EF4-FFF2-40B4-BE49-F238E27FC236}">
                <a16:creationId xmlns:a16="http://schemas.microsoft.com/office/drawing/2014/main" id="{4F6D5705-91EF-884E-8769-52445804AC67}"/>
              </a:ext>
            </a:extLst>
          </p:cNvPr>
          <p:cNvSpPr>
            <a:spLocks noGrp="1"/>
          </p:cNvSpPr>
          <p:nvPr>
            <p:ph sz="half" idx="2"/>
          </p:nvPr>
        </p:nvSpPr>
        <p:spPr>
          <a:xfrm>
            <a:off x="4420283" y="3263371"/>
            <a:ext cx="4094404" cy="2792379"/>
          </a:xfrm>
        </p:spPr>
        <p:txBody>
          <a:bodyPr>
            <a:normAutofit/>
          </a:bodyPr>
          <a:lstStyle/>
          <a:p>
            <a:pPr algn="just"/>
            <a:r>
              <a:rPr lang="it-IT" sz="1800" b="1" dirty="0">
                <a:solidFill>
                  <a:srgbClr val="0070C0"/>
                </a:solidFill>
              </a:rPr>
              <a:t>Ma lo scuoteva l’odore di  donna da salotto, </a:t>
            </a:r>
            <a:r>
              <a:rPr lang="it-IT" sz="1800" b="1" i="1" dirty="0">
                <a:solidFill>
                  <a:srgbClr val="0070C0"/>
                </a:solidFill>
              </a:rPr>
              <a:t>la pelle vissuta</a:t>
            </a:r>
            <a:r>
              <a:rPr lang="it-IT" sz="1800" b="1" dirty="0">
                <a:solidFill>
                  <a:srgbClr val="0070C0"/>
                </a:solidFill>
              </a:rPr>
              <a:t>, che si intravedeva fra i tessuti pregiati, il solco che il piccolo bracciale tracciava sulla carne dolce – e gli procurava una grande fatica per non divorarla, anche solo con uno sguardo. </a:t>
            </a:r>
          </a:p>
          <a:p>
            <a:endParaRPr lang="it-IT" dirty="0"/>
          </a:p>
        </p:txBody>
      </p:sp>
    </p:spTree>
    <p:extLst>
      <p:ext uri="{BB962C8B-B14F-4D97-AF65-F5344CB8AC3E}">
        <p14:creationId xmlns:p14="http://schemas.microsoft.com/office/powerpoint/2010/main" val="28005964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6A1C4-D8ED-B942-BDD2-59C333AD6AFF}"/>
              </a:ext>
            </a:extLst>
          </p:cNvPr>
          <p:cNvSpPr>
            <a:spLocks noGrp="1"/>
          </p:cNvSpPr>
          <p:nvPr>
            <p:ph type="title"/>
          </p:nvPr>
        </p:nvSpPr>
        <p:spPr/>
        <p:txBody>
          <a:bodyPr/>
          <a:lstStyle/>
          <a:p>
            <a:r>
              <a:rPr lang="it-IT" dirty="0"/>
              <a:t>Spunti di riflessione</a:t>
            </a:r>
          </a:p>
        </p:txBody>
      </p:sp>
      <p:sp>
        <p:nvSpPr>
          <p:cNvPr id="3" name="Segnaposto contenuto 2">
            <a:extLst>
              <a:ext uri="{FF2B5EF4-FFF2-40B4-BE49-F238E27FC236}">
                <a16:creationId xmlns:a16="http://schemas.microsoft.com/office/drawing/2014/main" id="{0774F964-0EE9-CF4F-8256-CA41391553BB}"/>
              </a:ext>
            </a:extLst>
          </p:cNvPr>
          <p:cNvSpPr>
            <a:spLocks noGrp="1"/>
          </p:cNvSpPr>
          <p:nvPr>
            <p:ph sz="half" idx="1"/>
          </p:nvPr>
        </p:nvSpPr>
        <p:spPr/>
        <p:txBody>
          <a:bodyPr>
            <a:normAutofit/>
          </a:bodyPr>
          <a:lstStyle/>
          <a:p>
            <a:r>
              <a:rPr lang="it-IT" sz="2400" dirty="0"/>
              <a:t>Gli esempi osservati mostrano una diffusa carenza di solidarietà semantica e di inadeguatezza di registro</a:t>
            </a:r>
          </a:p>
        </p:txBody>
      </p:sp>
      <p:sp>
        <p:nvSpPr>
          <p:cNvPr id="4" name="Segnaposto contenuto 3">
            <a:extLst>
              <a:ext uri="{FF2B5EF4-FFF2-40B4-BE49-F238E27FC236}">
                <a16:creationId xmlns:a16="http://schemas.microsoft.com/office/drawing/2014/main" id="{BE52908D-9A22-484E-8975-BEC5D7680919}"/>
              </a:ext>
            </a:extLst>
          </p:cNvPr>
          <p:cNvSpPr>
            <a:spLocks noGrp="1"/>
          </p:cNvSpPr>
          <p:nvPr>
            <p:ph sz="half" idx="2"/>
          </p:nvPr>
        </p:nvSpPr>
        <p:spPr/>
        <p:txBody>
          <a:bodyPr>
            <a:normAutofit/>
          </a:bodyPr>
          <a:lstStyle/>
          <a:p>
            <a:r>
              <a:rPr lang="it-IT" sz="2400" dirty="0"/>
              <a:t>Ne possiamo dedurre ulteriormente che la parafrasi ha una forte valenza didattica per lo stile lessicale</a:t>
            </a:r>
          </a:p>
        </p:txBody>
      </p:sp>
    </p:spTree>
    <p:extLst>
      <p:ext uri="{BB962C8B-B14F-4D97-AF65-F5344CB8AC3E}">
        <p14:creationId xmlns:p14="http://schemas.microsoft.com/office/powerpoint/2010/main" val="284458962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Parafrasi come operazione sociolinguistica</a:t>
            </a:r>
          </a:p>
        </p:txBody>
      </p:sp>
      <p:sp>
        <p:nvSpPr>
          <p:cNvPr id="3" name="Segnaposto contenuto 2"/>
          <p:cNvSpPr>
            <a:spLocks noGrp="1"/>
          </p:cNvSpPr>
          <p:nvPr>
            <p:ph idx="1"/>
          </p:nvPr>
        </p:nvSpPr>
        <p:spPr/>
        <p:txBody>
          <a:bodyPr>
            <a:normAutofit lnSpcReduction="10000"/>
          </a:bodyPr>
          <a:lstStyle/>
          <a:p>
            <a:r>
              <a:rPr lang="it-IT" sz="3200" dirty="0" err="1"/>
              <a:t>Aulicizzazione</a:t>
            </a:r>
            <a:r>
              <a:rPr lang="it-IT" sz="3200" dirty="0"/>
              <a:t> o </a:t>
            </a:r>
            <a:r>
              <a:rPr lang="it-IT" sz="3200" dirty="0" err="1"/>
              <a:t>colloquializzazione</a:t>
            </a:r>
            <a:r>
              <a:rPr lang="it-IT" sz="3200" dirty="0"/>
              <a:t>, a seconda delle finalità comunicative, in rispondenza alla competenza repertoriale della lingua materna</a:t>
            </a:r>
          </a:p>
        </p:txBody>
      </p:sp>
    </p:spTree>
    <p:extLst>
      <p:ext uri="{BB962C8B-B14F-4D97-AF65-F5344CB8AC3E}">
        <p14:creationId xmlns:p14="http://schemas.microsoft.com/office/powerpoint/2010/main" val="14135011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DC9E12-1140-834B-9F3C-F1DC639083E4}"/>
              </a:ext>
            </a:extLst>
          </p:cNvPr>
          <p:cNvSpPr>
            <a:spLocks noGrp="1"/>
          </p:cNvSpPr>
          <p:nvPr>
            <p:ph type="title"/>
          </p:nvPr>
        </p:nvSpPr>
        <p:spPr/>
        <p:txBody>
          <a:bodyPr>
            <a:normAutofit/>
          </a:bodyPr>
          <a:lstStyle/>
          <a:p>
            <a:br>
              <a:rPr lang="it-IT" sz="2800" dirty="0"/>
            </a:br>
            <a:r>
              <a:rPr lang="it-IT" sz="2800" dirty="0"/>
              <a:t>RISCRITTURA DIAFASICA da stile colloquiale a stile aulico</a:t>
            </a:r>
          </a:p>
        </p:txBody>
      </p:sp>
      <p:sp>
        <p:nvSpPr>
          <p:cNvPr id="3" name="Segnaposto contenuto 2">
            <a:extLst>
              <a:ext uri="{FF2B5EF4-FFF2-40B4-BE49-F238E27FC236}">
                <a16:creationId xmlns:a16="http://schemas.microsoft.com/office/drawing/2014/main" id="{E442F4BC-26B8-A04D-A256-71F6528E6E19}"/>
              </a:ext>
            </a:extLst>
          </p:cNvPr>
          <p:cNvSpPr>
            <a:spLocks noGrp="1"/>
          </p:cNvSpPr>
          <p:nvPr>
            <p:ph idx="1"/>
          </p:nvPr>
        </p:nvSpPr>
        <p:spPr/>
        <p:txBody>
          <a:bodyPr>
            <a:normAutofit/>
          </a:bodyPr>
          <a:lstStyle/>
          <a:p>
            <a:pPr lvl="0"/>
            <a:r>
              <a:rPr lang="it-IT" sz="2400" dirty="0"/>
              <a:t>Es. </a:t>
            </a:r>
            <a:r>
              <a:rPr lang="it-IT" sz="2400" i="1" dirty="0"/>
              <a:t>Il destino separò i due sposi – </a:t>
            </a:r>
            <a:r>
              <a:rPr lang="it-IT" sz="2400" i="1" dirty="0">
                <a:solidFill>
                  <a:srgbClr val="FF0000"/>
                </a:solidFill>
              </a:rPr>
              <a:t>stile medio</a:t>
            </a:r>
            <a:endParaRPr lang="it-IT" sz="2400" dirty="0">
              <a:solidFill>
                <a:srgbClr val="FF0000"/>
              </a:solidFill>
            </a:endParaRPr>
          </a:p>
          <a:p>
            <a:r>
              <a:rPr lang="it-IT" sz="2400" dirty="0"/>
              <a:t>					&gt;&gt;&gt;&gt;&gt;&gt;&gt;&gt;</a:t>
            </a:r>
          </a:p>
          <a:p>
            <a:pPr lvl="0"/>
            <a:r>
              <a:rPr lang="it-IT" sz="2400" i="1" dirty="0">
                <a:solidFill>
                  <a:srgbClr val="C00000"/>
                </a:solidFill>
              </a:rPr>
              <a:t>La malasorte divise gli sposi</a:t>
            </a:r>
            <a:r>
              <a:rPr lang="it-IT" sz="2400" dirty="0">
                <a:solidFill>
                  <a:srgbClr val="C00000"/>
                </a:solidFill>
              </a:rPr>
              <a:t>  = COLLOQUIALE</a:t>
            </a:r>
          </a:p>
          <a:p>
            <a:r>
              <a:rPr lang="it-IT" sz="2400" i="1" dirty="0">
                <a:solidFill>
                  <a:srgbClr val="0070C0"/>
                </a:solidFill>
              </a:rPr>
              <a:t>La fatalità disgiunse i coniugi</a:t>
            </a:r>
            <a:r>
              <a:rPr lang="it-IT" sz="2400" dirty="0">
                <a:solidFill>
                  <a:srgbClr val="0070C0"/>
                </a:solidFill>
              </a:rPr>
              <a:t> = AULICO</a:t>
            </a:r>
          </a:p>
        </p:txBody>
      </p:sp>
    </p:spTree>
    <p:extLst>
      <p:ext uri="{BB962C8B-B14F-4D97-AF65-F5344CB8AC3E}">
        <p14:creationId xmlns:p14="http://schemas.microsoft.com/office/powerpoint/2010/main" val="340568634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0B7DA6-A63C-EF4D-B37F-274A210C197F}"/>
              </a:ext>
            </a:extLst>
          </p:cNvPr>
          <p:cNvSpPr>
            <a:spLocks noGrp="1"/>
          </p:cNvSpPr>
          <p:nvPr>
            <p:ph type="title"/>
          </p:nvPr>
        </p:nvSpPr>
        <p:spPr/>
        <p:txBody>
          <a:bodyPr/>
          <a:lstStyle/>
          <a:p>
            <a:r>
              <a:rPr lang="it-IT" dirty="0"/>
              <a:t>SUGGERRIMENTI DI METODO</a:t>
            </a:r>
          </a:p>
        </p:txBody>
      </p:sp>
      <p:sp>
        <p:nvSpPr>
          <p:cNvPr id="3" name="Segnaposto contenuto 2">
            <a:extLst>
              <a:ext uri="{FF2B5EF4-FFF2-40B4-BE49-F238E27FC236}">
                <a16:creationId xmlns:a16="http://schemas.microsoft.com/office/drawing/2014/main" id="{60A79241-1327-5E4C-9FCE-4CBDAF1FCBE8}"/>
              </a:ext>
            </a:extLst>
          </p:cNvPr>
          <p:cNvSpPr>
            <a:spLocks noGrp="1"/>
          </p:cNvSpPr>
          <p:nvPr>
            <p:ph idx="1"/>
          </p:nvPr>
        </p:nvSpPr>
        <p:spPr/>
        <p:txBody>
          <a:bodyPr/>
          <a:lstStyle/>
          <a:p>
            <a:r>
              <a:rPr lang="it-IT" sz="2400" cap="small" dirty="0"/>
              <a:t>Operazioni preliminari</a:t>
            </a:r>
          </a:p>
          <a:p>
            <a:r>
              <a:rPr lang="it-IT" sz="2400" cap="small" dirty="0"/>
              <a:t>Costruzione</a:t>
            </a:r>
          </a:p>
          <a:p>
            <a:r>
              <a:rPr lang="it-IT" sz="2400" cap="small" dirty="0"/>
              <a:t>Analisi del periodo</a:t>
            </a:r>
            <a:endParaRPr lang="it-IT" sz="2400" dirty="0"/>
          </a:p>
          <a:p>
            <a:endParaRPr lang="it-IT" dirty="0"/>
          </a:p>
        </p:txBody>
      </p:sp>
    </p:spTree>
    <p:extLst>
      <p:ext uri="{BB962C8B-B14F-4D97-AF65-F5344CB8AC3E}">
        <p14:creationId xmlns:p14="http://schemas.microsoft.com/office/powerpoint/2010/main" val="204978132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3889A3-579A-414B-B009-BE979EC94A39}"/>
              </a:ext>
            </a:extLst>
          </p:cNvPr>
          <p:cNvSpPr>
            <a:spLocks noGrp="1"/>
          </p:cNvSpPr>
          <p:nvPr>
            <p:ph type="title"/>
          </p:nvPr>
        </p:nvSpPr>
        <p:spPr/>
        <p:txBody>
          <a:bodyPr>
            <a:normAutofit fontScale="90000"/>
          </a:bodyPr>
          <a:lstStyle/>
          <a:p>
            <a:r>
              <a:rPr lang="it-IT" i="1" dirty="0"/>
              <a:t>costruzione </a:t>
            </a:r>
            <a:r>
              <a:rPr lang="it-IT" i="1" dirty="0" err="1"/>
              <a:t>microsintattica</a:t>
            </a:r>
            <a:br>
              <a:rPr lang="it-IT" i="1" dirty="0"/>
            </a:br>
            <a:r>
              <a:rPr lang="it-IT" i="1" dirty="0"/>
              <a:t> e </a:t>
            </a:r>
            <a:br>
              <a:rPr lang="it-IT" i="1" dirty="0"/>
            </a:br>
            <a:r>
              <a:rPr lang="it-IT" i="1" dirty="0"/>
              <a:t>costruzione </a:t>
            </a:r>
            <a:r>
              <a:rPr lang="it-IT" i="1" dirty="0" err="1"/>
              <a:t>macrosintattica</a:t>
            </a:r>
            <a:endParaRPr lang="it-IT" dirty="0"/>
          </a:p>
        </p:txBody>
      </p:sp>
      <p:sp>
        <p:nvSpPr>
          <p:cNvPr id="3" name="Segnaposto contenuto 2">
            <a:extLst>
              <a:ext uri="{FF2B5EF4-FFF2-40B4-BE49-F238E27FC236}">
                <a16:creationId xmlns:a16="http://schemas.microsoft.com/office/drawing/2014/main" id="{C56380B4-370A-9249-9A98-98EE2BF9B669}"/>
              </a:ext>
            </a:extLst>
          </p:cNvPr>
          <p:cNvSpPr>
            <a:spLocks noGrp="1"/>
          </p:cNvSpPr>
          <p:nvPr>
            <p:ph idx="1"/>
          </p:nvPr>
        </p:nvSpPr>
        <p:spPr/>
        <p:txBody>
          <a:bodyPr>
            <a:noAutofit/>
          </a:bodyPr>
          <a:lstStyle/>
          <a:p>
            <a:r>
              <a:rPr lang="it-IT" sz="2000" dirty="0"/>
              <a:t>Il processo di parafrasi prevede dunque operazioni come la </a:t>
            </a:r>
            <a:r>
              <a:rPr lang="it-IT" sz="2000" i="1" dirty="0"/>
              <a:t>costruzione </a:t>
            </a:r>
            <a:r>
              <a:rPr lang="it-IT" sz="2000" i="1" dirty="0" err="1"/>
              <a:t>microsintattica</a:t>
            </a:r>
            <a:r>
              <a:rPr lang="it-IT" sz="2000" dirty="0"/>
              <a:t> (a livello di frase semplice)</a:t>
            </a:r>
          </a:p>
          <a:p>
            <a:r>
              <a:rPr lang="it-IT" sz="2000" dirty="0"/>
              <a:t> e </a:t>
            </a:r>
            <a:r>
              <a:rPr lang="it-IT" sz="2000" i="1" dirty="0" err="1"/>
              <a:t>macrosintattica</a:t>
            </a:r>
            <a:r>
              <a:rPr lang="it-IT" sz="2000" i="1" dirty="0"/>
              <a:t> </a:t>
            </a:r>
            <a:r>
              <a:rPr lang="it-IT" sz="2000" dirty="0"/>
              <a:t>(a livello di periodo o frase complessa)</a:t>
            </a:r>
          </a:p>
        </p:txBody>
      </p:sp>
    </p:spTree>
    <p:extLst>
      <p:ext uri="{BB962C8B-B14F-4D97-AF65-F5344CB8AC3E}">
        <p14:creationId xmlns:p14="http://schemas.microsoft.com/office/powerpoint/2010/main" val="133546361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FDCBA7-A44C-4B40-986B-EC81622DAE14}"/>
              </a:ext>
            </a:extLst>
          </p:cNvPr>
          <p:cNvSpPr>
            <a:spLocks noGrp="1"/>
          </p:cNvSpPr>
          <p:nvPr>
            <p:ph type="title"/>
          </p:nvPr>
        </p:nvSpPr>
        <p:spPr/>
        <p:txBody>
          <a:bodyPr>
            <a:normAutofit/>
          </a:bodyPr>
          <a:lstStyle/>
          <a:p>
            <a:r>
              <a:rPr lang="it-IT" dirty="0"/>
              <a:t>costruzione </a:t>
            </a:r>
            <a:r>
              <a:rPr lang="it-IT" dirty="0" err="1"/>
              <a:t>macrosintattica</a:t>
            </a:r>
            <a:r>
              <a:rPr lang="it-IT" dirty="0"/>
              <a:t> </a:t>
            </a:r>
            <a:br>
              <a:rPr lang="it-IT" dirty="0"/>
            </a:br>
            <a:r>
              <a:rPr lang="it-IT" dirty="0"/>
              <a:t>e analisi del periodo</a:t>
            </a:r>
          </a:p>
        </p:txBody>
      </p:sp>
      <p:sp>
        <p:nvSpPr>
          <p:cNvPr id="3" name="Segnaposto contenuto 2">
            <a:extLst>
              <a:ext uri="{FF2B5EF4-FFF2-40B4-BE49-F238E27FC236}">
                <a16:creationId xmlns:a16="http://schemas.microsoft.com/office/drawing/2014/main" id="{D3F3D14C-FE6A-CC4B-AEAD-59340D02DBC5}"/>
              </a:ext>
            </a:extLst>
          </p:cNvPr>
          <p:cNvSpPr>
            <a:spLocks noGrp="1"/>
          </p:cNvSpPr>
          <p:nvPr>
            <p:ph idx="1"/>
          </p:nvPr>
        </p:nvSpPr>
        <p:spPr/>
        <p:txBody>
          <a:bodyPr/>
          <a:lstStyle/>
          <a:p>
            <a:r>
              <a:rPr lang="it-IT" sz="2000" dirty="0"/>
              <a:t>Per fare la costruzione </a:t>
            </a:r>
            <a:r>
              <a:rPr lang="it-IT" sz="2000" dirty="0" err="1"/>
              <a:t>macrosintattica</a:t>
            </a:r>
            <a:r>
              <a:rPr lang="it-IT" sz="2000" dirty="0"/>
              <a:t> occorre prima fare l’analisi del periodo, </a:t>
            </a:r>
          </a:p>
          <a:p>
            <a:r>
              <a:rPr lang="it-IT" sz="2000" dirty="0"/>
              <a:t>per stabilire i rapporti tra principale e subordinate, </a:t>
            </a:r>
          </a:p>
          <a:p>
            <a:r>
              <a:rPr lang="it-IT" sz="2000" dirty="0"/>
              <a:t>e poi ripristinare l’ordine sequenziale delle frasi</a:t>
            </a:r>
          </a:p>
          <a:p>
            <a:endParaRPr lang="it-IT" dirty="0"/>
          </a:p>
        </p:txBody>
      </p:sp>
    </p:spTree>
    <p:extLst>
      <p:ext uri="{BB962C8B-B14F-4D97-AF65-F5344CB8AC3E}">
        <p14:creationId xmlns:p14="http://schemas.microsoft.com/office/powerpoint/2010/main" val="286448491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5FC8C9-A35F-0946-817A-3507A9D244FF}"/>
              </a:ext>
            </a:extLst>
          </p:cNvPr>
          <p:cNvSpPr>
            <a:spLocks noGrp="1"/>
          </p:cNvSpPr>
          <p:nvPr>
            <p:ph type="title"/>
          </p:nvPr>
        </p:nvSpPr>
        <p:spPr/>
        <p:txBody>
          <a:bodyPr/>
          <a:lstStyle/>
          <a:p>
            <a:r>
              <a:rPr lang="it-IT" dirty="0"/>
              <a:t>costruzione </a:t>
            </a:r>
            <a:r>
              <a:rPr lang="it-IT" dirty="0" err="1"/>
              <a:t>microsintattica</a:t>
            </a:r>
            <a:r>
              <a:rPr lang="it-IT" dirty="0"/>
              <a:t> </a:t>
            </a:r>
            <a:br>
              <a:rPr lang="it-IT" dirty="0"/>
            </a:br>
            <a:r>
              <a:rPr lang="it-IT" dirty="0"/>
              <a:t>e </a:t>
            </a:r>
            <a:br>
              <a:rPr lang="it-IT" dirty="0"/>
            </a:br>
            <a:r>
              <a:rPr lang="it-IT" dirty="0"/>
              <a:t>analisi logica</a:t>
            </a:r>
          </a:p>
        </p:txBody>
      </p:sp>
      <p:sp>
        <p:nvSpPr>
          <p:cNvPr id="3" name="Segnaposto contenuto 2">
            <a:extLst>
              <a:ext uri="{FF2B5EF4-FFF2-40B4-BE49-F238E27FC236}">
                <a16:creationId xmlns:a16="http://schemas.microsoft.com/office/drawing/2014/main" id="{C0CBDF72-B635-9B46-B20B-0C9E6136C947}"/>
              </a:ext>
            </a:extLst>
          </p:cNvPr>
          <p:cNvSpPr>
            <a:spLocks noGrp="1"/>
          </p:cNvSpPr>
          <p:nvPr>
            <p:ph idx="1"/>
          </p:nvPr>
        </p:nvSpPr>
        <p:spPr/>
        <p:txBody>
          <a:bodyPr/>
          <a:lstStyle/>
          <a:p>
            <a:r>
              <a:rPr lang="it-IT" sz="2400" dirty="0"/>
              <a:t>Per fare la costruzione </a:t>
            </a:r>
            <a:r>
              <a:rPr lang="it-IT" sz="2400" dirty="0" err="1"/>
              <a:t>microsintattica</a:t>
            </a:r>
            <a:r>
              <a:rPr lang="it-IT" sz="2400" dirty="0"/>
              <a:t> occorre prima fare l’analisi logica, per stabilire i rapporti tra i vari elementi, e poi ripristinarne l’ordine sequenziale</a:t>
            </a:r>
          </a:p>
          <a:p>
            <a:endParaRPr lang="it-IT" dirty="0"/>
          </a:p>
        </p:txBody>
      </p:sp>
    </p:spTree>
    <p:extLst>
      <p:ext uri="{BB962C8B-B14F-4D97-AF65-F5344CB8AC3E}">
        <p14:creationId xmlns:p14="http://schemas.microsoft.com/office/powerpoint/2010/main" val="3452886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E644DE-F2FC-F84A-9337-94848731395F}"/>
              </a:ext>
            </a:extLst>
          </p:cNvPr>
          <p:cNvSpPr>
            <a:spLocks noGrp="1"/>
          </p:cNvSpPr>
          <p:nvPr>
            <p:ph type="title"/>
          </p:nvPr>
        </p:nvSpPr>
        <p:spPr/>
        <p:txBody>
          <a:bodyPr/>
          <a:lstStyle/>
          <a:p>
            <a:r>
              <a:rPr lang="it-IT" dirty="0"/>
              <a:t>Operazione testuale</a:t>
            </a:r>
          </a:p>
        </p:txBody>
      </p:sp>
      <p:sp>
        <p:nvSpPr>
          <p:cNvPr id="3" name="Segnaposto contenuto 2">
            <a:extLst>
              <a:ext uri="{FF2B5EF4-FFF2-40B4-BE49-F238E27FC236}">
                <a16:creationId xmlns:a16="http://schemas.microsoft.com/office/drawing/2014/main" id="{8DE3EFB9-A08C-EA4E-9408-84B1C94BC156}"/>
              </a:ext>
            </a:extLst>
          </p:cNvPr>
          <p:cNvSpPr>
            <a:spLocks noGrp="1"/>
          </p:cNvSpPr>
          <p:nvPr>
            <p:ph idx="1"/>
          </p:nvPr>
        </p:nvSpPr>
        <p:spPr/>
        <p:txBody>
          <a:bodyPr>
            <a:normAutofit fontScale="85000" lnSpcReduction="20000"/>
          </a:bodyPr>
          <a:lstStyle/>
          <a:p>
            <a:pPr>
              <a:buNone/>
            </a:pPr>
            <a:r>
              <a:rPr lang="it-IT" altLang="it-IT" sz="3200" dirty="0">
                <a:latin typeface="Garamond" panose="02020404030301010803" pitchFamily="18" charset="0"/>
                <a:ea typeface="ＭＳ Ｐゴシック" panose="020B0600070205080204" pitchFamily="34" charset="-128"/>
              </a:rPr>
              <a:t>PRINCIPI DI TESTUALITA’</a:t>
            </a:r>
          </a:p>
          <a:p>
            <a:r>
              <a:rPr lang="it-IT" altLang="it-IT" sz="3200" dirty="0">
                <a:latin typeface="Garamond" panose="02020404030301010803" pitchFamily="18" charset="0"/>
                <a:ea typeface="ＭＳ Ｐゴシック" panose="020B0600070205080204" pitchFamily="34" charset="-128"/>
              </a:rPr>
              <a:t>Coesione</a:t>
            </a:r>
          </a:p>
          <a:p>
            <a:r>
              <a:rPr lang="it-IT" altLang="it-IT" sz="3200" dirty="0">
                <a:latin typeface="Garamond" panose="02020404030301010803" pitchFamily="18" charset="0"/>
                <a:ea typeface="ＭＳ Ｐゴシック" panose="020B0600070205080204" pitchFamily="34" charset="-128"/>
              </a:rPr>
              <a:t> Coerenza</a:t>
            </a:r>
          </a:p>
          <a:p>
            <a:pPr>
              <a:buNone/>
            </a:pPr>
            <a:r>
              <a:rPr lang="it-IT" altLang="it-IT" sz="3200" dirty="0">
                <a:latin typeface="Garamond" panose="02020404030301010803" pitchFamily="18" charset="0"/>
                <a:ea typeface="ＭＳ Ｐゴシック" panose="020B0600070205080204" pitchFamily="34" charset="-128"/>
              </a:rPr>
              <a:t>PRINCIPI PRAGMATICI</a:t>
            </a:r>
          </a:p>
          <a:p>
            <a:r>
              <a:rPr lang="it-IT" altLang="it-IT" sz="3200" dirty="0">
                <a:latin typeface="Garamond" panose="02020404030301010803" pitchFamily="18" charset="0"/>
                <a:ea typeface="ＭＳ Ｐゴシック" panose="020B0600070205080204" pitchFamily="34" charset="-128"/>
              </a:rPr>
              <a:t>Intenzionalità</a:t>
            </a:r>
          </a:p>
          <a:p>
            <a:r>
              <a:rPr lang="it-IT" altLang="it-IT" sz="3200" dirty="0">
                <a:latin typeface="Garamond" panose="02020404030301010803" pitchFamily="18" charset="0"/>
                <a:ea typeface="ＭＳ Ｐゴシック" panose="020B0600070205080204" pitchFamily="34" charset="-128"/>
              </a:rPr>
              <a:t>Accettabilità</a:t>
            </a:r>
          </a:p>
          <a:p>
            <a:r>
              <a:rPr lang="it-IT" altLang="it-IT" sz="3200" dirty="0" err="1">
                <a:latin typeface="Garamond" panose="02020404030301010803" pitchFamily="18" charset="0"/>
                <a:ea typeface="ＭＳ Ｐゴシック" panose="020B0600070205080204" pitchFamily="34" charset="-128"/>
              </a:rPr>
              <a:t>Informatività</a:t>
            </a:r>
            <a:endParaRPr lang="it-IT" altLang="it-IT" sz="3200" dirty="0">
              <a:latin typeface="Garamond" panose="02020404030301010803" pitchFamily="18" charset="0"/>
              <a:ea typeface="ＭＳ Ｐゴシック" panose="020B0600070205080204" pitchFamily="34" charset="-128"/>
            </a:endParaRPr>
          </a:p>
          <a:p>
            <a:r>
              <a:rPr lang="it-IT" altLang="it-IT" sz="3200" dirty="0" err="1">
                <a:latin typeface="Garamond" panose="02020404030301010803" pitchFamily="18" charset="0"/>
                <a:ea typeface="ＭＳ Ｐゴシック" panose="020B0600070205080204" pitchFamily="34" charset="-128"/>
              </a:rPr>
              <a:t>Situazionalità</a:t>
            </a:r>
            <a:endParaRPr lang="it-IT" altLang="it-IT" sz="3200" dirty="0">
              <a:latin typeface="Garamond" panose="02020404030301010803" pitchFamily="18" charset="0"/>
              <a:ea typeface="ＭＳ Ｐゴシック" panose="020B0600070205080204" pitchFamily="34" charset="-128"/>
            </a:endParaRPr>
          </a:p>
          <a:p>
            <a:r>
              <a:rPr lang="it-IT" altLang="it-IT" sz="3200" dirty="0">
                <a:latin typeface="Garamond" panose="02020404030301010803" pitchFamily="18" charset="0"/>
                <a:ea typeface="ＭＳ Ｐゴシック" panose="020B0600070205080204" pitchFamily="34" charset="-128"/>
              </a:rPr>
              <a:t>Intertestualità</a:t>
            </a:r>
          </a:p>
          <a:p>
            <a:endParaRPr lang="it-IT" dirty="0"/>
          </a:p>
        </p:txBody>
      </p:sp>
    </p:spTree>
    <p:extLst>
      <p:ext uri="{BB962C8B-B14F-4D97-AF65-F5344CB8AC3E}">
        <p14:creationId xmlns:p14="http://schemas.microsoft.com/office/powerpoint/2010/main" val="344981657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A859DC-79B5-C14E-9F0F-9029408F8D98}"/>
              </a:ext>
            </a:extLst>
          </p:cNvPr>
          <p:cNvSpPr>
            <a:spLocks noGrp="1"/>
          </p:cNvSpPr>
          <p:nvPr>
            <p:ph type="title"/>
          </p:nvPr>
        </p:nvSpPr>
        <p:spPr/>
        <p:txBody>
          <a:bodyPr/>
          <a:lstStyle/>
          <a:p>
            <a:r>
              <a:rPr lang="it-IT" i="1" dirty="0"/>
              <a:t>Eventuale integrazione di dati con un </a:t>
            </a:r>
            <a:r>
              <a:rPr lang="it-IT" i="1" dirty="0" err="1"/>
              <a:t>metatesto</a:t>
            </a:r>
            <a:endParaRPr lang="it-IT" dirty="0"/>
          </a:p>
        </p:txBody>
      </p:sp>
      <p:sp>
        <p:nvSpPr>
          <p:cNvPr id="3" name="Segnaposto contenuto 2">
            <a:extLst>
              <a:ext uri="{FF2B5EF4-FFF2-40B4-BE49-F238E27FC236}">
                <a16:creationId xmlns:a16="http://schemas.microsoft.com/office/drawing/2014/main" id="{EF6501CB-0E2E-5A42-AA90-42AEAD415BF3}"/>
              </a:ext>
            </a:extLst>
          </p:cNvPr>
          <p:cNvSpPr>
            <a:spLocks noGrp="1"/>
          </p:cNvSpPr>
          <p:nvPr>
            <p:ph idx="1"/>
          </p:nvPr>
        </p:nvSpPr>
        <p:spPr/>
        <p:txBody>
          <a:bodyPr>
            <a:normAutofit fontScale="92500" lnSpcReduction="10000"/>
          </a:bodyPr>
          <a:lstStyle/>
          <a:p>
            <a:r>
              <a:rPr lang="it-IT" sz="2400" dirty="0"/>
              <a:t>possono anche essere operati dei chiarimenti di alcuni punti del testo che sono oscuri (es</a:t>
            </a:r>
            <a:r>
              <a:rPr lang="it-IT" sz="2400" i="1" dirty="0"/>
              <a:t>. battersi l’anca</a:t>
            </a:r>
            <a:r>
              <a:rPr lang="it-IT" sz="2400" dirty="0"/>
              <a:t> nella scena del pastorello di Dante, </a:t>
            </a:r>
            <a:r>
              <a:rPr lang="it-IT" sz="2400" i="1" dirty="0"/>
              <a:t>Inferno</a:t>
            </a:r>
            <a:r>
              <a:rPr lang="it-IT" sz="2400" dirty="0"/>
              <a:t>, XXI, che allude a una consuetudine del Medioevo, nel cui codice gestuale battersi il fianco significava disperazione e rabbia); si può ricorrere a perifrasi esplicitanti, ecc.</a:t>
            </a:r>
          </a:p>
          <a:p>
            <a:endParaRPr lang="it-IT" dirty="0"/>
          </a:p>
        </p:txBody>
      </p:sp>
    </p:spTree>
    <p:extLst>
      <p:ext uri="{BB962C8B-B14F-4D97-AF65-F5344CB8AC3E}">
        <p14:creationId xmlns:p14="http://schemas.microsoft.com/office/powerpoint/2010/main" val="14442252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PARAFRASI STILISTICA E RETORICA</a:t>
            </a:r>
          </a:p>
        </p:txBody>
      </p:sp>
      <p:sp>
        <p:nvSpPr>
          <p:cNvPr id="3" name="Segnaposto contenuto 2"/>
          <p:cNvSpPr>
            <a:spLocks noGrp="1"/>
          </p:cNvSpPr>
          <p:nvPr>
            <p:ph idx="1"/>
          </p:nvPr>
        </p:nvSpPr>
        <p:spPr/>
        <p:txBody>
          <a:bodyPr/>
          <a:lstStyle/>
          <a:p>
            <a:r>
              <a:rPr lang="it-IT" dirty="0"/>
              <a:t>La PARAFRASI PREVEDE TRE OPERAZIONI SUL LIVELLO STILISTICO-RETORICO</a:t>
            </a:r>
          </a:p>
          <a:p>
            <a:r>
              <a:rPr lang="it-IT" dirty="0"/>
              <a:t> </a:t>
            </a:r>
            <a:r>
              <a:rPr lang="it-IT" i="1" dirty="0"/>
              <a:t>sostituzione lessicale</a:t>
            </a:r>
            <a:r>
              <a:rPr lang="it-IT" dirty="0"/>
              <a:t> mediante la scelta di sinonimi adeguati al registro stilistico, </a:t>
            </a:r>
          </a:p>
          <a:p>
            <a:r>
              <a:rPr lang="it-IT" dirty="0"/>
              <a:t> riconoscimento e sostituzione degli arcaismi, </a:t>
            </a:r>
          </a:p>
          <a:p>
            <a:r>
              <a:rPr lang="it-IT" dirty="0"/>
              <a:t>esplicitazione delle eventuali figure retoriche.</a:t>
            </a:r>
          </a:p>
          <a:p>
            <a:endParaRPr lang="it-IT" dirty="0"/>
          </a:p>
        </p:txBody>
      </p:sp>
    </p:spTree>
    <p:extLst>
      <p:ext uri="{BB962C8B-B14F-4D97-AF65-F5344CB8AC3E}">
        <p14:creationId xmlns:p14="http://schemas.microsoft.com/office/powerpoint/2010/main" val="123103712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C9472D-DAD0-1E4F-A63C-C645AAA9C751}"/>
              </a:ext>
            </a:extLst>
          </p:cNvPr>
          <p:cNvSpPr>
            <a:spLocks noGrp="1"/>
          </p:cNvSpPr>
          <p:nvPr>
            <p:ph type="title"/>
          </p:nvPr>
        </p:nvSpPr>
        <p:spPr/>
        <p:txBody>
          <a:bodyPr/>
          <a:lstStyle/>
          <a:p>
            <a:r>
              <a:rPr lang="it-IT" dirty="0"/>
              <a:t>ESEMPI DI PARAFRASI DI TESTI</a:t>
            </a:r>
          </a:p>
        </p:txBody>
      </p:sp>
      <p:sp>
        <p:nvSpPr>
          <p:cNvPr id="3" name="Segnaposto contenuto 2">
            <a:extLst>
              <a:ext uri="{FF2B5EF4-FFF2-40B4-BE49-F238E27FC236}">
                <a16:creationId xmlns:a16="http://schemas.microsoft.com/office/drawing/2014/main" id="{1529E7CB-6433-504D-AF79-F3AB3A6DD654}"/>
              </a:ext>
            </a:extLst>
          </p:cNvPr>
          <p:cNvSpPr>
            <a:spLocks noGrp="1"/>
          </p:cNvSpPr>
          <p:nvPr>
            <p:ph idx="1"/>
          </p:nvPr>
        </p:nvSpPr>
        <p:spPr/>
        <p:txBody>
          <a:bodyPr>
            <a:normAutofit/>
          </a:bodyPr>
          <a:lstStyle/>
          <a:p>
            <a:r>
              <a:rPr lang="it-IT" sz="2400" dirty="0"/>
              <a:t>Dopo aver illustrato il metodo per impostare una parafrasi esauriente, propongo qui di seguito due esempi di parafrasi elaborati in una lezione seminariale con studenti universitari.</a:t>
            </a:r>
          </a:p>
        </p:txBody>
      </p:sp>
    </p:spTree>
    <p:extLst>
      <p:ext uri="{BB962C8B-B14F-4D97-AF65-F5344CB8AC3E}">
        <p14:creationId xmlns:p14="http://schemas.microsoft.com/office/powerpoint/2010/main" val="34159652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ORLANDO FURIOSO, XXV-76</a:t>
            </a:r>
            <a:br>
              <a:rPr lang="it-IT" dirty="0"/>
            </a:br>
            <a:r>
              <a:rPr lang="it-IT" dirty="0"/>
              <a:t>costruzione</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a:xfrm>
            <a:off x="4423014" y="804028"/>
            <a:ext cx="4091674" cy="2624971"/>
          </a:xfrm>
        </p:spPr>
        <p:txBody>
          <a:bodyPr>
            <a:noAutofit/>
          </a:bodyPr>
          <a:lstStyle/>
          <a:p>
            <a:r>
              <a:rPr lang="it-IT" dirty="0"/>
              <a:t>Rinaldo nostro n'ho </a:t>
            </a:r>
            <a:r>
              <a:rPr lang="it-IT" dirty="0" err="1"/>
              <a:t>avisato</a:t>
            </a:r>
            <a:r>
              <a:rPr lang="it-IT" dirty="0"/>
              <a:t> or ora,</a:t>
            </a:r>
            <a:br>
              <a:rPr lang="it-IT" dirty="0"/>
            </a:br>
            <a:r>
              <a:rPr lang="it-IT" dirty="0"/>
              <a:t>et ho cacciato il messo di galoppo;</a:t>
            </a:r>
            <a:br>
              <a:rPr lang="it-IT" dirty="0"/>
            </a:br>
            <a:r>
              <a:rPr lang="it-IT" dirty="0"/>
              <a:t>ma non mi par ch'arrivar possa ad ora</a:t>
            </a:r>
            <a:br>
              <a:rPr lang="it-IT" dirty="0"/>
            </a:br>
            <a:r>
              <a:rPr lang="it-IT" dirty="0"/>
              <a:t>che non sia tarda, che 'l camino è troppo.</a:t>
            </a:r>
            <a:br>
              <a:rPr lang="it-IT" dirty="0"/>
            </a:br>
            <a:r>
              <a:rPr lang="it-IT" dirty="0"/>
              <a:t>Io non ho meco gente da uscir </a:t>
            </a:r>
            <a:r>
              <a:rPr lang="it-IT" dirty="0" err="1"/>
              <a:t>fuora</a:t>
            </a:r>
            <a:r>
              <a:rPr lang="it-IT" dirty="0"/>
              <a:t>:</a:t>
            </a:r>
            <a:br>
              <a:rPr lang="it-IT" dirty="0"/>
            </a:br>
            <a:r>
              <a:rPr lang="it-IT" dirty="0"/>
              <a:t>l'animo è pronto, ma il potere è zoppo.</a:t>
            </a:r>
            <a:br>
              <a:rPr lang="it-IT" dirty="0"/>
            </a:br>
            <a:r>
              <a:rPr lang="it-IT" dirty="0"/>
              <a:t>Se gli ha quel traditor, li fa morire:</a:t>
            </a:r>
            <a:br>
              <a:rPr lang="it-IT" dirty="0"/>
            </a:br>
            <a:r>
              <a:rPr lang="it-IT" dirty="0"/>
              <a:t>sì che non so che far, non so che dire. -</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p:txBody>
          <a:bodyPr>
            <a:normAutofit fontScale="62500" lnSpcReduction="20000"/>
          </a:bodyPr>
          <a:lstStyle/>
          <a:p>
            <a:r>
              <a:rPr lang="it-IT" sz="2100" dirty="0">
                <a:solidFill>
                  <a:srgbClr val="0070C0"/>
                </a:solidFill>
              </a:rPr>
              <a:t>N’ho </a:t>
            </a:r>
            <a:r>
              <a:rPr lang="it-IT" sz="2100" dirty="0" err="1">
                <a:solidFill>
                  <a:srgbClr val="0070C0"/>
                </a:solidFill>
              </a:rPr>
              <a:t>avisato</a:t>
            </a:r>
            <a:r>
              <a:rPr lang="it-IT" sz="2100" dirty="0">
                <a:solidFill>
                  <a:srgbClr val="0070C0"/>
                </a:solidFill>
              </a:rPr>
              <a:t> or ora Rinaldo nostro,</a:t>
            </a:r>
          </a:p>
          <a:p>
            <a:r>
              <a:rPr lang="it-IT" sz="2100" dirty="0">
                <a:solidFill>
                  <a:srgbClr val="0070C0"/>
                </a:solidFill>
              </a:rPr>
              <a:t>e ho cacciato di galoppo il messo;</a:t>
            </a:r>
          </a:p>
          <a:p>
            <a:r>
              <a:rPr lang="it-IT" sz="2100" dirty="0">
                <a:solidFill>
                  <a:srgbClr val="0070C0"/>
                </a:solidFill>
              </a:rPr>
              <a:t>ma non mi par che possa arrivar ad ora</a:t>
            </a:r>
          </a:p>
          <a:p>
            <a:r>
              <a:rPr lang="it-IT" sz="2100" dirty="0">
                <a:solidFill>
                  <a:srgbClr val="0070C0"/>
                </a:solidFill>
              </a:rPr>
              <a:t>che non sia tarda, che ‘l camino è troppo.</a:t>
            </a:r>
          </a:p>
          <a:p>
            <a:r>
              <a:rPr lang="it-IT" sz="2100" dirty="0">
                <a:solidFill>
                  <a:srgbClr val="0070C0"/>
                </a:solidFill>
              </a:rPr>
              <a:t>Io non ho meco gente da uscir </a:t>
            </a:r>
            <a:r>
              <a:rPr lang="it-IT" sz="2100" dirty="0" err="1">
                <a:solidFill>
                  <a:srgbClr val="0070C0"/>
                </a:solidFill>
              </a:rPr>
              <a:t>fuora</a:t>
            </a:r>
            <a:r>
              <a:rPr lang="it-IT" sz="2100" dirty="0">
                <a:solidFill>
                  <a:srgbClr val="0070C0"/>
                </a:solidFill>
              </a:rPr>
              <a:t>:</a:t>
            </a:r>
          </a:p>
          <a:p>
            <a:r>
              <a:rPr lang="it-IT" sz="2100" dirty="0">
                <a:solidFill>
                  <a:srgbClr val="0070C0"/>
                </a:solidFill>
              </a:rPr>
              <a:t>l’animo è pronto, ma il potere è zoppo.</a:t>
            </a:r>
          </a:p>
          <a:p>
            <a:r>
              <a:rPr lang="it-IT" sz="2100" dirty="0">
                <a:solidFill>
                  <a:srgbClr val="0070C0"/>
                </a:solidFill>
              </a:rPr>
              <a:t>Se quel traditor gli ha, li fa morire:</a:t>
            </a:r>
          </a:p>
          <a:p>
            <a:r>
              <a:rPr lang="it-IT" sz="2100" dirty="0">
                <a:solidFill>
                  <a:srgbClr val="0070C0"/>
                </a:solidFill>
              </a:rPr>
              <a:t>sì che non so che far, non so che dire.</a:t>
            </a:r>
          </a:p>
          <a:p>
            <a:endParaRPr lang="it-IT" dirty="0"/>
          </a:p>
        </p:txBody>
      </p:sp>
    </p:spTree>
    <p:extLst>
      <p:ext uri="{BB962C8B-B14F-4D97-AF65-F5344CB8AC3E}">
        <p14:creationId xmlns:p14="http://schemas.microsoft.com/office/powerpoint/2010/main" val="28724917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ORLANDO FURIOSO, XXV-76</a:t>
            </a:r>
            <a:br>
              <a:rPr lang="it-IT" dirty="0"/>
            </a:br>
            <a:r>
              <a:rPr lang="it-IT" dirty="0"/>
              <a:t>parafrasi</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a:xfrm>
            <a:off x="4423014" y="804029"/>
            <a:ext cx="4091673" cy="2624972"/>
          </a:xfrm>
        </p:spPr>
        <p:txBody>
          <a:bodyPr>
            <a:noAutofit/>
          </a:bodyPr>
          <a:lstStyle/>
          <a:p>
            <a:r>
              <a:rPr lang="it-IT" sz="1800" dirty="0"/>
              <a:t>Rinaldo nostro n'ho </a:t>
            </a:r>
            <a:r>
              <a:rPr lang="it-IT" sz="1800" dirty="0" err="1"/>
              <a:t>avisato</a:t>
            </a:r>
            <a:r>
              <a:rPr lang="it-IT" sz="1800" dirty="0"/>
              <a:t> or ora,</a:t>
            </a:r>
            <a:br>
              <a:rPr lang="it-IT" sz="1800" dirty="0"/>
            </a:br>
            <a:r>
              <a:rPr lang="it-IT" sz="1800" dirty="0"/>
              <a:t>et ho cacciato il messo di galoppo;</a:t>
            </a:r>
            <a:br>
              <a:rPr lang="it-IT" sz="1800" dirty="0"/>
            </a:br>
            <a:r>
              <a:rPr lang="it-IT" sz="1800" dirty="0"/>
              <a:t>ma non mi par ch'arrivar possa ad ora</a:t>
            </a:r>
          </a:p>
          <a:p>
            <a:r>
              <a:rPr lang="it-IT" sz="1800" dirty="0"/>
              <a:t> che non sia tarda, che 'l camino è troppo.</a:t>
            </a:r>
            <a:br>
              <a:rPr lang="it-IT" sz="1800" dirty="0"/>
            </a:br>
            <a:endParaRPr lang="it-IT" sz="1800" dirty="0"/>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a:xfrm>
            <a:off x="4420283" y="3585103"/>
            <a:ext cx="4094404" cy="3070339"/>
          </a:xfrm>
        </p:spPr>
        <p:txBody>
          <a:bodyPr>
            <a:normAutofit/>
          </a:bodyPr>
          <a:lstStyle/>
          <a:p>
            <a:r>
              <a:rPr lang="it-IT" dirty="0">
                <a:solidFill>
                  <a:srgbClr val="0070C0"/>
                </a:solidFill>
              </a:rPr>
              <a:t>Ho comunicato proprio adesso la notizia al nostro Rinaldo, </a:t>
            </a:r>
          </a:p>
          <a:p>
            <a:r>
              <a:rPr lang="it-IT" dirty="0">
                <a:solidFill>
                  <a:srgbClr val="0070C0"/>
                </a:solidFill>
              </a:rPr>
              <a:t>e ho provveduto immediatamente a inviare il messaggero, </a:t>
            </a:r>
          </a:p>
          <a:p>
            <a:r>
              <a:rPr lang="it-IT" dirty="0">
                <a:solidFill>
                  <a:srgbClr val="0070C0"/>
                </a:solidFill>
              </a:rPr>
              <a:t>ma temo che non potrà arrivare che a sera inoltrata, </a:t>
            </a:r>
          </a:p>
          <a:p>
            <a:r>
              <a:rPr lang="it-IT" dirty="0">
                <a:solidFill>
                  <a:srgbClr val="0070C0"/>
                </a:solidFill>
              </a:rPr>
              <a:t>perché il tragitto che deve compiere è davvero lungo.</a:t>
            </a:r>
          </a:p>
          <a:p>
            <a:endParaRPr lang="it-IT" dirty="0"/>
          </a:p>
        </p:txBody>
      </p:sp>
    </p:spTree>
    <p:extLst>
      <p:ext uri="{BB962C8B-B14F-4D97-AF65-F5344CB8AC3E}">
        <p14:creationId xmlns:p14="http://schemas.microsoft.com/office/powerpoint/2010/main" val="45892178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ORLANDO FURIOSO, XXV-76</a:t>
            </a:r>
            <a:br>
              <a:rPr lang="it-IT" dirty="0"/>
            </a:br>
            <a:r>
              <a:rPr lang="it-IT" dirty="0"/>
              <a:t>parafrasi</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a:xfrm>
            <a:off x="4423014" y="804028"/>
            <a:ext cx="4091674" cy="2624971"/>
          </a:xfrm>
        </p:spPr>
        <p:txBody>
          <a:bodyPr>
            <a:noAutofit/>
          </a:bodyPr>
          <a:lstStyle/>
          <a:p>
            <a:br>
              <a:rPr lang="it-IT" dirty="0"/>
            </a:br>
            <a:r>
              <a:rPr lang="it-IT" dirty="0"/>
              <a:t>Io non ho meco gente da uscir </a:t>
            </a:r>
            <a:r>
              <a:rPr lang="it-IT" dirty="0" err="1"/>
              <a:t>fuora</a:t>
            </a:r>
            <a:r>
              <a:rPr lang="it-IT" dirty="0"/>
              <a:t>:</a:t>
            </a:r>
            <a:br>
              <a:rPr lang="it-IT" dirty="0"/>
            </a:br>
            <a:r>
              <a:rPr lang="it-IT" dirty="0"/>
              <a:t>l'animo è pronto, ma il potere è zoppo.</a:t>
            </a:r>
            <a:br>
              <a:rPr lang="it-IT" dirty="0"/>
            </a:br>
            <a:r>
              <a:rPr lang="it-IT" dirty="0"/>
              <a:t>Se gli ha quel traditor, li fa morire:</a:t>
            </a:r>
            <a:br>
              <a:rPr lang="it-IT" dirty="0"/>
            </a:br>
            <a:r>
              <a:rPr lang="it-IT" dirty="0"/>
              <a:t>sì che non so che far, non so che dire. -</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a:xfrm>
            <a:off x="4420283" y="2847372"/>
            <a:ext cx="4094404" cy="3208378"/>
          </a:xfrm>
        </p:spPr>
        <p:txBody>
          <a:bodyPr>
            <a:normAutofit/>
          </a:bodyPr>
          <a:lstStyle/>
          <a:p>
            <a:r>
              <a:rPr lang="it-IT" dirty="0">
                <a:solidFill>
                  <a:srgbClr val="0070C0"/>
                </a:solidFill>
              </a:rPr>
              <a:t>Non sono in grado di schierare in campo molti soldati: </a:t>
            </a:r>
          </a:p>
          <a:p>
            <a:r>
              <a:rPr lang="it-IT" dirty="0">
                <a:solidFill>
                  <a:srgbClr val="0070C0"/>
                </a:solidFill>
              </a:rPr>
              <a:t>il coraggio non manca, ma le reali possibilità sono limitate. </a:t>
            </a:r>
          </a:p>
          <a:p>
            <a:r>
              <a:rPr lang="it-IT" dirty="0">
                <a:solidFill>
                  <a:srgbClr val="0070C0"/>
                </a:solidFill>
              </a:rPr>
              <a:t>Se quel traditore li dovesse catturare, li condannerà a morte; </a:t>
            </a:r>
          </a:p>
          <a:p>
            <a:r>
              <a:rPr lang="it-IT" dirty="0">
                <a:solidFill>
                  <a:srgbClr val="0070C0"/>
                </a:solidFill>
              </a:rPr>
              <a:t>per questo sono estremamente indeciso su come devo agire, e non riesco a pronunciarmi.</a:t>
            </a:r>
          </a:p>
          <a:p>
            <a:endParaRPr lang="it-IT" dirty="0"/>
          </a:p>
        </p:txBody>
      </p:sp>
    </p:spTree>
    <p:extLst>
      <p:ext uri="{BB962C8B-B14F-4D97-AF65-F5344CB8AC3E}">
        <p14:creationId xmlns:p14="http://schemas.microsoft.com/office/powerpoint/2010/main" val="295624447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I MALAVOGLIA,</a:t>
            </a:r>
            <a:br>
              <a:rPr lang="it-IT" dirty="0"/>
            </a:br>
            <a:r>
              <a:rPr lang="it-IT" dirty="0"/>
              <a:t>xv</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p:txBody>
          <a:bodyPr>
            <a:noAutofit/>
          </a:bodyPr>
          <a:lstStyle/>
          <a:p>
            <a:r>
              <a:rPr lang="it-IT" sz="1800" dirty="0"/>
              <a:t>Così stette un gran pezzo pensando a tante cose, guardando il paese nero, e ascoltando il mare che gli brontolava lì sotto. </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a:xfrm>
            <a:off x="4420283" y="3263370"/>
            <a:ext cx="4094404" cy="2792379"/>
          </a:xfrm>
        </p:spPr>
        <p:txBody>
          <a:bodyPr>
            <a:normAutofit fontScale="92500" lnSpcReduction="10000"/>
          </a:bodyPr>
          <a:lstStyle/>
          <a:p>
            <a:pPr algn="just"/>
            <a:r>
              <a:rPr lang="it-IT" sz="2200" dirty="0">
                <a:solidFill>
                  <a:srgbClr val="0070C0"/>
                </a:solidFill>
              </a:rPr>
              <a:t>Rimase in quell’attitudine per un bel po’ di tempo,  facendo tante considerazioni, posando lo sguardo sul villaggio natio nell’oscurità notturna e stando a sentire il rumore della risacca che proveniva da giù e che sembrava un brontolio.</a:t>
            </a:r>
          </a:p>
          <a:p>
            <a:endParaRPr lang="it-IT" dirty="0"/>
          </a:p>
        </p:txBody>
      </p:sp>
    </p:spTree>
    <p:extLst>
      <p:ext uri="{BB962C8B-B14F-4D97-AF65-F5344CB8AC3E}">
        <p14:creationId xmlns:p14="http://schemas.microsoft.com/office/powerpoint/2010/main" val="18014750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I MALAVOGLIA,</a:t>
            </a:r>
            <a:br>
              <a:rPr lang="it-IT" dirty="0"/>
            </a:br>
            <a:r>
              <a:rPr lang="it-IT" dirty="0"/>
              <a:t>xv</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p:txBody>
          <a:bodyPr>
            <a:noAutofit/>
          </a:bodyPr>
          <a:lstStyle/>
          <a:p>
            <a:r>
              <a:rPr lang="it-IT" sz="1800" dirty="0"/>
              <a:t>E ci stette fin quando cominciarono ad udirsi certi rumori ch'ei conosceva, e delle voci che si chiamavano dietro gli usci, e sbatter d'imposte, e dei</a:t>
            </a:r>
            <a:br>
              <a:rPr lang="it-IT" sz="1800" dirty="0"/>
            </a:br>
            <a:r>
              <a:rPr lang="it-IT" sz="1800" dirty="0"/>
              <a:t>passi per le strade buie.</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p:txBody>
          <a:bodyPr>
            <a:noAutofit/>
          </a:bodyPr>
          <a:lstStyle/>
          <a:p>
            <a:r>
              <a:rPr lang="it-IT" sz="1800" dirty="0">
                <a:solidFill>
                  <a:srgbClr val="0070C0"/>
                </a:solidFill>
              </a:rPr>
              <a:t>E rimase lì finché non iniziarono a giungere al suo orecchio alcuni rumori che gli erano ben noti, e alcuni richiami da una porta all’altra, e si sentivano sbattere le imposte, e le persone che cominciavano a circolare nelle stradine ancora tenebrose.</a:t>
            </a:r>
          </a:p>
        </p:txBody>
      </p:sp>
    </p:spTree>
    <p:extLst>
      <p:ext uri="{BB962C8B-B14F-4D97-AF65-F5344CB8AC3E}">
        <p14:creationId xmlns:p14="http://schemas.microsoft.com/office/powerpoint/2010/main" val="40457087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I MALAVOGLIA,</a:t>
            </a:r>
            <a:br>
              <a:rPr lang="it-IT" dirty="0"/>
            </a:br>
            <a:r>
              <a:rPr lang="it-IT" dirty="0"/>
              <a:t>xv</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p:txBody>
          <a:bodyPr>
            <a:noAutofit/>
          </a:bodyPr>
          <a:lstStyle/>
          <a:p>
            <a:r>
              <a:rPr lang="it-IT" sz="1800" dirty="0"/>
              <a:t>Sulla riva, in fondo alla piazza,</a:t>
            </a:r>
            <a:br>
              <a:rPr lang="it-IT" sz="1800" dirty="0"/>
            </a:br>
            <a:r>
              <a:rPr lang="it-IT" sz="1800" dirty="0"/>
              <a:t>cominciavano a formicolare dei lumi. Egli levò il capo a guardare i Tre Re che luccicavano, e la </a:t>
            </a:r>
            <a:r>
              <a:rPr lang="it-IT" sz="1800" dirty="0" err="1"/>
              <a:t>Puddara</a:t>
            </a:r>
            <a:r>
              <a:rPr lang="it-IT" sz="1800" dirty="0"/>
              <a:t> che annunziava l'alba, come l'aveva vista tante volte.</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p:txBody>
          <a:bodyPr>
            <a:normAutofit/>
          </a:bodyPr>
          <a:lstStyle/>
          <a:p>
            <a:r>
              <a:rPr lang="it-IT" sz="1800" dirty="0">
                <a:solidFill>
                  <a:srgbClr val="0070C0"/>
                </a:solidFill>
              </a:rPr>
              <a:t>Sulla riva del mare, laggiù dove finiva la piazza, si intravvedevano le prime luci dell’alba. ‘</a:t>
            </a:r>
            <a:r>
              <a:rPr lang="it-IT" sz="1800" dirty="0" err="1">
                <a:solidFill>
                  <a:srgbClr val="0070C0"/>
                </a:solidFill>
              </a:rPr>
              <a:t>Ntoni</a:t>
            </a:r>
            <a:r>
              <a:rPr lang="it-IT" sz="1800" dirty="0">
                <a:solidFill>
                  <a:srgbClr val="0070C0"/>
                </a:solidFill>
              </a:rPr>
              <a:t> rialzò la testa e osservò i </a:t>
            </a:r>
            <a:r>
              <a:rPr lang="it-IT" sz="1800" i="1" dirty="0">
                <a:solidFill>
                  <a:srgbClr val="0070C0"/>
                </a:solidFill>
              </a:rPr>
              <a:t>Tre Re</a:t>
            </a:r>
            <a:r>
              <a:rPr lang="it-IT" sz="1800" dirty="0">
                <a:solidFill>
                  <a:srgbClr val="0070C0"/>
                </a:solidFill>
              </a:rPr>
              <a:t> che brillavano, e la </a:t>
            </a:r>
            <a:r>
              <a:rPr lang="it-IT" sz="1800" i="1" dirty="0" err="1">
                <a:solidFill>
                  <a:srgbClr val="0070C0"/>
                </a:solidFill>
              </a:rPr>
              <a:t>Puddara</a:t>
            </a:r>
            <a:r>
              <a:rPr lang="it-IT" sz="1800" dirty="0">
                <a:solidFill>
                  <a:srgbClr val="0070C0"/>
                </a:solidFill>
              </a:rPr>
              <a:t> che faceva presagire l’alba, come l’aveva vista sempre in passato.</a:t>
            </a:r>
          </a:p>
        </p:txBody>
      </p:sp>
    </p:spTree>
    <p:extLst>
      <p:ext uri="{BB962C8B-B14F-4D97-AF65-F5344CB8AC3E}">
        <p14:creationId xmlns:p14="http://schemas.microsoft.com/office/powerpoint/2010/main" val="283768239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I MALAVOGLIA,</a:t>
            </a:r>
            <a:br>
              <a:rPr lang="it-IT" dirty="0"/>
            </a:br>
            <a:r>
              <a:rPr lang="it-IT" dirty="0"/>
              <a:t>xv</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p:txBody>
          <a:bodyPr>
            <a:noAutofit/>
          </a:bodyPr>
          <a:lstStyle/>
          <a:p>
            <a:r>
              <a:rPr lang="it-IT" sz="2400" dirty="0"/>
              <a:t>Allora tornò a chinare il capo sul petto, e a pensare a tutta la sua storia.</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p:txBody>
          <a:bodyPr>
            <a:normAutofit/>
          </a:bodyPr>
          <a:lstStyle/>
          <a:p>
            <a:r>
              <a:rPr lang="it-IT" sz="2400" dirty="0">
                <a:solidFill>
                  <a:srgbClr val="0070C0"/>
                </a:solidFill>
              </a:rPr>
              <a:t>Allora ripiegò nuovamente la testa in avanti, e indugiò a riconsiderare tutto quello che gli era successo.</a:t>
            </a:r>
          </a:p>
        </p:txBody>
      </p:sp>
    </p:spTree>
    <p:extLst>
      <p:ext uri="{BB962C8B-B14F-4D97-AF65-F5344CB8AC3E}">
        <p14:creationId xmlns:p14="http://schemas.microsoft.com/office/powerpoint/2010/main" val="263895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4D7CF5-9D9D-0343-9C4B-1E93A519BF44}"/>
              </a:ext>
            </a:extLst>
          </p:cNvPr>
          <p:cNvSpPr>
            <a:spLocks noGrp="1"/>
          </p:cNvSpPr>
          <p:nvPr>
            <p:ph type="title"/>
          </p:nvPr>
        </p:nvSpPr>
        <p:spPr/>
        <p:txBody>
          <a:bodyPr>
            <a:normAutofit/>
          </a:bodyPr>
          <a:lstStyle/>
          <a:p>
            <a:r>
              <a:rPr lang="it-IT" sz="4400" dirty="0">
                <a:latin typeface="Garamond" charset="0"/>
                <a:ea typeface="ＭＳ Ｐゴシック" charset="0"/>
                <a:cs typeface="ＭＳ Ｐゴシック" charset="0"/>
              </a:rPr>
              <a:t>La coesione</a:t>
            </a:r>
            <a:endParaRPr lang="it-IT" sz="4400" dirty="0"/>
          </a:p>
        </p:txBody>
      </p:sp>
      <p:sp>
        <p:nvSpPr>
          <p:cNvPr id="3" name="Segnaposto contenuto 2">
            <a:extLst>
              <a:ext uri="{FF2B5EF4-FFF2-40B4-BE49-F238E27FC236}">
                <a16:creationId xmlns:a16="http://schemas.microsoft.com/office/drawing/2014/main" id="{20C46A6E-4F5D-194E-BD99-5801FA32E32A}"/>
              </a:ext>
            </a:extLst>
          </p:cNvPr>
          <p:cNvSpPr>
            <a:spLocks noGrp="1"/>
          </p:cNvSpPr>
          <p:nvPr>
            <p:ph idx="1"/>
          </p:nvPr>
        </p:nvSpPr>
        <p:spPr/>
        <p:txBody>
          <a:bodyPr>
            <a:normAutofit fontScale="92500" lnSpcReduction="20000"/>
          </a:bodyPr>
          <a:lstStyle/>
          <a:p>
            <a:r>
              <a:rPr lang="it-IT" altLang="it-IT" sz="3600" dirty="0">
                <a:solidFill>
                  <a:srgbClr val="898989"/>
                </a:solidFill>
                <a:latin typeface="Garamond" panose="02020404030301010803" pitchFamily="18" charset="0"/>
                <a:ea typeface="ＭＳ Ｐゴシック" panose="020B0600070205080204" pitchFamily="34" charset="-128"/>
              </a:rPr>
              <a:t>Consiste  nel </a:t>
            </a:r>
            <a:r>
              <a:rPr lang="it-IT" altLang="it-IT" sz="3600" b="1" dirty="0">
                <a:solidFill>
                  <a:srgbClr val="898989"/>
                </a:solidFill>
                <a:latin typeface="Garamond" panose="02020404030301010803" pitchFamily="18" charset="0"/>
                <a:ea typeface="ＭＳ Ｐゴシック" panose="020B0600070205080204" pitchFamily="34" charset="-128"/>
              </a:rPr>
              <a:t>rispetto dei rapporti grammaticali</a:t>
            </a:r>
            <a:r>
              <a:rPr lang="it-IT" altLang="it-IT" sz="3600" dirty="0">
                <a:solidFill>
                  <a:srgbClr val="898989"/>
                </a:solidFill>
                <a:latin typeface="Garamond" panose="02020404030301010803" pitchFamily="18" charset="0"/>
                <a:ea typeface="ＭＳ Ｐゴシック" panose="020B0600070205080204" pitchFamily="34" charset="-128"/>
              </a:rPr>
              <a:t> e della connessione  sintattica tra le varie parti. </a:t>
            </a:r>
          </a:p>
          <a:p>
            <a:r>
              <a:rPr lang="it-IT" altLang="it-IT" sz="3600" dirty="0">
                <a:solidFill>
                  <a:srgbClr val="898989"/>
                </a:solidFill>
                <a:latin typeface="Garamond" panose="02020404030301010803" pitchFamily="18" charset="0"/>
                <a:ea typeface="ＭＳ Ｐゴシック" panose="020B0600070205080204" pitchFamily="34" charset="-128"/>
              </a:rPr>
              <a:t>Essa è </a:t>
            </a:r>
            <a:r>
              <a:rPr lang="it-IT" altLang="it-IT" sz="3600" b="1" dirty="0">
                <a:solidFill>
                  <a:srgbClr val="898989"/>
                </a:solidFill>
                <a:latin typeface="Garamond" panose="02020404030301010803" pitchFamily="18" charset="0"/>
                <a:ea typeface="ＭＳ Ｐゴシック" panose="020B0600070205080204" pitchFamily="34" charset="-128"/>
              </a:rPr>
              <a:t>realizzata tramite  i legami e le connessioni</a:t>
            </a:r>
            <a:r>
              <a:rPr lang="it-IT" altLang="it-IT" sz="3600" dirty="0">
                <a:solidFill>
                  <a:srgbClr val="898989"/>
                </a:solidFill>
                <a:latin typeface="Garamond" panose="02020404030301010803" pitchFamily="18" charset="0"/>
                <a:ea typeface="ＭＳ Ｐゴシック" panose="020B0600070205080204" pitchFamily="34" charset="-128"/>
              </a:rPr>
              <a:t> che esistono all’interno di un testo</a:t>
            </a:r>
          </a:p>
          <a:p>
            <a:endParaRPr lang="it-IT" dirty="0"/>
          </a:p>
        </p:txBody>
      </p:sp>
    </p:spTree>
    <p:extLst>
      <p:ext uri="{BB962C8B-B14F-4D97-AF65-F5344CB8AC3E}">
        <p14:creationId xmlns:p14="http://schemas.microsoft.com/office/powerpoint/2010/main" val="206065937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I MALAVOGLIA,</a:t>
            </a:r>
            <a:br>
              <a:rPr lang="it-IT" dirty="0"/>
            </a:br>
            <a:r>
              <a:rPr lang="it-IT" dirty="0"/>
              <a:t>xv</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p:txBody>
          <a:bodyPr>
            <a:noAutofit/>
          </a:bodyPr>
          <a:lstStyle/>
          <a:p>
            <a:r>
              <a:rPr lang="it-IT" dirty="0"/>
              <a:t>A poco a poco il mare cominciò a farsi bianco, e i Tre Re ad impallidire, e le case spuntavano ad una ad una nelle vie scure, cogli usci chiusi, che si co-</a:t>
            </a:r>
            <a:br>
              <a:rPr lang="it-IT" dirty="0"/>
            </a:br>
            <a:r>
              <a:rPr lang="it-IT" dirty="0" err="1"/>
              <a:t>noscevano</a:t>
            </a:r>
            <a:r>
              <a:rPr lang="it-IT" dirty="0"/>
              <a:t> tutte, e solo davanti alla bottega di Pizzuto c'era il lumicino, e Rocco </a:t>
            </a:r>
            <a:r>
              <a:rPr lang="it-IT" dirty="0" err="1"/>
              <a:t>Spatu</a:t>
            </a:r>
            <a:r>
              <a:rPr lang="it-IT" dirty="0"/>
              <a:t> colle mani nelle tasche</a:t>
            </a:r>
            <a:br>
              <a:rPr lang="it-IT" dirty="0"/>
            </a:br>
            <a:r>
              <a:rPr lang="it-IT" dirty="0"/>
              <a:t>che tossiva e sputacchiava.</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a:xfrm>
            <a:off x="4420283" y="3263371"/>
            <a:ext cx="4094404" cy="2792379"/>
          </a:xfrm>
        </p:spPr>
        <p:txBody>
          <a:bodyPr>
            <a:normAutofit fontScale="85000" lnSpcReduction="10000"/>
          </a:bodyPr>
          <a:lstStyle/>
          <a:p>
            <a:r>
              <a:rPr lang="it-IT" sz="1900" dirty="0">
                <a:solidFill>
                  <a:srgbClr val="0070C0"/>
                </a:solidFill>
              </a:rPr>
              <a:t>Piano piano il mare diventò sempre più chiaro, e i </a:t>
            </a:r>
            <a:r>
              <a:rPr lang="it-IT" sz="1900" i="1" dirty="0">
                <a:solidFill>
                  <a:srgbClr val="0070C0"/>
                </a:solidFill>
              </a:rPr>
              <a:t>Tre Re</a:t>
            </a:r>
            <a:r>
              <a:rPr lang="it-IT" sz="1900" dirty="0">
                <a:solidFill>
                  <a:srgbClr val="0070C0"/>
                </a:solidFill>
              </a:rPr>
              <a:t> persero via via luminosità, e le casette si cominciarono a distinguere una per una nelle vie buie, colle porte ancora serrate, con le loro sagome familiari; solo la bottega di Pizzuto era riconoscibile per una piccola lanterna, e per la presenza di Rocco </a:t>
            </a:r>
            <a:r>
              <a:rPr lang="it-IT" sz="1900" dirty="0" err="1">
                <a:solidFill>
                  <a:srgbClr val="0070C0"/>
                </a:solidFill>
              </a:rPr>
              <a:t>Spatu</a:t>
            </a:r>
            <a:r>
              <a:rPr lang="it-IT" sz="1900" dirty="0">
                <a:solidFill>
                  <a:srgbClr val="0070C0"/>
                </a:solidFill>
              </a:rPr>
              <a:t>, che se ne stava lì colle mani in tasca a tossire e sputacchiare.</a:t>
            </a:r>
          </a:p>
          <a:p>
            <a:endParaRPr lang="it-IT" dirty="0"/>
          </a:p>
        </p:txBody>
      </p:sp>
    </p:spTree>
    <p:extLst>
      <p:ext uri="{BB962C8B-B14F-4D97-AF65-F5344CB8AC3E}">
        <p14:creationId xmlns:p14="http://schemas.microsoft.com/office/powerpoint/2010/main" val="38927912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I MALAVOGLIA,</a:t>
            </a:r>
            <a:br>
              <a:rPr lang="it-IT" dirty="0"/>
            </a:br>
            <a:r>
              <a:rPr lang="it-IT" dirty="0"/>
              <a:t>xv</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p:txBody>
          <a:bodyPr>
            <a:noAutofit/>
          </a:bodyPr>
          <a:lstStyle/>
          <a:p>
            <a:r>
              <a:rPr lang="it-IT" sz="2000" dirty="0"/>
              <a:t>— Fra poco lo zio Santoro</a:t>
            </a:r>
            <a:br>
              <a:rPr lang="it-IT" sz="2000" dirty="0"/>
            </a:br>
            <a:r>
              <a:rPr lang="it-IT" sz="2000" dirty="0"/>
              <a:t>aprirà la porta, pensò '</a:t>
            </a:r>
            <a:r>
              <a:rPr lang="it-IT" sz="2000" dirty="0" err="1"/>
              <a:t>Ntoni</a:t>
            </a:r>
            <a:r>
              <a:rPr lang="it-IT" sz="2000" dirty="0"/>
              <a:t>, e si accoccolerà sull'uscio a</a:t>
            </a:r>
            <a:br>
              <a:rPr lang="it-IT" sz="2000" dirty="0"/>
            </a:br>
            <a:r>
              <a:rPr lang="it-IT" sz="2000" dirty="0"/>
              <a:t>cominciare la sua giornata anche lui. —</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a:xfrm>
            <a:off x="4420283" y="3263371"/>
            <a:ext cx="4094404" cy="2792379"/>
          </a:xfrm>
        </p:spPr>
        <p:txBody>
          <a:bodyPr>
            <a:normAutofit/>
          </a:bodyPr>
          <a:lstStyle/>
          <a:p>
            <a:pPr algn="just"/>
            <a:r>
              <a:rPr lang="it-IT" sz="1800" dirty="0">
                <a:solidFill>
                  <a:srgbClr val="0070C0"/>
                </a:solidFill>
              </a:rPr>
              <a:t>– Adesso lo zio Santoro aprirà l’osteria - disse '</a:t>
            </a:r>
            <a:r>
              <a:rPr lang="it-IT" sz="1800" dirty="0" err="1">
                <a:solidFill>
                  <a:srgbClr val="0070C0"/>
                </a:solidFill>
              </a:rPr>
              <a:t>Ntoni</a:t>
            </a:r>
            <a:r>
              <a:rPr lang="it-IT" sz="1800" dirty="0">
                <a:solidFill>
                  <a:srgbClr val="0070C0"/>
                </a:solidFill>
              </a:rPr>
              <a:t> fra sé e sé, - e si accovaccerà davanti alla porta per iniziare la sua giornata lavorativa (di mendicante) anche lui. –</a:t>
            </a:r>
          </a:p>
        </p:txBody>
      </p:sp>
    </p:spTree>
    <p:extLst>
      <p:ext uri="{BB962C8B-B14F-4D97-AF65-F5344CB8AC3E}">
        <p14:creationId xmlns:p14="http://schemas.microsoft.com/office/powerpoint/2010/main" val="256873339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I MALAVOGLIA,</a:t>
            </a:r>
            <a:br>
              <a:rPr lang="it-IT" dirty="0"/>
            </a:br>
            <a:r>
              <a:rPr lang="it-IT" dirty="0"/>
              <a:t>xv</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p:txBody>
          <a:bodyPr>
            <a:noAutofit/>
          </a:bodyPr>
          <a:lstStyle/>
          <a:p>
            <a:pPr algn="just"/>
            <a:r>
              <a:rPr lang="it-IT" sz="2000" dirty="0"/>
              <a:t>Tornò a guardare il mare, che s'era fatto amaranto, tutto seminato di barche che avevano cominciato la loro giornata anche loro, riprese la sua sporta e disse: </a:t>
            </a:r>
            <a:r>
              <a:rPr lang="it-IT" dirty="0"/>
              <a:t>— </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p:txBody>
          <a:bodyPr>
            <a:normAutofit/>
          </a:bodyPr>
          <a:lstStyle/>
          <a:p>
            <a:pPr marL="0" indent="0" algn="just">
              <a:buNone/>
            </a:pPr>
            <a:r>
              <a:rPr lang="it-IT" sz="2000" dirty="0">
                <a:solidFill>
                  <a:srgbClr val="0070C0"/>
                </a:solidFill>
              </a:rPr>
              <a:t>Diede un’ultima occhiata al mare, che era diventato color porpora, ed era cosparso di barche con i pescatori che iniziavano a lavorare,  si rimise in spalla la bisaccia, e mormorò: </a:t>
            </a:r>
          </a:p>
        </p:txBody>
      </p:sp>
    </p:spTree>
    <p:extLst>
      <p:ext uri="{BB962C8B-B14F-4D97-AF65-F5344CB8AC3E}">
        <p14:creationId xmlns:p14="http://schemas.microsoft.com/office/powerpoint/2010/main" val="254936520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5BA6A09B-7755-F047-B825-18A25840C933}"/>
              </a:ext>
            </a:extLst>
          </p:cNvPr>
          <p:cNvSpPr>
            <a:spLocks noGrp="1"/>
          </p:cNvSpPr>
          <p:nvPr>
            <p:ph type="title"/>
          </p:nvPr>
        </p:nvSpPr>
        <p:spPr/>
        <p:txBody>
          <a:bodyPr/>
          <a:lstStyle/>
          <a:p>
            <a:r>
              <a:rPr lang="it-IT" dirty="0"/>
              <a:t>I MALAVOGLIA,</a:t>
            </a:r>
            <a:br>
              <a:rPr lang="it-IT" dirty="0"/>
            </a:br>
            <a:r>
              <a:rPr lang="it-IT" dirty="0"/>
              <a:t>xv</a:t>
            </a:r>
          </a:p>
        </p:txBody>
      </p:sp>
      <p:sp>
        <p:nvSpPr>
          <p:cNvPr id="6" name="Segnaposto contenuto 5">
            <a:extLst>
              <a:ext uri="{FF2B5EF4-FFF2-40B4-BE49-F238E27FC236}">
                <a16:creationId xmlns:a16="http://schemas.microsoft.com/office/drawing/2014/main" id="{F9405A96-1EAD-DB41-9777-A9378B8ED81E}"/>
              </a:ext>
            </a:extLst>
          </p:cNvPr>
          <p:cNvSpPr>
            <a:spLocks noGrp="1"/>
          </p:cNvSpPr>
          <p:nvPr>
            <p:ph sz="half" idx="1"/>
          </p:nvPr>
        </p:nvSpPr>
        <p:spPr>
          <a:xfrm>
            <a:off x="4423014" y="804029"/>
            <a:ext cx="4091674" cy="2459342"/>
          </a:xfrm>
        </p:spPr>
        <p:txBody>
          <a:bodyPr>
            <a:noAutofit/>
          </a:bodyPr>
          <a:lstStyle/>
          <a:p>
            <a:r>
              <a:rPr lang="it-IT" sz="2000" dirty="0"/>
              <a:t>— Ora è tempo d'andarmene, perché fra poco </a:t>
            </a:r>
            <a:r>
              <a:rPr lang="it-IT" sz="2000" dirty="0" err="1"/>
              <a:t>comincierà</a:t>
            </a:r>
            <a:r>
              <a:rPr lang="it-IT" sz="2000" dirty="0"/>
              <a:t> a passar gente. Ma il primo di tutti a cominciar la sua giornata è stato Rocco </a:t>
            </a:r>
            <a:r>
              <a:rPr lang="it-IT" sz="2000" dirty="0" err="1"/>
              <a:t>Spatu</a:t>
            </a:r>
            <a:r>
              <a:rPr lang="it-IT" sz="2000" dirty="0"/>
              <a:t>.</a:t>
            </a:r>
          </a:p>
        </p:txBody>
      </p:sp>
      <p:sp>
        <p:nvSpPr>
          <p:cNvPr id="7" name="Segnaposto contenuto 6">
            <a:extLst>
              <a:ext uri="{FF2B5EF4-FFF2-40B4-BE49-F238E27FC236}">
                <a16:creationId xmlns:a16="http://schemas.microsoft.com/office/drawing/2014/main" id="{9F2EA4CB-199C-4F4E-9341-9B70862599A7}"/>
              </a:ext>
            </a:extLst>
          </p:cNvPr>
          <p:cNvSpPr>
            <a:spLocks noGrp="1"/>
          </p:cNvSpPr>
          <p:nvPr>
            <p:ph sz="half" idx="2"/>
          </p:nvPr>
        </p:nvSpPr>
        <p:spPr>
          <a:xfrm>
            <a:off x="4420283" y="3585104"/>
            <a:ext cx="4094404" cy="2746248"/>
          </a:xfrm>
        </p:spPr>
        <p:txBody>
          <a:bodyPr>
            <a:noAutofit/>
          </a:bodyPr>
          <a:lstStyle/>
          <a:p>
            <a:pPr marL="0" indent="0" algn="just">
              <a:buNone/>
            </a:pPr>
            <a:r>
              <a:rPr lang="it-IT" sz="2000" dirty="0">
                <a:solidFill>
                  <a:srgbClr val="0070C0"/>
                </a:solidFill>
              </a:rPr>
              <a:t>- Questo è il momento di rimettersi in cammino, perché fra non molto le persone cominceranno  a transitare per strada. Ma il primo di tutti a iniziare la sua giornata lavorativa è stato Rocco </a:t>
            </a:r>
            <a:r>
              <a:rPr lang="it-IT" sz="2000" dirty="0" err="1">
                <a:solidFill>
                  <a:srgbClr val="0070C0"/>
                </a:solidFill>
              </a:rPr>
              <a:t>Spatu</a:t>
            </a:r>
            <a:r>
              <a:rPr lang="it-IT" sz="2000" dirty="0">
                <a:solidFill>
                  <a:srgbClr val="0070C0"/>
                </a:solidFill>
              </a:rPr>
              <a:t>. </a:t>
            </a:r>
          </a:p>
        </p:txBody>
      </p:sp>
    </p:spTree>
    <p:extLst>
      <p:ext uri="{BB962C8B-B14F-4D97-AF65-F5344CB8AC3E}">
        <p14:creationId xmlns:p14="http://schemas.microsoft.com/office/powerpoint/2010/main" val="37747325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BOCCACCIO</a:t>
            </a:r>
          </a:p>
        </p:txBody>
      </p:sp>
      <p:sp>
        <p:nvSpPr>
          <p:cNvPr id="3" name="Sottotitolo 2"/>
          <p:cNvSpPr>
            <a:spLocks noGrp="1"/>
          </p:cNvSpPr>
          <p:nvPr>
            <p:ph type="subTitle" idx="1"/>
          </p:nvPr>
        </p:nvSpPr>
        <p:spPr/>
        <p:txBody>
          <a:bodyPr>
            <a:normAutofit/>
          </a:bodyPr>
          <a:lstStyle/>
          <a:p>
            <a:r>
              <a:rPr lang="it-IT" dirty="0"/>
              <a:t>Novella quarta</a:t>
            </a:r>
          </a:p>
          <a:p>
            <a:r>
              <a:rPr lang="it-IT" dirty="0" err="1"/>
              <a:t>Chichibio</a:t>
            </a:r>
            <a:r>
              <a:rPr lang="it-IT" dirty="0"/>
              <a:t>, cuoco di </a:t>
            </a:r>
            <a:r>
              <a:rPr lang="it-IT" dirty="0" err="1"/>
              <a:t>Currado</a:t>
            </a:r>
            <a:r>
              <a:rPr lang="it-IT" dirty="0"/>
              <a:t> </a:t>
            </a:r>
            <a:r>
              <a:rPr lang="it-IT" dirty="0" err="1"/>
              <a:t>Gianfigliazzi</a:t>
            </a:r>
            <a:r>
              <a:rPr lang="it-IT" dirty="0"/>
              <a:t>, con una presta parola a sua salute l'ira di </a:t>
            </a:r>
            <a:r>
              <a:rPr lang="it-IT" dirty="0" err="1"/>
              <a:t>Currado</a:t>
            </a:r>
            <a:r>
              <a:rPr lang="it-IT" dirty="0"/>
              <a:t> volge in riso, e sé campa dalla mala ventura minacciatagli da </a:t>
            </a:r>
            <a:r>
              <a:rPr lang="it-IT" dirty="0" err="1"/>
              <a:t>Currado</a:t>
            </a:r>
            <a:r>
              <a:rPr lang="it-IT" dirty="0"/>
              <a:t>.</a:t>
            </a:r>
          </a:p>
        </p:txBody>
      </p:sp>
    </p:spTree>
    <p:extLst>
      <p:ext uri="{BB962C8B-B14F-4D97-AF65-F5344CB8AC3E}">
        <p14:creationId xmlns:p14="http://schemas.microsoft.com/office/powerpoint/2010/main" val="386224134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PROLOGO</a:t>
            </a:r>
            <a:br>
              <a:rPr lang="it-IT" dirty="0"/>
            </a:br>
            <a:r>
              <a:rPr lang="it-IT" dirty="0"/>
              <a:t>costruzione</a:t>
            </a:r>
          </a:p>
        </p:txBody>
      </p:sp>
      <p:sp>
        <p:nvSpPr>
          <p:cNvPr id="3" name="Segnaposto contenuto 2"/>
          <p:cNvSpPr>
            <a:spLocks noGrp="1"/>
          </p:cNvSpPr>
          <p:nvPr>
            <p:ph idx="1"/>
          </p:nvPr>
        </p:nvSpPr>
        <p:spPr/>
        <p:txBody>
          <a:bodyPr>
            <a:normAutofit/>
          </a:bodyPr>
          <a:lstStyle/>
          <a:p>
            <a:pPr marL="0" indent="0">
              <a:buNone/>
            </a:pPr>
            <a:r>
              <a:rPr lang="it-IT" dirty="0" err="1"/>
              <a:t>Currado</a:t>
            </a:r>
            <a:r>
              <a:rPr lang="it-IT" dirty="0"/>
              <a:t> </a:t>
            </a:r>
            <a:r>
              <a:rPr lang="it-IT" dirty="0" err="1"/>
              <a:t>Gianfiglia</a:t>
            </a:r>
            <a:r>
              <a:rPr lang="it-IT" dirty="0"/>
              <a:t> sì come ciascuna di voi e udito e veduto </a:t>
            </a:r>
            <a:r>
              <a:rPr lang="it-IT" dirty="0" err="1"/>
              <a:t>puote</a:t>
            </a:r>
            <a:r>
              <a:rPr lang="it-IT" dirty="0"/>
              <a:t> avere, sempre della nostra città è stato nobile cittadino, liberale e magnifico, e vita cavalleresca tenendo, continuamente in cani e in uccelli s'è dilettato, le sue opere maggiori al presente lasciando stare.</a:t>
            </a:r>
          </a:p>
          <a:p>
            <a:pPr marL="0" indent="0">
              <a:buNone/>
            </a:pPr>
            <a:endParaRPr lang="it-IT" dirty="0"/>
          </a:p>
          <a:p>
            <a:pPr marL="0" indent="0">
              <a:buNone/>
            </a:pPr>
            <a:r>
              <a:rPr lang="it-IT" dirty="0">
                <a:solidFill>
                  <a:srgbClr val="FF0000"/>
                </a:solidFill>
              </a:rPr>
              <a:t>Sì come ciascuna di voi </a:t>
            </a:r>
            <a:r>
              <a:rPr lang="it-IT" dirty="0" err="1">
                <a:solidFill>
                  <a:srgbClr val="FF0000"/>
                </a:solidFill>
              </a:rPr>
              <a:t>puote</a:t>
            </a:r>
            <a:r>
              <a:rPr lang="it-IT" dirty="0">
                <a:solidFill>
                  <a:srgbClr val="FF0000"/>
                </a:solidFill>
              </a:rPr>
              <a:t> avere e udito e veduto, </a:t>
            </a:r>
            <a:r>
              <a:rPr lang="it-IT" dirty="0" err="1">
                <a:solidFill>
                  <a:srgbClr val="FF0000"/>
                </a:solidFill>
              </a:rPr>
              <a:t>Currado</a:t>
            </a:r>
            <a:r>
              <a:rPr lang="it-IT" dirty="0">
                <a:solidFill>
                  <a:srgbClr val="FF0000"/>
                </a:solidFill>
              </a:rPr>
              <a:t> </a:t>
            </a:r>
            <a:r>
              <a:rPr lang="it-IT" dirty="0" err="1">
                <a:solidFill>
                  <a:srgbClr val="FF0000"/>
                </a:solidFill>
              </a:rPr>
              <a:t>Gianfiglia</a:t>
            </a:r>
            <a:r>
              <a:rPr lang="it-IT" dirty="0">
                <a:solidFill>
                  <a:srgbClr val="FF0000"/>
                </a:solidFill>
              </a:rPr>
              <a:t> è stato sempre nobile cittadino della nostra città, liberale e magnifico, e tenendo vita cavalleresca, s'è dilettato continuamente in cani e in uccelli, lasciando stare al presente le sue opere maggiori.</a:t>
            </a:r>
          </a:p>
        </p:txBody>
      </p:sp>
    </p:spTree>
    <p:extLst>
      <p:ext uri="{BB962C8B-B14F-4D97-AF65-F5344CB8AC3E}">
        <p14:creationId xmlns:p14="http://schemas.microsoft.com/office/powerpoint/2010/main" val="317897347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PARAFRASI</a:t>
            </a:r>
          </a:p>
        </p:txBody>
      </p:sp>
      <p:sp>
        <p:nvSpPr>
          <p:cNvPr id="3" name="Segnaposto contenuto 2"/>
          <p:cNvSpPr>
            <a:spLocks noGrp="1"/>
          </p:cNvSpPr>
          <p:nvPr>
            <p:ph idx="1"/>
          </p:nvPr>
        </p:nvSpPr>
        <p:spPr/>
        <p:txBody>
          <a:bodyPr>
            <a:normAutofit fontScale="25000" lnSpcReduction="20000"/>
          </a:bodyPr>
          <a:lstStyle/>
          <a:p>
            <a:pPr marL="0" indent="0" algn="just">
              <a:buNone/>
            </a:pPr>
            <a:endParaRPr lang="it-IT" sz="3600" dirty="0"/>
          </a:p>
          <a:p>
            <a:pPr marL="0" indent="0" algn="just">
              <a:buNone/>
            </a:pPr>
            <a:r>
              <a:rPr lang="it-IT" sz="5600" dirty="0" err="1"/>
              <a:t>Currado</a:t>
            </a:r>
            <a:r>
              <a:rPr lang="it-IT" sz="5600" dirty="0"/>
              <a:t> </a:t>
            </a:r>
            <a:r>
              <a:rPr lang="it-IT" sz="5600" dirty="0" err="1"/>
              <a:t>Gianfiglia</a:t>
            </a:r>
            <a:r>
              <a:rPr lang="it-IT" sz="5600" dirty="0"/>
              <a:t> sì come ciascuna di voi e udito e veduto </a:t>
            </a:r>
            <a:r>
              <a:rPr lang="it-IT" sz="5600" dirty="0" err="1"/>
              <a:t>puote</a:t>
            </a:r>
            <a:r>
              <a:rPr lang="it-IT" sz="5600" dirty="0"/>
              <a:t> avere, sempre della nostra città è stato nobile cittadino, liberale e magnifico, e vita cavalleresca tenendo, continuamente in cani e in uccelli s'è dilettato, le sue opere maggiori al presente lasciando stare.</a:t>
            </a:r>
          </a:p>
          <a:p>
            <a:pPr marL="0" indent="0" algn="just">
              <a:buNone/>
            </a:pPr>
            <a:r>
              <a:rPr lang="it-IT" sz="6400" dirty="0">
                <a:solidFill>
                  <a:srgbClr val="FF0000"/>
                </a:solidFill>
              </a:rPr>
              <a:t>Corrado </a:t>
            </a:r>
            <a:r>
              <a:rPr lang="it-IT" sz="6400" dirty="0" err="1">
                <a:solidFill>
                  <a:srgbClr val="FF0000"/>
                </a:solidFill>
              </a:rPr>
              <a:t>Gianfiglia</a:t>
            </a:r>
            <a:r>
              <a:rPr lang="it-IT" sz="6400" dirty="0">
                <a:solidFill>
                  <a:srgbClr val="FF0000"/>
                </a:solidFill>
              </a:rPr>
              <a:t> come ognuna di voi ha avuto modo di sentir dire e di verificare, nella nostra comunità cittadina ha una lunga fama di persona di indole elevata, generosa e magnanima, e vivendo secondo il costume cavalleresco, si diverte andando spesso a caccia (ovvero: si appassiona alla caccia praticandola abitualmente) con cani e falconi, trascurando al momento occupazioni più impegnative. </a:t>
            </a:r>
          </a:p>
        </p:txBody>
      </p:sp>
    </p:spTree>
    <p:extLst>
      <p:ext uri="{BB962C8B-B14F-4D97-AF65-F5344CB8AC3E}">
        <p14:creationId xmlns:p14="http://schemas.microsoft.com/office/powerpoint/2010/main" val="1944686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SEQUENZA 2</a:t>
            </a:r>
            <a:br>
              <a:rPr lang="it-IT" dirty="0"/>
            </a:br>
            <a:r>
              <a:rPr lang="it-IT" dirty="0"/>
              <a:t>costruzione</a:t>
            </a:r>
          </a:p>
        </p:txBody>
      </p:sp>
      <p:sp>
        <p:nvSpPr>
          <p:cNvPr id="3" name="Segnaposto contenuto 2"/>
          <p:cNvSpPr>
            <a:spLocks noGrp="1"/>
          </p:cNvSpPr>
          <p:nvPr>
            <p:ph idx="1"/>
          </p:nvPr>
        </p:nvSpPr>
        <p:spPr/>
        <p:txBody>
          <a:bodyPr>
            <a:normAutofit fontScale="92500" lnSpcReduction="10000"/>
          </a:bodyPr>
          <a:lstStyle/>
          <a:p>
            <a:pPr marL="0" indent="0">
              <a:buNone/>
            </a:pPr>
            <a:endParaRPr lang="it-IT" dirty="0"/>
          </a:p>
          <a:p>
            <a:pPr marL="0" indent="0">
              <a:buNone/>
            </a:pPr>
            <a:r>
              <a:rPr lang="it-IT" dirty="0"/>
              <a:t>Il quale con un suo falcone avendo un dì presso a Peretola una gru </a:t>
            </a:r>
            <a:r>
              <a:rPr lang="it-IT" dirty="0" err="1"/>
              <a:t>ammazata</a:t>
            </a:r>
            <a:r>
              <a:rPr lang="it-IT" dirty="0"/>
              <a:t>, trovandola grassa e giovane, quella mandò ad un suo buon cuoco, il quale era chiamato </a:t>
            </a:r>
            <a:r>
              <a:rPr lang="it-IT" dirty="0" err="1"/>
              <a:t>Chichibio</a:t>
            </a:r>
            <a:r>
              <a:rPr lang="it-IT" dirty="0"/>
              <a:t>, ed era </a:t>
            </a:r>
            <a:r>
              <a:rPr lang="it-IT" dirty="0" err="1"/>
              <a:t>viniziano</a:t>
            </a:r>
            <a:r>
              <a:rPr lang="it-IT" dirty="0"/>
              <a:t>, e sì gli mandò dicendo che a cena l'arrostisse e </a:t>
            </a:r>
            <a:r>
              <a:rPr lang="it-IT" dirty="0" err="1"/>
              <a:t>governassela</a:t>
            </a:r>
            <a:r>
              <a:rPr lang="it-IT" dirty="0"/>
              <a:t> bene.</a:t>
            </a:r>
          </a:p>
          <a:p>
            <a:pPr marL="0" indent="0">
              <a:buNone/>
            </a:pPr>
            <a:endParaRPr lang="it-IT" dirty="0"/>
          </a:p>
          <a:p>
            <a:pPr marL="0" indent="0">
              <a:buNone/>
            </a:pPr>
            <a:endParaRPr lang="it-IT" dirty="0"/>
          </a:p>
          <a:p>
            <a:pPr marL="0" indent="0">
              <a:buNone/>
            </a:pPr>
            <a:endParaRPr lang="it-IT" dirty="0"/>
          </a:p>
          <a:p>
            <a:pPr marL="0" indent="0">
              <a:buNone/>
            </a:pPr>
            <a:r>
              <a:rPr lang="it-IT" dirty="0">
                <a:solidFill>
                  <a:srgbClr val="FF0000"/>
                </a:solidFill>
              </a:rPr>
              <a:t>Il quale avendo </a:t>
            </a:r>
            <a:r>
              <a:rPr lang="it-IT" dirty="0" err="1">
                <a:solidFill>
                  <a:srgbClr val="FF0000"/>
                </a:solidFill>
              </a:rPr>
              <a:t>ammazata</a:t>
            </a:r>
            <a:r>
              <a:rPr lang="it-IT" dirty="0">
                <a:solidFill>
                  <a:srgbClr val="FF0000"/>
                </a:solidFill>
              </a:rPr>
              <a:t> un dì presso a Peretola una gru con un suo falcone, trovandola grassa e giovane, quella mandò ad un suo buon cuoco, il quale era chiamato </a:t>
            </a:r>
            <a:r>
              <a:rPr lang="it-IT" dirty="0" err="1">
                <a:solidFill>
                  <a:srgbClr val="FF0000"/>
                </a:solidFill>
              </a:rPr>
              <a:t>Chichibio</a:t>
            </a:r>
            <a:r>
              <a:rPr lang="it-IT" dirty="0">
                <a:solidFill>
                  <a:srgbClr val="FF0000"/>
                </a:solidFill>
              </a:rPr>
              <a:t>, ed era </a:t>
            </a:r>
            <a:r>
              <a:rPr lang="it-IT" dirty="0" err="1">
                <a:solidFill>
                  <a:srgbClr val="FF0000"/>
                </a:solidFill>
              </a:rPr>
              <a:t>viniziano</a:t>
            </a:r>
            <a:r>
              <a:rPr lang="it-IT" dirty="0">
                <a:solidFill>
                  <a:srgbClr val="FF0000"/>
                </a:solidFill>
              </a:rPr>
              <a:t>, e sì gli mandò dicendo che l'arrostisse a cena e </a:t>
            </a:r>
            <a:r>
              <a:rPr lang="it-IT" dirty="0" err="1">
                <a:solidFill>
                  <a:srgbClr val="FF0000"/>
                </a:solidFill>
              </a:rPr>
              <a:t>governassela</a:t>
            </a:r>
            <a:r>
              <a:rPr lang="it-IT" dirty="0">
                <a:solidFill>
                  <a:srgbClr val="FF0000"/>
                </a:solidFill>
              </a:rPr>
              <a:t> bene.</a:t>
            </a:r>
          </a:p>
          <a:p>
            <a:endParaRPr lang="it-IT" dirty="0"/>
          </a:p>
        </p:txBody>
      </p:sp>
    </p:spTree>
    <p:extLst>
      <p:ext uri="{BB962C8B-B14F-4D97-AF65-F5344CB8AC3E}">
        <p14:creationId xmlns:p14="http://schemas.microsoft.com/office/powerpoint/2010/main" val="399526242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PARAFRASI SEQUENZA 2</a:t>
            </a:r>
          </a:p>
        </p:txBody>
      </p:sp>
      <p:sp>
        <p:nvSpPr>
          <p:cNvPr id="3" name="Segnaposto contenuto 2"/>
          <p:cNvSpPr>
            <a:spLocks noGrp="1"/>
          </p:cNvSpPr>
          <p:nvPr>
            <p:ph idx="1"/>
          </p:nvPr>
        </p:nvSpPr>
        <p:spPr/>
        <p:txBody>
          <a:bodyPr>
            <a:normAutofit lnSpcReduction="10000"/>
          </a:bodyPr>
          <a:lstStyle/>
          <a:p>
            <a:pPr marL="0" indent="0">
              <a:buNone/>
            </a:pPr>
            <a:r>
              <a:rPr lang="it-IT" dirty="0"/>
              <a:t> Il quale con un suo falcone avendo un dì presso a Peretola una gru </a:t>
            </a:r>
            <a:r>
              <a:rPr lang="it-IT" dirty="0" err="1"/>
              <a:t>ammazata</a:t>
            </a:r>
            <a:r>
              <a:rPr lang="it-IT" dirty="0"/>
              <a:t>, trovandola grassa e giovane, quella mandò ad un suo buon cuoco, il quale era chiamato </a:t>
            </a:r>
            <a:r>
              <a:rPr lang="it-IT" dirty="0" err="1"/>
              <a:t>Chichibio</a:t>
            </a:r>
            <a:r>
              <a:rPr lang="it-IT" dirty="0"/>
              <a:t>, ed era </a:t>
            </a:r>
            <a:r>
              <a:rPr lang="it-IT" dirty="0" err="1"/>
              <a:t>viniziano</a:t>
            </a:r>
            <a:r>
              <a:rPr lang="it-IT" dirty="0"/>
              <a:t>, e sì gli mandò dicendo che a cena l'arrostisse e </a:t>
            </a:r>
            <a:r>
              <a:rPr lang="it-IT" dirty="0" err="1"/>
              <a:t>governassela</a:t>
            </a:r>
            <a:r>
              <a:rPr lang="it-IT" dirty="0"/>
              <a:t> bene.</a:t>
            </a:r>
          </a:p>
          <a:p>
            <a:pPr marL="0" indent="0">
              <a:buNone/>
            </a:pPr>
            <a:endParaRPr lang="it-IT" dirty="0"/>
          </a:p>
          <a:p>
            <a:pPr marL="0" indent="0">
              <a:buNone/>
            </a:pPr>
            <a:endParaRPr lang="it-IT" dirty="0"/>
          </a:p>
          <a:p>
            <a:pPr marL="0" indent="0">
              <a:buNone/>
            </a:pPr>
            <a:r>
              <a:rPr lang="it-IT" dirty="0">
                <a:solidFill>
                  <a:srgbClr val="FF0000"/>
                </a:solidFill>
              </a:rPr>
              <a:t>Ed egli un giorno avendo catturato con un falcone  vicino Peretola una gru e vedendo che era ben nutrita e tenera, la fece portare a uno dei  suoi più bravi cuochi, di nome </a:t>
            </a:r>
            <a:r>
              <a:rPr lang="it-IT" dirty="0" err="1">
                <a:solidFill>
                  <a:srgbClr val="FF0000"/>
                </a:solidFill>
              </a:rPr>
              <a:t>Chichibio</a:t>
            </a:r>
            <a:r>
              <a:rPr lang="it-IT" dirty="0">
                <a:solidFill>
                  <a:srgbClr val="FF0000"/>
                </a:solidFill>
              </a:rPr>
              <a:t>, che veniva da Venezia, e pertanto gli mandò a dire che gli raccomandava di arrostirla e condirla per bene.</a:t>
            </a:r>
          </a:p>
          <a:p>
            <a:endParaRPr lang="it-IT" dirty="0"/>
          </a:p>
        </p:txBody>
      </p:sp>
    </p:spTree>
    <p:extLst>
      <p:ext uri="{BB962C8B-B14F-4D97-AF65-F5344CB8AC3E}">
        <p14:creationId xmlns:p14="http://schemas.microsoft.com/office/powerpoint/2010/main" val="421927835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MINACCIA DI BRUNETTA</a:t>
            </a:r>
            <a:br>
              <a:rPr lang="it-IT" dirty="0"/>
            </a:br>
            <a:r>
              <a:rPr lang="it-IT" dirty="0"/>
              <a:t>costruzione</a:t>
            </a:r>
          </a:p>
        </p:txBody>
      </p:sp>
      <p:sp>
        <p:nvSpPr>
          <p:cNvPr id="3" name="Segnaposto contenuto 2"/>
          <p:cNvSpPr>
            <a:spLocks noGrp="1"/>
          </p:cNvSpPr>
          <p:nvPr>
            <p:ph idx="1"/>
          </p:nvPr>
        </p:nvSpPr>
        <p:spPr/>
        <p:txBody>
          <a:bodyPr>
            <a:normAutofit fontScale="47500" lnSpcReduction="20000"/>
          </a:bodyPr>
          <a:lstStyle/>
          <a:p>
            <a:pPr marL="0" indent="0">
              <a:buNone/>
            </a:pPr>
            <a:endParaRPr lang="it-IT" dirty="0"/>
          </a:p>
          <a:p>
            <a:pPr marL="0" indent="0">
              <a:buNone/>
            </a:pPr>
            <a:r>
              <a:rPr lang="it-IT" sz="3000" dirty="0"/>
              <a:t>Di che donna Brunetta essendo un poco turbata, gli disse:</a:t>
            </a:r>
          </a:p>
          <a:p>
            <a:pPr marL="0" indent="0">
              <a:buNone/>
            </a:pPr>
            <a:r>
              <a:rPr lang="it-IT" sz="3000" dirty="0"/>
              <a:t>- In </a:t>
            </a:r>
            <a:r>
              <a:rPr lang="it-IT" sz="3000" dirty="0" err="1"/>
              <a:t>fè</a:t>
            </a:r>
            <a:r>
              <a:rPr lang="it-IT" sz="3000" dirty="0"/>
              <a:t> di Dio, se tu non la mi dai, tu non avrai mai da me cosa che ti piaccia; - e in </a:t>
            </a:r>
            <a:r>
              <a:rPr lang="it-IT" sz="3000" dirty="0" err="1"/>
              <a:t>brieve</a:t>
            </a:r>
            <a:r>
              <a:rPr lang="it-IT" sz="3000" dirty="0"/>
              <a:t> le parole </a:t>
            </a:r>
            <a:r>
              <a:rPr lang="it-IT" sz="3000" dirty="0" err="1"/>
              <a:t>furon</a:t>
            </a:r>
            <a:r>
              <a:rPr lang="it-IT" sz="3000" dirty="0"/>
              <a:t> molte. Alla fine </a:t>
            </a:r>
            <a:r>
              <a:rPr lang="it-IT" sz="3000" dirty="0" err="1"/>
              <a:t>Chichibio</a:t>
            </a:r>
            <a:r>
              <a:rPr lang="it-IT" sz="3000" dirty="0"/>
              <a:t>, per non crucciar la sua donna, spiccata l'una delle cosce alla gru, gliele diede.</a:t>
            </a:r>
          </a:p>
          <a:p>
            <a:pPr marL="0" indent="0">
              <a:buNone/>
            </a:pPr>
            <a:endParaRPr lang="it-IT" sz="3000" dirty="0"/>
          </a:p>
          <a:p>
            <a:pPr marL="0" indent="0">
              <a:buNone/>
            </a:pPr>
            <a:endParaRPr lang="it-IT" sz="2100" dirty="0"/>
          </a:p>
          <a:p>
            <a:pPr marL="0" indent="0">
              <a:buNone/>
            </a:pPr>
            <a:endParaRPr lang="it-IT" dirty="0"/>
          </a:p>
          <a:p>
            <a:pPr marL="0" indent="0">
              <a:buNone/>
            </a:pPr>
            <a:endParaRPr lang="it-IT" dirty="0"/>
          </a:p>
          <a:p>
            <a:pPr marL="0" indent="0">
              <a:buNone/>
            </a:pPr>
            <a:endParaRPr lang="it-IT" dirty="0"/>
          </a:p>
          <a:p>
            <a:pPr marL="0" indent="0">
              <a:buNone/>
            </a:pPr>
            <a:endParaRPr lang="it-IT" sz="2900" dirty="0">
              <a:solidFill>
                <a:srgbClr val="FF0000"/>
              </a:solidFill>
            </a:endParaRPr>
          </a:p>
          <a:p>
            <a:pPr marL="0" indent="0">
              <a:buNone/>
            </a:pPr>
            <a:r>
              <a:rPr lang="it-IT" sz="2900" dirty="0">
                <a:solidFill>
                  <a:srgbClr val="FF0000"/>
                </a:solidFill>
              </a:rPr>
              <a:t>Di che donna Brunetta essendo turbata un poco, gli disse:</a:t>
            </a:r>
          </a:p>
          <a:p>
            <a:pPr marL="0" indent="0">
              <a:buNone/>
            </a:pPr>
            <a:r>
              <a:rPr lang="it-IT" sz="2900" dirty="0">
                <a:solidFill>
                  <a:srgbClr val="FF0000"/>
                </a:solidFill>
              </a:rPr>
              <a:t>- In </a:t>
            </a:r>
            <a:r>
              <a:rPr lang="it-IT" sz="2900" dirty="0" err="1">
                <a:solidFill>
                  <a:srgbClr val="FF0000"/>
                </a:solidFill>
              </a:rPr>
              <a:t>fè</a:t>
            </a:r>
            <a:r>
              <a:rPr lang="it-IT" sz="2900" dirty="0">
                <a:solidFill>
                  <a:srgbClr val="FF0000"/>
                </a:solidFill>
              </a:rPr>
              <a:t> di Dio, se tu non la mi dai, tu non avrai mai da me cosa che ti piaccia; - e in </a:t>
            </a:r>
            <a:r>
              <a:rPr lang="it-IT" sz="2900" dirty="0" err="1">
                <a:solidFill>
                  <a:srgbClr val="FF0000"/>
                </a:solidFill>
              </a:rPr>
              <a:t>brieve</a:t>
            </a:r>
            <a:r>
              <a:rPr lang="it-IT" sz="2900" dirty="0">
                <a:solidFill>
                  <a:srgbClr val="FF0000"/>
                </a:solidFill>
              </a:rPr>
              <a:t> </a:t>
            </a:r>
            <a:r>
              <a:rPr lang="it-IT" sz="2900" dirty="0" err="1">
                <a:solidFill>
                  <a:srgbClr val="FF0000"/>
                </a:solidFill>
              </a:rPr>
              <a:t>furon</a:t>
            </a:r>
            <a:r>
              <a:rPr lang="it-IT" sz="2900" dirty="0">
                <a:solidFill>
                  <a:srgbClr val="FF0000"/>
                </a:solidFill>
              </a:rPr>
              <a:t> molte le parole. Alla fine </a:t>
            </a:r>
            <a:r>
              <a:rPr lang="it-IT" sz="2900" dirty="0" err="1">
                <a:solidFill>
                  <a:srgbClr val="FF0000"/>
                </a:solidFill>
              </a:rPr>
              <a:t>Chichibio</a:t>
            </a:r>
            <a:r>
              <a:rPr lang="it-IT" sz="2900" dirty="0">
                <a:solidFill>
                  <a:srgbClr val="FF0000"/>
                </a:solidFill>
              </a:rPr>
              <a:t>, per non crucciar la sua donna, spiccata l'una delle cosce alla gru, gliele diede.</a:t>
            </a:r>
          </a:p>
          <a:p>
            <a:endParaRPr lang="it-IT" sz="2900" dirty="0">
              <a:solidFill>
                <a:srgbClr val="FF0000"/>
              </a:solidFill>
            </a:endParaRPr>
          </a:p>
          <a:p>
            <a:endParaRPr lang="it-IT" dirty="0"/>
          </a:p>
        </p:txBody>
      </p:sp>
    </p:spTree>
    <p:extLst>
      <p:ext uri="{BB962C8B-B14F-4D97-AF65-F5344CB8AC3E}">
        <p14:creationId xmlns:p14="http://schemas.microsoft.com/office/powerpoint/2010/main" val="1460282444"/>
      </p:ext>
    </p:extLst>
  </p:cSld>
  <p:clrMapOvr>
    <a:masterClrMapping/>
  </p:clrMapOvr>
</p:sld>
</file>

<file path=ppt/theme/theme1.xml><?xml version="1.0" encoding="utf-8"?>
<a:theme xmlns:a="http://schemas.openxmlformats.org/drawingml/2006/main" name="Atlante">
  <a:themeElements>
    <a:clrScheme name="Atlante">
      <a:dk1>
        <a:sysClr val="windowText" lastClr="000000"/>
      </a:dk1>
      <a:lt1>
        <a:sysClr val="window" lastClr="FFFFFF"/>
      </a:lt1>
      <a:dk2>
        <a:srgbClr val="454545"/>
      </a:dk2>
      <a:lt2>
        <a:srgbClr val="E0E0E0"/>
      </a:lt2>
      <a:accent1>
        <a:srgbClr val="78C30D"/>
      </a:accent1>
      <a:accent2>
        <a:srgbClr val="099B62"/>
      </a:accent2>
      <a:accent3>
        <a:srgbClr val="21CFDF"/>
      </a:accent3>
      <a:accent4>
        <a:srgbClr val="179FDF"/>
      </a:accent4>
      <a:accent5>
        <a:srgbClr val="E75710"/>
      </a:accent5>
      <a:accent6>
        <a:srgbClr val="F89C19"/>
      </a:accent6>
      <a:hlink>
        <a:srgbClr val="7CDE25"/>
      </a:hlink>
      <a:folHlink>
        <a:srgbClr val="BCE8A8"/>
      </a:folHlink>
    </a:clrScheme>
    <a:fontScheme name="Atlan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nte">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EF0781-FB17-4F1F-B3B1-699933968CEA}"/>
    </a:ext>
  </a:extLst>
</a:theme>
</file>

<file path=docProps/app.xml><?xml version="1.0" encoding="utf-8"?>
<Properties xmlns="http://schemas.openxmlformats.org/officeDocument/2006/extended-properties" xmlns:vt="http://schemas.openxmlformats.org/officeDocument/2006/docPropsVTypes">
  <Template>{77735576-E1CF-A84F-8289-BB32FDF69149}tf16401369</Template>
  <TotalTime>682</TotalTime>
  <Words>5683</Words>
  <Application>Microsoft Macintosh PowerPoint</Application>
  <PresentationFormat>Presentazione su schermo (4:3)</PresentationFormat>
  <Paragraphs>402</Paragraphs>
  <Slides>111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111</vt:i4>
      </vt:variant>
    </vt:vector>
  </HeadingPairs>
  <TitlesOfParts>
    <vt:vector size="118" baseType="lpstr">
      <vt:lpstr>Arial</vt:lpstr>
      <vt:lpstr>Calibri Light</vt:lpstr>
      <vt:lpstr>Garamond</vt:lpstr>
      <vt:lpstr>Rockwell</vt:lpstr>
      <vt:lpstr>Times</vt:lpstr>
      <vt:lpstr>Wingdings</vt:lpstr>
      <vt:lpstr>Atlante</vt:lpstr>
      <vt:lpstr>ACCADEMIA DEI LINCEI  FONDAZIONE  “I LINCEI PER LA SCUOLA”  POLO   CATANIA -MESSINA  a.s. 2021 / 2022 Corso di Italiano . </vt:lpstr>
      <vt:lpstr>Titolo del corso</vt:lpstr>
      <vt:lpstr>LEZIONE INAUGURALE 11 gennaio 2022</vt:lpstr>
      <vt:lpstr>Riscrivere è scrivere?</vt:lpstr>
      <vt:lpstr>SCRIVERE “parlare pensato” (Pietro Bembo)</vt:lpstr>
      <vt:lpstr>LA PARAFRASI, ovvero “riscrivere”</vt:lpstr>
      <vt:lpstr>OPERAZIONE MENTALE</vt:lpstr>
      <vt:lpstr>Operazione testuale</vt:lpstr>
      <vt:lpstr>La coesione</vt:lpstr>
      <vt:lpstr>Richiami funzionali al presente tema</vt:lpstr>
      <vt:lpstr>La COESIONE si fonda su:  Ordine delle parole  </vt:lpstr>
      <vt:lpstr>La COESIONE si fonda su:  Ordine delle parole  </vt:lpstr>
      <vt:lpstr>La COESIONE si fonda su:  collegamento grammaticale delle parti </vt:lpstr>
      <vt:lpstr>Per mantenere la coesione</vt:lpstr>
      <vt:lpstr>Coesione garantita dalle  proforme</vt:lpstr>
      <vt:lpstr>COESIVI LESSICALI </vt:lpstr>
      <vt:lpstr>ELEMENTI COESIVI NELLA  RIFORMULAZIONE</vt:lpstr>
      <vt:lpstr>Esempio minimo di riformulazione con ridenominazione</vt:lpstr>
      <vt:lpstr>PARAFRASI COME OPERAZIONE TESTUALE PRAGMATICA</vt:lpstr>
      <vt:lpstr>PARAFRASI COME OPERAZIONE TESTUALE PRAGMATICA</vt:lpstr>
      <vt:lpstr>PARAFRASI COME OPERAZIONE TESTUALE PRAGMATICA</vt:lpstr>
      <vt:lpstr>FUNZIONE DIDATTICA</vt:lpstr>
      <vt:lpstr>PARAFRASI E STORIA DELLA DIDATTICA</vt:lpstr>
      <vt:lpstr>SIGNIFICATI DEL TERMINE NEI VOCABOLARI</vt:lpstr>
      <vt:lpstr>«PARAFRASARE» secondo i vocabolari</vt:lpstr>
      <vt:lpstr>SIGNIFICATO ESTENSIVO</vt:lpstr>
      <vt:lpstr>SINONIMI</vt:lpstr>
      <vt:lpstr>SINONIMI</vt:lpstr>
      <vt:lpstr>LA PARAFRASI E’ UNA FORMA DI TRADUZIONE?</vt:lpstr>
      <vt:lpstr>«TRADUZIONE» nei vocabolari</vt:lpstr>
      <vt:lpstr>FINALITA’ DELLA TRADUZIONE estendibili alla parafrasi</vt:lpstr>
      <vt:lpstr>NELLA TRADUZIONE E’ INDISPENSABILE UN MEDIATORE [ estendibile alla parafrasi]</vt:lpstr>
      <vt:lpstr>TIPOLOGIE DI TRADUZIONE SECONDO ROMAN JAKOBSON</vt:lpstr>
      <vt:lpstr>Parafrasi come intralingual translation: ltraduzione all’interno della medesima lingua (o riformulazione) </vt:lpstr>
      <vt:lpstr>PARAFRASI COME COMMUTAZIONE DI REGISTRO LINGUISTICO</vt:lpstr>
      <vt:lpstr>PARAFRASI COME COMMUTAZIONE DI REGISTRO LINGUISTICO</vt:lpstr>
      <vt:lpstr>PARAFRASI COME COMMUTAZIONE DI REGISTRO LINGUISTICO</vt:lpstr>
      <vt:lpstr>COMPRENSIONE DEL TESTO</vt:lpstr>
      <vt:lpstr>SI PUO’ DETTARE LA PARAFRASI?</vt:lpstr>
      <vt:lpstr>OPERAZIONI PRELIMINARI</vt:lpstr>
      <vt:lpstr>PARAFRASI DI UN TESTO POETICO</vt:lpstr>
      <vt:lpstr>PARAFRASI E PERIFRASI</vt:lpstr>
      <vt:lpstr>PARAFRASI E RIASSUNTO</vt:lpstr>
      <vt:lpstr>NELLA PARAFRASI NON SI PERDE NULLA</vt:lpstr>
      <vt:lpstr>COSA SI PERDE NELLA PARAFRASI?</vt:lpstr>
      <vt:lpstr>PARAFRASI COME PROVA DI COMPETENZA TESTUALE</vt:lpstr>
      <vt:lpstr>TRADUZIONE E CULTURA</vt:lpstr>
      <vt:lpstr>TRADUZIONE INTRACULTURALE </vt:lpstr>
      <vt:lpstr>TRADUZIONE ATTUALIZZANTE</vt:lpstr>
      <vt:lpstr>PROTOTESTO E METATESTO</vt:lpstr>
      <vt:lpstr>TRADUZIONE INTERLINGUISTICA</vt:lpstr>
      <vt:lpstr>PARAFRASI E COMMENTO</vt:lpstr>
      <vt:lpstr>LINEE GUIDA</vt:lpstr>
      <vt:lpstr>Fini didattici della parafrasi</vt:lpstr>
      <vt:lpstr>PARAFRASI COME SUPPORTO COGNITIVO</vt:lpstr>
      <vt:lpstr>STATUTO STORICO-LINGUISTICO ATTUALE</vt:lpstr>
      <vt:lpstr>PARAFRASI COME RIFORMULAZIONE  INTEGRALE, E DUNQUE RISCRITTURA</vt:lpstr>
      <vt:lpstr>PARAFRASI COME RISCRITTURA: NON RIFORMULAZIONE LESSICALE</vt:lpstr>
      <vt:lpstr>PARAFRASI STILISTICA COME mediazione linguistica e culturale</vt:lpstr>
      <vt:lpstr>Riformulazione stilistica </vt:lpstr>
      <vt:lpstr>intento normalizzante</vt:lpstr>
      <vt:lpstr>ESEMPI DI AUTORE </vt:lpstr>
      <vt:lpstr>MANZONI</vt:lpstr>
      <vt:lpstr>«I PROMESSI SPOSI» cap. XV </vt:lpstr>
      <vt:lpstr>«I PROMESSI SPOSI» cap. XV</vt:lpstr>
      <vt:lpstr>«I PROMESSI SPOSI» cap. XV</vt:lpstr>
      <vt:lpstr>«I PROMESSI SPOSI» cap. XV </vt:lpstr>
      <vt:lpstr>«I PROMESSI SPOSI» cap. XV </vt:lpstr>
      <vt:lpstr>«I PROMESSI SPOSI» cap. XV </vt:lpstr>
      <vt:lpstr>VERGA</vt:lpstr>
      <vt:lpstr>VERGA Carmen </vt:lpstr>
      <vt:lpstr>VERGA Carmen </vt:lpstr>
      <vt:lpstr>Spunti di riflessione</vt:lpstr>
      <vt:lpstr>Parafrasi come operazione sociolinguistica</vt:lpstr>
      <vt:lpstr> RISCRITTURA DIAFASICA da stile colloquiale a stile aulico</vt:lpstr>
      <vt:lpstr>SUGGERRIMENTI DI METODO</vt:lpstr>
      <vt:lpstr>costruzione microsintattica  e  costruzione macrosintattica</vt:lpstr>
      <vt:lpstr>costruzione macrosintattica  e analisi del periodo</vt:lpstr>
      <vt:lpstr>costruzione microsintattica  e  analisi logica</vt:lpstr>
      <vt:lpstr>Eventuale integrazione di dati con un metatesto</vt:lpstr>
      <vt:lpstr>PARAFRASI STILISTICA E RETORICA</vt:lpstr>
      <vt:lpstr>ESEMPI DI PARAFRASI DI TESTI</vt:lpstr>
      <vt:lpstr>ORLANDO FURIOSO, XXV-76 costruzione</vt:lpstr>
      <vt:lpstr>ORLANDO FURIOSO, XXV-76 parafrasi</vt:lpstr>
      <vt:lpstr>ORLANDO FURIOSO, XXV-76 parafrasi</vt:lpstr>
      <vt:lpstr>I MALAVOGLIA, xv</vt:lpstr>
      <vt:lpstr>I MALAVOGLIA, xv</vt:lpstr>
      <vt:lpstr>I MALAVOGLIA, xv</vt:lpstr>
      <vt:lpstr>I MALAVOGLIA, xv</vt:lpstr>
      <vt:lpstr>I MALAVOGLIA, xv</vt:lpstr>
      <vt:lpstr>I MALAVOGLIA, xv</vt:lpstr>
      <vt:lpstr>I MALAVOGLIA, xv</vt:lpstr>
      <vt:lpstr>I MALAVOGLIA, xv</vt:lpstr>
      <vt:lpstr>BOCCACCIO</vt:lpstr>
      <vt:lpstr>PROLOGO costruzione</vt:lpstr>
      <vt:lpstr>PARAFRASI</vt:lpstr>
      <vt:lpstr>SEQUENZA 2 costruzione</vt:lpstr>
      <vt:lpstr>PARAFRASI SEQUENZA 2</vt:lpstr>
      <vt:lpstr>MINACCIA DI BRUNETTA costruzione</vt:lpstr>
      <vt:lpstr>PARAFRASI DELLA MINACCIA  DI BRUNETTA</vt:lpstr>
      <vt:lpstr>COLLERA DI CURRADO costruzione</vt:lpstr>
      <vt:lpstr>PARAFRASI DELLA  COLLERA DI CURRADO</vt:lpstr>
      <vt:lpstr>REPLICA DI CHICHIBIO costruzione</vt:lpstr>
      <vt:lpstr>PARAFRASI DELLA REPLICA DI CHICHIBIO</vt:lpstr>
      <vt:lpstr>RISCRIVERE È SCRIVERE?</vt:lpstr>
      <vt:lpstr>Scrittura come atto progettuale e  procedurale</vt:lpstr>
      <vt:lpstr>RISCRIVERE È:</vt:lpstr>
      <vt:lpstr>RISCRIVERE È:</vt:lpstr>
      <vt:lpstr>ROSCRIVERE È:</vt:lpstr>
      <vt:lpstr>LA PARAFRASI È:</vt:lpstr>
      <vt:lpstr>RISCRIVERE È SCRIVERE, IN DEFINITIVA?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PARAFRASI</dc:title>
  <dc:creator>Gabriella Alfieri</dc:creator>
  <cp:lastModifiedBy>Microsoft Office User</cp:lastModifiedBy>
  <cp:revision>205</cp:revision>
  <dcterms:created xsi:type="dcterms:W3CDTF">2018-11-10T07:41:56Z</dcterms:created>
  <dcterms:modified xsi:type="dcterms:W3CDTF">2022-01-15T19:31:29Z</dcterms:modified>
</cp:coreProperties>
</file>