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sldIdLst>
    <p:sldId id="256" r:id="rId2"/>
    <p:sldId id="311" r:id="rId3"/>
    <p:sldId id="314" r:id="rId4"/>
    <p:sldId id="317" r:id="rId5"/>
    <p:sldId id="287" r:id="rId6"/>
    <p:sldId id="288" r:id="rId7"/>
    <p:sldId id="261" r:id="rId8"/>
    <p:sldId id="296" r:id="rId9"/>
    <p:sldId id="297" r:id="rId10"/>
    <p:sldId id="298" r:id="rId11"/>
    <p:sldId id="299" r:id="rId12"/>
    <p:sldId id="300" r:id="rId13"/>
    <p:sldId id="301" r:id="rId14"/>
    <p:sldId id="302" r:id="rId15"/>
    <p:sldId id="264" r:id="rId16"/>
    <p:sldId id="312" r:id="rId17"/>
    <p:sldId id="265" r:id="rId18"/>
    <p:sldId id="303" r:id="rId19"/>
    <p:sldId id="266" r:id="rId20"/>
    <p:sldId id="267" r:id="rId21"/>
    <p:sldId id="304" r:id="rId22"/>
    <p:sldId id="305" r:id="rId23"/>
    <p:sldId id="268" r:id="rId24"/>
    <p:sldId id="306" r:id="rId25"/>
    <p:sldId id="308" r:id="rId26"/>
    <p:sldId id="269" r:id="rId27"/>
    <p:sldId id="271" r:id="rId28"/>
    <p:sldId id="313" r:id="rId29"/>
    <p:sldId id="272" r:id="rId30"/>
    <p:sldId id="307" r:id="rId31"/>
    <p:sldId id="273" r:id="rId32"/>
    <p:sldId id="315" r:id="rId33"/>
    <p:sldId id="316" r:id="rId3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1" autoAdjust="0"/>
    <p:restoredTop sz="94660"/>
  </p:normalViewPr>
  <p:slideViewPr>
    <p:cSldViewPr>
      <p:cViewPr varScale="1">
        <p:scale>
          <a:sx n="105" d="100"/>
          <a:sy n="105" d="100"/>
        </p:scale>
        <p:origin x="16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669E7-B892-B34C-9FDE-301F00EFD8C9}" type="datetimeFigureOut">
              <a:rPr lang="en-US" smtClean="0"/>
              <a:t>11/16/2023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CA75C-00C3-D644-9E11-5A269C0B26A3}" type="slidenum">
              <a:rPr lang="en-US" smtClean="0"/>
              <a:t>‹N›</a:t>
            </a:fld>
            <a:endParaRPr lang="en-US"/>
          </a:p>
        </p:txBody>
      </p:sp>
    </p:spTree>
    <p:extLst>
      <p:ext uri="{BB962C8B-B14F-4D97-AF65-F5344CB8AC3E}">
        <p14:creationId xmlns:p14="http://schemas.microsoft.com/office/powerpoint/2010/main" val="6216623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Picture 4" descr="immagine slide"/>
          <p:cNvPicPr>
            <a:picLocks noChangeAspect="1" noChangeArrowheads="1"/>
          </p:cNvPicPr>
          <p:nvPr userDrawn="1"/>
        </p:nvPicPr>
        <p:blipFill>
          <a:blip r:embed="rId2">
            <a:extLst>
              <a:ext uri="{28A0092B-C50C-407E-A947-70E740481C1C}">
                <a14:useLocalDpi xmlns:a14="http://schemas.microsoft.com/office/drawing/2010/main" val="0"/>
              </a:ext>
            </a:extLst>
          </a:blip>
          <a:srcRect l="1181"/>
          <a:stretch>
            <a:fillRect/>
          </a:stretch>
        </p:blipFill>
        <p:spPr bwMode="auto">
          <a:xfrm>
            <a:off x="0" y="0"/>
            <a:ext cx="91440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olo 1"/>
          <p:cNvSpPr>
            <a:spLocks noGrp="1"/>
          </p:cNvSpPr>
          <p:nvPr>
            <p:ph type="title"/>
          </p:nvPr>
        </p:nvSpPr>
        <p:spPr>
          <a:xfrm>
            <a:off x="323528" y="1781944"/>
            <a:ext cx="8229600" cy="1143000"/>
          </a:xfrm>
          <a:prstGeom prst="rect">
            <a:avLst/>
          </a:prstGeom>
        </p:spPr>
        <p:txBody>
          <a:bodyPr/>
          <a:lstStyle>
            <a:lvl1pPr algn="l" rtl="0" eaLnBrk="1" fontAlgn="base" hangingPunct="1">
              <a:spcBef>
                <a:spcPct val="50000"/>
              </a:spcBef>
              <a:spcAft>
                <a:spcPct val="0"/>
              </a:spcAft>
              <a:defRPr lang="it-IT" sz="3200" b="1" kern="1200" dirty="0">
                <a:solidFill>
                  <a:srgbClr val="000066"/>
                </a:solidFill>
                <a:latin typeface="Arial" charset="0"/>
                <a:ea typeface="+mn-ea"/>
                <a:cs typeface="Arial" charset="0"/>
              </a:defRPr>
            </a:lvl1pPr>
          </a:lstStyle>
          <a:p>
            <a:r>
              <a:rPr lang="it-IT" noProof="0"/>
              <a:t>Click to edit Master title style</a:t>
            </a:r>
          </a:p>
        </p:txBody>
      </p:sp>
      <p:sp>
        <p:nvSpPr>
          <p:cNvPr id="5" name="Segnaposto testo 8"/>
          <p:cNvSpPr>
            <a:spLocks noGrp="1"/>
          </p:cNvSpPr>
          <p:nvPr>
            <p:ph type="body" sz="quarter" idx="10"/>
          </p:nvPr>
        </p:nvSpPr>
        <p:spPr>
          <a:xfrm>
            <a:off x="323528" y="3429000"/>
            <a:ext cx="8280920" cy="461665"/>
          </a:xfrm>
          <a:prstGeom prst="rect">
            <a:avLst/>
          </a:prstGeom>
        </p:spPr>
        <p:txBody>
          <a:bodyPr wrap="square">
            <a:spAutoFit/>
          </a:bodyPr>
          <a:lstStyle>
            <a:lvl1pPr marL="0" indent="0" algn="l" rtl="0" eaLnBrk="1" fontAlgn="base" hangingPunct="1">
              <a:spcBef>
                <a:spcPct val="50000"/>
              </a:spcBef>
              <a:spcAft>
                <a:spcPct val="0"/>
              </a:spcAft>
              <a:buNone/>
              <a:defRPr lang="it-IT" sz="2400" kern="1200" dirty="0" smtClean="0">
                <a:solidFill>
                  <a:srgbClr val="000066"/>
                </a:solidFill>
                <a:latin typeface="Arial" charset="0"/>
                <a:ea typeface="+mn-ea"/>
                <a:cs typeface="Arial" charset="0"/>
              </a:defRPr>
            </a:lvl1pPr>
          </a:lstStyle>
          <a:p>
            <a:pPr lvl="0"/>
            <a:r>
              <a:rPr lang="it-IT" noProof="0"/>
              <a:t>Click to edit Master text styles</a:t>
            </a:r>
          </a:p>
        </p:txBody>
      </p:sp>
    </p:spTree>
    <p:extLst>
      <p:ext uri="{BB962C8B-B14F-4D97-AF65-F5344CB8AC3E}">
        <p14:creationId xmlns:p14="http://schemas.microsoft.com/office/powerpoint/2010/main" val="225003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6" name="Picture 4" descr="slide 2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title"/>
          </p:nvPr>
        </p:nvSpPr>
        <p:spPr>
          <a:xfrm>
            <a:off x="323850" y="188913"/>
            <a:ext cx="6624414" cy="461665"/>
          </a:xfrm>
          <a:prstGeom prst="rect">
            <a:avLst/>
          </a:prstGeom>
        </p:spPr>
        <p:txBody>
          <a:bodyPr wrap="square">
            <a:spAutoFit/>
          </a:bodyPr>
          <a:lstStyle>
            <a:lvl1pPr algn="l">
              <a:defRPr sz="2400" b="1">
                <a:solidFill>
                  <a:srgbClr val="000066"/>
                </a:solidFill>
                <a:latin typeface="Arial" pitchFamily="34" charset="0"/>
                <a:cs typeface="Arial" pitchFamily="34" charset="0"/>
              </a:defRPr>
            </a:lvl1pPr>
          </a:lstStyle>
          <a:p>
            <a:r>
              <a:rPr lang="it-IT" noProof="0"/>
              <a:t>Click to edit Master title style</a:t>
            </a:r>
          </a:p>
        </p:txBody>
      </p:sp>
      <p:pic>
        <p:nvPicPr>
          <p:cNvPr id="7" name="Picture 5" descr="porton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2450" y="5589588"/>
            <a:ext cx="64293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contenuto 2"/>
          <p:cNvSpPr>
            <a:spLocks noGrp="1"/>
          </p:cNvSpPr>
          <p:nvPr>
            <p:ph sz="half" idx="1"/>
          </p:nvPr>
        </p:nvSpPr>
        <p:spPr>
          <a:xfrm>
            <a:off x="323850" y="1484784"/>
            <a:ext cx="4038600" cy="4525963"/>
          </a:xfrm>
          <a:prstGeom prst="rect">
            <a:avLst/>
          </a:prstGeom>
        </p:spPr>
        <p:txBody>
          <a:bodyPr/>
          <a:lstStyle>
            <a:lvl1pPr>
              <a:defRPr sz="2400">
                <a:solidFill>
                  <a:srgbClr val="000066"/>
                </a:solidFill>
                <a:latin typeface="Arial" pitchFamily="34" charset="0"/>
                <a:cs typeface="Arial" pitchFamily="34" charset="0"/>
              </a:defRPr>
            </a:lvl1pPr>
            <a:lvl2pPr>
              <a:defRPr sz="2000">
                <a:solidFill>
                  <a:srgbClr val="000066"/>
                </a:solidFill>
                <a:latin typeface="Arial" pitchFamily="34" charset="0"/>
                <a:cs typeface="Arial" pitchFamily="34" charset="0"/>
              </a:defRPr>
            </a:lvl2pPr>
            <a:lvl3pPr>
              <a:defRPr sz="1800">
                <a:solidFill>
                  <a:srgbClr val="000066"/>
                </a:solidFill>
                <a:latin typeface="Arial" pitchFamily="34" charset="0"/>
                <a:cs typeface="Arial" pitchFamily="34" charset="0"/>
              </a:defRPr>
            </a:lvl3pPr>
            <a:lvl4pPr>
              <a:defRPr sz="1600">
                <a:solidFill>
                  <a:srgbClr val="000066"/>
                </a:solidFill>
                <a:latin typeface="Arial" pitchFamily="34" charset="0"/>
                <a:cs typeface="Arial" pitchFamily="34" charset="0"/>
              </a:defRPr>
            </a:lvl4pPr>
            <a:lvl5pPr>
              <a:defRPr sz="1600">
                <a:solidFill>
                  <a:srgbClr val="000066"/>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10" name="Segnaposto contenuto 2"/>
          <p:cNvSpPr>
            <a:spLocks noGrp="1"/>
          </p:cNvSpPr>
          <p:nvPr>
            <p:ph sz="half" idx="10"/>
          </p:nvPr>
        </p:nvSpPr>
        <p:spPr>
          <a:xfrm>
            <a:off x="4520240" y="1484784"/>
            <a:ext cx="4038600" cy="4525963"/>
          </a:xfrm>
          <a:prstGeom prst="rect">
            <a:avLst/>
          </a:prstGeom>
        </p:spPr>
        <p:txBody>
          <a:bodyPr/>
          <a:lstStyle>
            <a:lvl1pPr>
              <a:defRPr sz="2400">
                <a:solidFill>
                  <a:srgbClr val="000066"/>
                </a:solidFill>
                <a:latin typeface="Arial" pitchFamily="34" charset="0"/>
                <a:cs typeface="Arial" pitchFamily="34" charset="0"/>
              </a:defRPr>
            </a:lvl1pPr>
            <a:lvl2pPr>
              <a:defRPr sz="2000">
                <a:solidFill>
                  <a:srgbClr val="000066"/>
                </a:solidFill>
                <a:latin typeface="Arial" pitchFamily="34" charset="0"/>
                <a:cs typeface="Arial" pitchFamily="34" charset="0"/>
              </a:defRPr>
            </a:lvl2pPr>
            <a:lvl3pPr>
              <a:defRPr sz="1800">
                <a:solidFill>
                  <a:srgbClr val="000066"/>
                </a:solidFill>
                <a:latin typeface="Arial" pitchFamily="34" charset="0"/>
                <a:cs typeface="Arial" pitchFamily="34" charset="0"/>
              </a:defRPr>
            </a:lvl3pPr>
            <a:lvl4pPr>
              <a:defRPr sz="1600">
                <a:solidFill>
                  <a:srgbClr val="000066"/>
                </a:solidFill>
                <a:latin typeface="Arial" pitchFamily="34" charset="0"/>
                <a:cs typeface="Arial" pitchFamily="34" charset="0"/>
              </a:defRPr>
            </a:lvl4pPr>
            <a:lvl5pPr>
              <a:defRPr sz="1600">
                <a:solidFill>
                  <a:srgbClr val="000066"/>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Tree>
    <p:extLst>
      <p:ext uri="{BB962C8B-B14F-4D97-AF65-F5344CB8AC3E}">
        <p14:creationId xmlns:p14="http://schemas.microsoft.com/office/powerpoint/2010/main" val="179322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pic>
        <p:nvPicPr>
          <p:cNvPr id="6" name="Picture 4" descr="slide 2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title"/>
          </p:nvPr>
        </p:nvSpPr>
        <p:spPr>
          <a:xfrm>
            <a:off x="323850" y="188913"/>
            <a:ext cx="6624414" cy="461665"/>
          </a:xfrm>
          <a:prstGeom prst="rect">
            <a:avLst/>
          </a:prstGeom>
        </p:spPr>
        <p:txBody>
          <a:bodyPr wrap="square">
            <a:spAutoFit/>
          </a:bodyPr>
          <a:lstStyle>
            <a:lvl1pPr algn="l">
              <a:defRPr sz="2400" b="1">
                <a:solidFill>
                  <a:srgbClr val="000066"/>
                </a:solidFill>
                <a:latin typeface="Arial" pitchFamily="34" charset="0"/>
                <a:cs typeface="Arial" pitchFamily="34" charset="0"/>
              </a:defRPr>
            </a:lvl1pPr>
          </a:lstStyle>
          <a:p>
            <a:r>
              <a:rPr lang="it-IT" noProof="0"/>
              <a:t>Click to edit Master title style</a:t>
            </a:r>
            <a:endParaRPr lang="it-IT" noProof="0" dirty="0"/>
          </a:p>
        </p:txBody>
      </p:sp>
      <p:pic>
        <p:nvPicPr>
          <p:cNvPr id="7" name="Picture 5" descr="porton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2450" y="5589588"/>
            <a:ext cx="64293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contenuto 2"/>
          <p:cNvSpPr>
            <a:spLocks noGrp="1"/>
          </p:cNvSpPr>
          <p:nvPr>
            <p:ph sz="half" idx="1"/>
          </p:nvPr>
        </p:nvSpPr>
        <p:spPr>
          <a:xfrm>
            <a:off x="323850" y="1484784"/>
            <a:ext cx="7848600" cy="4525963"/>
          </a:xfrm>
          <a:prstGeom prst="rect">
            <a:avLst/>
          </a:prstGeom>
        </p:spPr>
        <p:txBody>
          <a:bodyPr/>
          <a:lstStyle>
            <a:lvl1pPr>
              <a:defRPr sz="2400">
                <a:solidFill>
                  <a:srgbClr val="000066"/>
                </a:solidFill>
                <a:latin typeface="Arial" pitchFamily="34" charset="0"/>
                <a:cs typeface="Arial" pitchFamily="34" charset="0"/>
              </a:defRPr>
            </a:lvl1pPr>
            <a:lvl2pPr>
              <a:defRPr sz="2000">
                <a:solidFill>
                  <a:srgbClr val="000066"/>
                </a:solidFill>
                <a:latin typeface="Arial" pitchFamily="34" charset="0"/>
                <a:cs typeface="Arial" pitchFamily="34" charset="0"/>
              </a:defRPr>
            </a:lvl2pPr>
            <a:lvl3pPr>
              <a:defRPr sz="1800">
                <a:solidFill>
                  <a:srgbClr val="000066"/>
                </a:solidFill>
                <a:latin typeface="Arial" pitchFamily="34" charset="0"/>
                <a:cs typeface="Arial" pitchFamily="34" charset="0"/>
              </a:defRPr>
            </a:lvl3pPr>
            <a:lvl4pPr>
              <a:defRPr sz="1600">
                <a:solidFill>
                  <a:srgbClr val="000066"/>
                </a:solidFill>
                <a:latin typeface="Arial" pitchFamily="34" charset="0"/>
                <a:cs typeface="Arial" pitchFamily="34" charset="0"/>
              </a:defRPr>
            </a:lvl4pPr>
            <a:lvl5pPr>
              <a:defRPr sz="1600">
                <a:solidFill>
                  <a:srgbClr val="000066"/>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Tree>
    <p:extLst>
      <p:ext uri="{BB962C8B-B14F-4D97-AF65-F5344CB8AC3E}">
        <p14:creationId xmlns:p14="http://schemas.microsoft.com/office/powerpoint/2010/main" val="10776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personalizzato">
    <p:spTree>
      <p:nvGrpSpPr>
        <p:cNvPr id="1" name=""/>
        <p:cNvGrpSpPr/>
        <p:nvPr/>
      </p:nvGrpSpPr>
      <p:grpSpPr>
        <a:xfrm>
          <a:off x="0" y="0"/>
          <a:ext cx="0" cy="0"/>
          <a:chOff x="0" y="0"/>
          <a:chExt cx="0" cy="0"/>
        </a:xfrm>
      </p:grpSpPr>
      <p:pic>
        <p:nvPicPr>
          <p:cNvPr id="6" name="Picture 4" descr="slide 2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p:cNvSpPr>
            <a:spLocks noGrp="1"/>
          </p:cNvSpPr>
          <p:nvPr>
            <p:ph type="title"/>
          </p:nvPr>
        </p:nvSpPr>
        <p:spPr>
          <a:xfrm>
            <a:off x="323850" y="188913"/>
            <a:ext cx="6624414" cy="461665"/>
          </a:xfrm>
          <a:prstGeom prst="rect">
            <a:avLst/>
          </a:prstGeom>
        </p:spPr>
        <p:txBody>
          <a:bodyPr wrap="square">
            <a:spAutoFit/>
          </a:bodyPr>
          <a:lstStyle>
            <a:lvl1pPr algn="l">
              <a:defRPr sz="2400" b="1">
                <a:solidFill>
                  <a:srgbClr val="000066"/>
                </a:solidFill>
                <a:latin typeface="Arial" pitchFamily="34" charset="0"/>
                <a:cs typeface="Arial" pitchFamily="34" charset="0"/>
              </a:defRPr>
            </a:lvl1pPr>
          </a:lstStyle>
          <a:p>
            <a:r>
              <a:rPr lang="it-IT" noProof="0"/>
              <a:t>Click to edit Master title style</a:t>
            </a:r>
          </a:p>
        </p:txBody>
      </p:sp>
      <p:pic>
        <p:nvPicPr>
          <p:cNvPr id="7" name="Picture 5" descr="porton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72450" y="5589588"/>
            <a:ext cx="64293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816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271183"/>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77" r:id="rId3"/>
    <p:sldLayoutId id="214748367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781944"/>
            <a:ext cx="8568952" cy="1143000"/>
          </a:xfrm>
        </p:spPr>
        <p:txBody>
          <a:bodyPr/>
          <a:lstStyle/>
          <a:p>
            <a:pPr algn="ctr"/>
            <a:r>
              <a:rPr lang="it-IT" dirty="0"/>
              <a:t> </a:t>
            </a:r>
            <a:br>
              <a:rPr lang="it-IT" dirty="0"/>
            </a:br>
            <a:endParaRPr lang="it-IT" dirty="0"/>
          </a:p>
        </p:txBody>
      </p:sp>
      <p:sp>
        <p:nvSpPr>
          <p:cNvPr id="3" name="Segnaposto testo 2"/>
          <p:cNvSpPr>
            <a:spLocks noGrp="1"/>
          </p:cNvSpPr>
          <p:nvPr>
            <p:ph type="body" sz="quarter" idx="10"/>
          </p:nvPr>
        </p:nvSpPr>
        <p:spPr>
          <a:xfrm>
            <a:off x="3779912" y="1628800"/>
            <a:ext cx="5364088" cy="5078313"/>
          </a:xfrm>
        </p:spPr>
        <p:txBody>
          <a:bodyPr/>
          <a:lstStyle/>
          <a:p>
            <a:endParaRPr lang="it-IT" sz="3600" b="1" i="1" dirty="0"/>
          </a:p>
          <a:p>
            <a:r>
              <a:rPr lang="it-IT" sz="3600" b="1" i="1" dirty="0"/>
              <a:t>Le mani nel testo.</a:t>
            </a:r>
          </a:p>
          <a:p>
            <a:r>
              <a:rPr lang="it-IT" sz="3600" b="1" i="1" dirty="0"/>
              <a:t>La comprensione del testo letterario in prosa</a:t>
            </a:r>
            <a:endParaRPr lang="it-IT" sz="3600" dirty="0"/>
          </a:p>
          <a:p>
            <a:endParaRPr lang="it-IT" dirty="0"/>
          </a:p>
          <a:p>
            <a:pPr algn="r"/>
            <a:endParaRPr lang="it-IT" sz="1800" dirty="0"/>
          </a:p>
          <a:p>
            <a:pPr algn="r"/>
            <a:endParaRPr lang="it-IT" sz="1800" dirty="0"/>
          </a:p>
          <a:p>
            <a:pPr algn="r"/>
            <a:r>
              <a:rPr lang="it-IT" sz="1800" dirty="0"/>
              <a:t>Prof. Gianluca Genovese</a:t>
            </a:r>
          </a:p>
          <a:p>
            <a:pPr algn="r"/>
            <a:r>
              <a:rPr lang="it-IT" sz="1800" i="1" dirty="0"/>
              <a:t>Professore ordinario di Letteratura italiana</a:t>
            </a:r>
          </a:p>
        </p:txBody>
      </p:sp>
      <p:pic>
        <p:nvPicPr>
          <p:cNvPr id="1026" name="Picture 2" descr="Azzecca-garbugli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325755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2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a:t>Infosfera</a:t>
            </a:r>
            <a:endParaRPr lang="it-IT" i="1" dirty="0"/>
          </a:p>
        </p:txBody>
      </p:sp>
      <p:sp>
        <p:nvSpPr>
          <p:cNvPr id="3" name="AutoShape 2" descr="La quarta rivoluzione. Come l'infosfera sta trasformando il mo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Rettangolo 4"/>
          <p:cNvSpPr/>
          <p:nvPr/>
        </p:nvSpPr>
        <p:spPr>
          <a:xfrm>
            <a:off x="2843808" y="1060443"/>
            <a:ext cx="3240360" cy="2308324"/>
          </a:xfrm>
          <a:prstGeom prst="rect">
            <a:avLst/>
          </a:prstGeom>
        </p:spPr>
        <p:txBody>
          <a:bodyPr wrap="square">
            <a:spAutoFit/>
          </a:bodyPr>
          <a:lstStyle/>
          <a:p>
            <a:pPr algn="just"/>
            <a:r>
              <a:rPr lang="it-IT" b="1" i="1" dirty="0"/>
              <a:t>Assieme al tempo è mutato anche lo spazio (da tre a quattro dimensioni): </a:t>
            </a:r>
          </a:p>
          <a:p>
            <a:pPr algn="just"/>
            <a:r>
              <a:rPr lang="it-IT" b="1" i="1" dirty="0"/>
              <a:t>la dimensione dell'</a:t>
            </a:r>
            <a:r>
              <a:rPr lang="it-IT" b="1" i="1" dirty="0" err="1">
                <a:solidFill>
                  <a:srgbClr val="FF0000"/>
                </a:solidFill>
              </a:rPr>
              <a:t>infosfera</a:t>
            </a:r>
            <a:r>
              <a:rPr lang="it-IT" b="1" i="1" dirty="0"/>
              <a:t> racchiude sia online che offline, sino a divenire un sinonimo della realtà stessa. </a:t>
            </a:r>
          </a:p>
        </p:txBody>
      </p:sp>
      <p:pic>
        <p:nvPicPr>
          <p:cNvPr id="3078" name="Picture 6" descr="La quarta rivoluzione. Come l'infosfera sta trasformando il mondo - Luciano Floridi - coper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6" y="1052736"/>
            <a:ext cx="2644621" cy="43172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052736"/>
            <a:ext cx="2713403" cy="425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33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t>Come leggere?</a:t>
            </a:r>
          </a:p>
        </p:txBody>
      </p:sp>
      <p:sp>
        <p:nvSpPr>
          <p:cNvPr id="3" name="AutoShape 2" descr="La quarta rivoluzione. Come l'infosfera sta trasformando il mo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967520"/>
            <a:ext cx="2989863" cy="459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Come leggere - Naomi S. Baron - Raffaello Cortina Editore - Libro Raffaello  Cortina Edito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7" descr="Come leggere - Naomi S. Baron - Raffaello Cortina Editore - Libro Raffaello  Cortina Edito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ttangolo 7"/>
          <p:cNvSpPr/>
          <p:nvPr/>
        </p:nvSpPr>
        <p:spPr>
          <a:xfrm>
            <a:off x="318776" y="1052736"/>
            <a:ext cx="4572000" cy="4524315"/>
          </a:xfrm>
          <a:prstGeom prst="rect">
            <a:avLst/>
          </a:prstGeom>
        </p:spPr>
        <p:txBody>
          <a:bodyPr>
            <a:spAutoFit/>
          </a:bodyPr>
          <a:lstStyle/>
          <a:p>
            <a:pPr algn="just"/>
            <a:r>
              <a:rPr lang="it-IT" i="1" dirty="0"/>
              <a:t>Non ci sono mezzi buoni o cattivi in sé. </a:t>
            </a:r>
            <a:r>
              <a:rPr lang="it-IT" dirty="0"/>
              <a:t>Ma ci sono combinazioni oggettivamente migliori e oggettivamente peggiori di testi e di strumenti con cui li si legge: la questione della </a:t>
            </a:r>
            <a:r>
              <a:rPr lang="it-IT" b="1" i="1" dirty="0"/>
              <a:t>lettura profonda </a:t>
            </a:r>
            <a:r>
              <a:rPr lang="it-IT" dirty="0"/>
              <a:t>è la questione principale per i </a:t>
            </a:r>
            <a:r>
              <a:rPr lang="it-IT" b="1" i="1" dirty="0"/>
              <a:t>nuovi modelli cognitivi legati alle soglie tecnologiche</a:t>
            </a:r>
          </a:p>
          <a:p>
            <a:pPr algn="just"/>
            <a:endParaRPr lang="it-IT" dirty="0"/>
          </a:p>
          <a:p>
            <a:pPr algn="just"/>
            <a:r>
              <a:rPr lang="it-IT" dirty="0"/>
              <a:t>[anche la tecnologia tipografica ha prodotto differenti processi percettivi, intellettivi ed espressivi: </a:t>
            </a:r>
          </a:p>
          <a:p>
            <a:pPr marL="285750" indent="-285750" algn="just">
              <a:buFontTx/>
              <a:buChar char="-"/>
            </a:pPr>
            <a:r>
              <a:rPr lang="it-IT" dirty="0"/>
              <a:t>più marcata configurazione visiva della pagina a stampa;</a:t>
            </a:r>
          </a:p>
          <a:p>
            <a:pPr marL="285750" indent="-285750" algn="just">
              <a:buFontTx/>
              <a:buChar char="-"/>
            </a:pPr>
            <a:r>
              <a:rPr lang="it-IT" dirty="0"/>
              <a:t>caratteristiche di stabilità, linearità, sequenzialità e coerenza, attive tanto sulla pagina quanto nella mente]</a:t>
            </a:r>
          </a:p>
        </p:txBody>
      </p:sp>
    </p:spTree>
    <p:extLst>
      <p:ext uri="{BB962C8B-B14F-4D97-AF65-F5344CB8AC3E}">
        <p14:creationId xmlns:p14="http://schemas.microsoft.com/office/powerpoint/2010/main" val="247830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t>La lettura profonda</a:t>
            </a:r>
          </a:p>
        </p:txBody>
      </p:sp>
      <p:sp>
        <p:nvSpPr>
          <p:cNvPr id="3" name="AutoShape 2" descr="La quarta rivoluzione. Come l'infosfera sta trasformando il mo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591836"/>
            <a:ext cx="2316729" cy="103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119" y="764704"/>
            <a:ext cx="3456384" cy="486198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3923928" y="5640528"/>
            <a:ext cx="4608512" cy="338554"/>
          </a:xfrm>
          <a:prstGeom prst="rect">
            <a:avLst/>
          </a:prstGeom>
          <a:noFill/>
        </p:spPr>
        <p:txBody>
          <a:bodyPr wrap="square" rtlCol="0">
            <a:spAutoFit/>
          </a:bodyPr>
          <a:lstStyle/>
          <a:p>
            <a:r>
              <a:rPr lang="it-IT" sz="1600" dirty="0"/>
              <a:t>          Correggio, </a:t>
            </a:r>
            <a:r>
              <a:rPr lang="it-IT" sz="1600" i="1" dirty="0"/>
              <a:t>Ritratto virile</a:t>
            </a:r>
            <a:r>
              <a:rPr lang="it-IT" sz="1600" dirty="0"/>
              <a:t>, 1522 </a:t>
            </a:r>
            <a:r>
              <a:rPr lang="it-IT" sz="1600" dirty="0" err="1"/>
              <a:t>ca</a:t>
            </a:r>
            <a:r>
              <a:rPr lang="it-IT" sz="1600" dirty="0"/>
              <a:t>.</a:t>
            </a:r>
          </a:p>
        </p:txBody>
      </p:sp>
      <p:sp>
        <p:nvSpPr>
          <p:cNvPr id="7" name="Rettangolo 6"/>
          <p:cNvSpPr/>
          <p:nvPr/>
        </p:nvSpPr>
        <p:spPr>
          <a:xfrm>
            <a:off x="395536" y="1556792"/>
            <a:ext cx="4572000" cy="2862322"/>
          </a:xfrm>
          <a:prstGeom prst="rect">
            <a:avLst/>
          </a:prstGeom>
        </p:spPr>
        <p:txBody>
          <a:bodyPr>
            <a:spAutoFit/>
          </a:bodyPr>
          <a:lstStyle/>
          <a:p>
            <a:pPr algn="just"/>
            <a:r>
              <a:rPr lang="it-IT" dirty="0"/>
              <a:t>Con </a:t>
            </a:r>
            <a:r>
              <a:rPr lang="it-IT" b="1" dirty="0"/>
              <a:t>lettura profonda </a:t>
            </a:r>
            <a:r>
              <a:rPr lang="it-IT" dirty="0"/>
              <a:t>si intende quella gamma di processi che conducono alla comprensione e che includono il </a:t>
            </a:r>
            <a:r>
              <a:rPr lang="it-IT" b="1" dirty="0"/>
              <a:t>ragionamento inferenziale e deduttivo, le abilità analogiche, l’analisi critica, la riflessione e il discernimento</a:t>
            </a:r>
            <a:r>
              <a:rPr lang="it-IT" dirty="0"/>
              <a:t>. Il lettore esperto ha bisogno di millisecondi per eseguire questi processi; un cervello giovane ha bisogno di anni per svilupparli (e per sviluppare la «</a:t>
            </a:r>
            <a:r>
              <a:rPr lang="it-IT"/>
              <a:t>pazienza cognitiva»)</a:t>
            </a:r>
            <a:endParaRPr lang="it-IT" dirty="0"/>
          </a:p>
        </p:txBody>
      </p:sp>
    </p:spTree>
    <p:extLst>
      <p:ext uri="{BB962C8B-B14F-4D97-AF65-F5344CB8AC3E}">
        <p14:creationId xmlns:p14="http://schemas.microsoft.com/office/powerpoint/2010/main" val="244903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t>La lettura profonda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052736"/>
            <a:ext cx="4000298" cy="546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07504" y="1124744"/>
            <a:ext cx="4572000" cy="4524315"/>
          </a:xfrm>
          <a:prstGeom prst="rect">
            <a:avLst/>
          </a:prstGeom>
        </p:spPr>
        <p:txBody>
          <a:bodyPr>
            <a:spAutoFit/>
          </a:bodyPr>
          <a:lstStyle/>
          <a:p>
            <a:pPr algn="just"/>
            <a:r>
              <a:rPr lang="it-IT" dirty="0"/>
              <a:t>La lettura online presenta </a:t>
            </a:r>
            <a:r>
              <a:rPr lang="it-IT" b="1" dirty="0"/>
              <a:t>problemi cognitivi nuovi</a:t>
            </a:r>
            <a:r>
              <a:rPr lang="it-IT" dirty="0"/>
              <a:t>. Una precoce immersione in una lettura che avvenga estensivamente online tende a </a:t>
            </a:r>
            <a:r>
              <a:rPr lang="it-IT" b="1" dirty="0"/>
              <a:t>premiare alcune abilità cognitive, come il multitasking, e abitua chi è nella fase dell’apprendimento alla raccolta immediata delle informazioni e ai rapidi spostamenti dell’attenzione</a:t>
            </a:r>
            <a:r>
              <a:rPr lang="it-IT" dirty="0"/>
              <a:t>, piuttosto che alla riflessione profonda e al pensiero originale. </a:t>
            </a:r>
          </a:p>
          <a:p>
            <a:pPr algn="just"/>
            <a:endParaRPr lang="it-IT" dirty="0"/>
          </a:p>
          <a:p>
            <a:pPr algn="just"/>
            <a:r>
              <a:rPr lang="it-IT" dirty="0"/>
              <a:t>Analogamente a quanto accade per la lettura su carta, bisogna provvedere a una </a:t>
            </a:r>
            <a:r>
              <a:rPr lang="it-IT" b="1" dirty="0"/>
              <a:t>formazione esplicita sui processi di comprensione più profonda nella lettura online</a:t>
            </a:r>
            <a:r>
              <a:rPr lang="it-IT" dirty="0"/>
              <a:t>. </a:t>
            </a:r>
          </a:p>
        </p:txBody>
      </p:sp>
    </p:spTree>
    <p:extLst>
      <p:ext uri="{BB962C8B-B14F-4D97-AF65-F5344CB8AC3E}">
        <p14:creationId xmlns:p14="http://schemas.microsoft.com/office/powerpoint/2010/main" val="165501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a:t>La sfida della doppia alfabetizzazione</a:t>
            </a:r>
          </a:p>
        </p:txBody>
      </p:sp>
      <p:sp>
        <p:nvSpPr>
          <p:cNvPr id="3" name="AutoShape 2" descr="La quarta rivoluzione. Come l'infosfera sta trasformando il mo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591836"/>
            <a:ext cx="2316729" cy="103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5436097" y="1124744"/>
            <a:ext cx="3514788" cy="1200329"/>
          </a:xfrm>
          <a:prstGeom prst="rect">
            <a:avLst/>
          </a:prstGeom>
        </p:spPr>
        <p:txBody>
          <a:bodyPr wrap="square">
            <a:spAutoFit/>
          </a:bodyPr>
          <a:lstStyle/>
          <a:p>
            <a:pPr algn="just"/>
            <a:r>
              <a:rPr lang="it-IT" dirty="0"/>
              <a:t>Evitare che il problema pedagogico cogente dell’</a:t>
            </a:r>
            <a:r>
              <a:rPr lang="it-IT" b="1" dirty="0"/>
              <a:t>alfabetizzazione digitale </a:t>
            </a:r>
            <a:r>
              <a:rPr lang="it-IT" dirty="0"/>
              <a:t>e mediale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836712"/>
            <a:ext cx="4752528" cy="267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704" y="3788813"/>
            <a:ext cx="4270214" cy="282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31290" y="4509120"/>
            <a:ext cx="4099234" cy="1477328"/>
          </a:xfrm>
          <a:prstGeom prst="rect">
            <a:avLst/>
          </a:prstGeom>
        </p:spPr>
        <p:txBody>
          <a:bodyPr wrap="square">
            <a:spAutoFit/>
          </a:bodyPr>
          <a:lstStyle/>
          <a:p>
            <a:pPr algn="just"/>
            <a:r>
              <a:rPr lang="it-IT" dirty="0"/>
              <a:t>… oscuri la necessità di salvaguardare la </a:t>
            </a:r>
            <a:r>
              <a:rPr lang="it-IT" b="1" dirty="0"/>
              <a:t>capacità di lettura profonda e interiorizzata</a:t>
            </a:r>
            <a:r>
              <a:rPr lang="it-IT" dirty="0"/>
              <a:t>, di comprensione e valutazione critica dei testi</a:t>
            </a:r>
          </a:p>
        </p:txBody>
      </p:sp>
    </p:spTree>
    <p:extLst>
      <p:ext uri="{BB962C8B-B14F-4D97-AF65-F5344CB8AC3E}">
        <p14:creationId xmlns:p14="http://schemas.microsoft.com/office/powerpoint/2010/main" val="5472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74195"/>
          </a:xfrm>
        </p:spPr>
        <p:txBody>
          <a:bodyPr/>
          <a:lstStyle/>
          <a:p>
            <a:pPr>
              <a:lnSpc>
                <a:spcPct val="80000"/>
              </a:lnSpc>
              <a:defRPr/>
            </a:pPr>
            <a:r>
              <a:rPr lang="it-IT" dirty="0">
                <a:latin typeface="Bookman Old Style" charset="0"/>
              </a:rPr>
              <a:t>Un caso di studio.</a:t>
            </a:r>
            <a:br>
              <a:rPr lang="en-US" dirty="0"/>
            </a:br>
            <a:r>
              <a:rPr lang="it-IT" dirty="0">
                <a:latin typeface="Bookman Old Style" charset="0"/>
              </a:rPr>
              <a:t>A. Manzoni, </a:t>
            </a:r>
            <a:r>
              <a:rPr lang="it-IT" i="1" dirty="0">
                <a:latin typeface="Bookman Old Style" charset="0"/>
              </a:rPr>
              <a:t>I promessi sposi</a:t>
            </a:r>
            <a:r>
              <a:rPr lang="it-IT" dirty="0">
                <a:latin typeface="Bookman Old Style" charset="0"/>
              </a:rPr>
              <a:t>, cap. XXXVIII.</a:t>
            </a:r>
            <a:br>
              <a:rPr lang="it-IT" dirty="0">
                <a:latin typeface="Bookman Old Style" charset="0"/>
              </a:rPr>
            </a:br>
            <a:br>
              <a:rPr lang="it-IT" dirty="0">
                <a:latin typeface="Bookman Old Style" charset="0"/>
              </a:rPr>
            </a:br>
            <a:endParaRPr lang="en-US" dirty="0"/>
          </a:p>
        </p:txBody>
      </p:sp>
      <p:sp>
        <p:nvSpPr>
          <p:cNvPr id="3" name="TextBox 2"/>
          <p:cNvSpPr txBox="1"/>
          <p:nvPr/>
        </p:nvSpPr>
        <p:spPr>
          <a:xfrm>
            <a:off x="0" y="908720"/>
            <a:ext cx="8316416" cy="6304486"/>
          </a:xfrm>
          <a:prstGeom prst="rect">
            <a:avLst/>
          </a:prstGeom>
          <a:noFill/>
        </p:spPr>
        <p:txBody>
          <a:bodyPr wrap="square" rtlCol="0">
            <a:spAutoFit/>
          </a:bodyPr>
          <a:lstStyle/>
          <a:p>
            <a:pPr algn="just" eaLnBrk="1" hangingPunct="1">
              <a:lnSpc>
                <a:spcPct val="80000"/>
              </a:lnSpc>
              <a:buFontTx/>
              <a:buNone/>
              <a:defRPr/>
            </a:pPr>
            <a:r>
              <a:rPr lang="it-IT" sz="1600" dirty="0">
                <a:latin typeface="Book Antiqua"/>
                <a:cs typeface="Book Antiqua"/>
              </a:rPr>
              <a:t>Prima che finisse l</a:t>
            </a:r>
            <a:r>
              <a:rPr lang="fr-FR" sz="1600" dirty="0">
                <a:latin typeface="Book Antiqua"/>
                <a:cs typeface="Book Antiqua"/>
              </a:rPr>
              <a:t>’</a:t>
            </a:r>
            <a:r>
              <a:rPr lang="it-IT" sz="1600" dirty="0">
                <a:latin typeface="Book Antiqua"/>
                <a:cs typeface="Book Antiqua"/>
              </a:rPr>
              <a:t>anno del matrimonio, venne alla luce una bella creatura; e, come se fosse fatto apposta per dar subito opportunità a Renzo d</a:t>
            </a:r>
            <a:r>
              <a:rPr lang="fr-FR" sz="1600" dirty="0">
                <a:latin typeface="Book Antiqua"/>
                <a:cs typeface="Book Antiqua"/>
              </a:rPr>
              <a:t>’</a:t>
            </a:r>
            <a:r>
              <a:rPr lang="it-IT" sz="1600" dirty="0">
                <a:latin typeface="Book Antiqua"/>
                <a:cs typeface="Book Antiqua"/>
              </a:rPr>
              <a:t>adempire quella sua magnanima promessa, fu una bambina; e potete credere che le fu messo nome Maria. Ne vennero poi col tempo non so </a:t>
            </a:r>
            <a:r>
              <a:rPr lang="it-IT" sz="1600" dirty="0" err="1">
                <a:latin typeface="Book Antiqua"/>
                <a:cs typeface="Book Antiqua"/>
              </a:rPr>
              <a:t>quant</a:t>
            </a:r>
            <a:r>
              <a:rPr lang="fr-FR" sz="1600" dirty="0">
                <a:latin typeface="Book Antiqua"/>
                <a:cs typeface="Book Antiqua"/>
              </a:rPr>
              <a:t>’</a:t>
            </a:r>
            <a:r>
              <a:rPr lang="it-IT" sz="1600" dirty="0">
                <a:latin typeface="Book Antiqua"/>
                <a:cs typeface="Book Antiqua"/>
              </a:rPr>
              <a:t>altri, </a:t>
            </a:r>
            <a:r>
              <a:rPr lang="it-IT" sz="1600" dirty="0" err="1">
                <a:latin typeface="Book Antiqua"/>
                <a:cs typeface="Book Antiqua"/>
              </a:rPr>
              <a:t>dell</a:t>
            </a:r>
            <a:r>
              <a:rPr lang="fr-FR" sz="1600" dirty="0">
                <a:latin typeface="Book Antiqua"/>
                <a:cs typeface="Book Antiqua"/>
              </a:rPr>
              <a:t>’</a:t>
            </a:r>
            <a:r>
              <a:rPr lang="it-IT" sz="1600" dirty="0">
                <a:latin typeface="Book Antiqua"/>
                <a:cs typeface="Book Antiqua"/>
              </a:rPr>
              <a:t>uno e </a:t>
            </a:r>
            <a:r>
              <a:rPr lang="it-IT" sz="1600" dirty="0" err="1">
                <a:latin typeface="Book Antiqua"/>
                <a:cs typeface="Book Antiqua"/>
              </a:rPr>
              <a:t>dell</a:t>
            </a:r>
            <a:r>
              <a:rPr lang="fr-FR" sz="1600" dirty="0">
                <a:latin typeface="Book Antiqua"/>
                <a:cs typeface="Book Antiqua"/>
              </a:rPr>
              <a:t>’</a:t>
            </a:r>
            <a:r>
              <a:rPr lang="it-IT" sz="1600" dirty="0">
                <a:latin typeface="Book Antiqua"/>
                <a:cs typeface="Book Antiqua"/>
              </a:rPr>
              <a:t>altro sesso: e Agnese affaccendata a portarli in qua e in là, l</a:t>
            </a:r>
            <a:r>
              <a:rPr lang="fr-FR" sz="1600" dirty="0">
                <a:latin typeface="Book Antiqua"/>
                <a:cs typeface="Book Antiqua"/>
              </a:rPr>
              <a:t>’</a:t>
            </a:r>
            <a:r>
              <a:rPr lang="it-IT" sz="1600" dirty="0">
                <a:latin typeface="Book Antiqua"/>
                <a:cs typeface="Book Antiqua"/>
              </a:rPr>
              <a:t>uno dopo l</a:t>
            </a:r>
            <a:r>
              <a:rPr lang="fr-FR" sz="1600" dirty="0">
                <a:latin typeface="Book Antiqua"/>
                <a:cs typeface="Book Antiqua"/>
              </a:rPr>
              <a:t>'</a:t>
            </a:r>
            <a:r>
              <a:rPr lang="it-IT" sz="1600" dirty="0">
                <a:latin typeface="Book Antiqua"/>
                <a:cs typeface="Book Antiqua"/>
              </a:rPr>
              <a:t>altro, chiamandoli cattivacci, e stampando loro in viso de</a:t>
            </a:r>
            <a:r>
              <a:rPr lang="fr-FR" sz="1600" dirty="0">
                <a:latin typeface="Book Antiqua"/>
                <a:cs typeface="Book Antiqua"/>
              </a:rPr>
              <a:t>’</a:t>
            </a:r>
            <a:r>
              <a:rPr lang="it-IT" sz="1600" dirty="0">
                <a:latin typeface="Book Antiqua"/>
                <a:cs typeface="Book Antiqua"/>
              </a:rPr>
              <a:t>bacioni, che ci lasciavano il bianco per qualche tempo. E </a:t>
            </a:r>
            <a:r>
              <a:rPr lang="it-IT" sz="1600" dirty="0" err="1">
                <a:latin typeface="Book Antiqua"/>
                <a:cs typeface="Book Antiqua"/>
              </a:rPr>
              <a:t>furon</a:t>
            </a:r>
            <a:r>
              <a:rPr lang="it-IT" sz="1600" dirty="0">
                <a:latin typeface="Book Antiqua"/>
                <a:cs typeface="Book Antiqua"/>
              </a:rPr>
              <a:t> tutti ben inclinati; e Renzo volle che imparassero tutti a leggere e scrivere, dicendo che, giacché là c</a:t>
            </a:r>
            <a:r>
              <a:rPr lang="fr-FR" sz="1600" dirty="0">
                <a:latin typeface="Book Antiqua"/>
                <a:cs typeface="Book Antiqua"/>
              </a:rPr>
              <a:t>’</a:t>
            </a:r>
            <a:r>
              <a:rPr lang="it-IT" sz="1600" dirty="0">
                <a:latin typeface="Book Antiqua"/>
                <a:cs typeface="Book Antiqua"/>
              </a:rPr>
              <a:t>era questa birberia, dovevano almeno profittarne anche loro.</a:t>
            </a:r>
          </a:p>
          <a:p>
            <a:pPr algn="just" eaLnBrk="1" hangingPunct="1">
              <a:lnSpc>
                <a:spcPct val="80000"/>
              </a:lnSpc>
              <a:buFontTx/>
              <a:buNone/>
              <a:defRPr/>
            </a:pPr>
            <a:r>
              <a:rPr lang="it-IT" sz="1600" dirty="0">
                <a:latin typeface="Book Antiqua"/>
                <a:cs typeface="Book Antiqua"/>
              </a:rPr>
              <a:t>Il bello era a sentirlo raccontare le sue avventure: e finiva sempre col dire le gran cose che ci aveva imparate, per governarsi meglio in avvenire. “Ho imparato,” diceva, “a non mettermi ne’ tumulti: ho imparato a non predicare in piazza: ho imparato a guardare con chi parlo: ho imparato a non alzar troppo il gomito: ho imparato a non tenere in mano il martello delle porte, quando c</a:t>
            </a:r>
            <a:r>
              <a:rPr lang="fr-FR" sz="1600" dirty="0">
                <a:latin typeface="Book Antiqua"/>
                <a:cs typeface="Book Antiqua"/>
              </a:rPr>
              <a:t>’</a:t>
            </a:r>
            <a:r>
              <a:rPr lang="it-IT" sz="1600" dirty="0">
                <a:latin typeface="Book Antiqua"/>
                <a:cs typeface="Book Antiqua"/>
              </a:rPr>
              <a:t>è lì d</a:t>
            </a:r>
            <a:r>
              <a:rPr lang="fr-FR" sz="1600" dirty="0">
                <a:latin typeface="Book Antiqua"/>
                <a:cs typeface="Book Antiqua"/>
              </a:rPr>
              <a:t>'</a:t>
            </a:r>
            <a:r>
              <a:rPr lang="it-IT" sz="1600" dirty="0">
                <a:latin typeface="Book Antiqua"/>
                <a:cs typeface="Book Antiqua"/>
              </a:rPr>
              <a:t>intorno gente che ha la testa calda: ho imparato a non attaccarmi un campanello al piede, prima d</a:t>
            </a:r>
            <a:r>
              <a:rPr lang="fr-FR" sz="1600" dirty="0">
                <a:latin typeface="Book Antiqua"/>
                <a:cs typeface="Book Antiqua"/>
              </a:rPr>
              <a:t>'</a:t>
            </a:r>
            <a:r>
              <a:rPr lang="it-IT" sz="1600" dirty="0">
                <a:latin typeface="Book Antiqua"/>
                <a:cs typeface="Book Antiqua"/>
              </a:rPr>
              <a:t>aver pensato quel che possa nascere.” E cent</a:t>
            </a:r>
            <a:r>
              <a:rPr lang="fr-FR" sz="1600" dirty="0">
                <a:latin typeface="Book Antiqua"/>
                <a:cs typeface="Book Antiqua"/>
              </a:rPr>
              <a:t>’</a:t>
            </a:r>
            <a:r>
              <a:rPr lang="it-IT" sz="1600" dirty="0">
                <a:latin typeface="Book Antiqua"/>
                <a:cs typeface="Book Antiqua"/>
              </a:rPr>
              <a:t>altre cose.</a:t>
            </a:r>
          </a:p>
          <a:p>
            <a:pPr algn="just" eaLnBrk="1" hangingPunct="1">
              <a:lnSpc>
                <a:spcPct val="80000"/>
              </a:lnSpc>
              <a:buFontTx/>
              <a:buNone/>
              <a:defRPr/>
            </a:pPr>
            <a:r>
              <a:rPr lang="it-IT" sz="1600" dirty="0">
                <a:latin typeface="Book Antiqua"/>
                <a:cs typeface="Book Antiqua"/>
              </a:rPr>
              <a:t>Lucia però, non che trovasse la dottrina falsa in sé, ma non </a:t>
            </a:r>
            <a:r>
              <a:rPr lang="it-IT" sz="1600" dirty="0" err="1">
                <a:latin typeface="Book Antiqua"/>
                <a:cs typeface="Book Antiqua"/>
              </a:rPr>
              <a:t>n</a:t>
            </a:r>
            <a:r>
              <a:rPr lang="fr-FR" sz="1600" dirty="0">
                <a:latin typeface="Book Antiqua"/>
                <a:cs typeface="Book Antiqua"/>
              </a:rPr>
              <a:t>’</a:t>
            </a:r>
            <a:r>
              <a:rPr lang="it-IT" sz="1600" dirty="0">
                <a:latin typeface="Book Antiqua"/>
                <a:cs typeface="Book Antiqua"/>
              </a:rPr>
              <a:t>era soddisfatta; le pareva, così in confuso, che ci mancasse qualcosa. A forza di sentir ripetere la stessa canzone, e di pensarci sopra ogni volta, “e io,” disse un giorno al suo moralista, “cosa volete che abbia imparato? Io non sono andata a cercare i guai: son loro che sono venuti a cercar me. Quando non voleste dire,” aggiunse, soavemente sorridendo, “che il mio sproposito sia stato quello di volervi bene, e di promettermi a voi.”</a:t>
            </a:r>
          </a:p>
          <a:p>
            <a:pPr algn="just" eaLnBrk="1" hangingPunct="1">
              <a:lnSpc>
                <a:spcPct val="80000"/>
              </a:lnSpc>
              <a:buFontTx/>
              <a:buNone/>
              <a:defRPr/>
            </a:pPr>
            <a:r>
              <a:rPr lang="it-IT" sz="1600" dirty="0">
                <a:latin typeface="Book Antiqua"/>
                <a:cs typeface="Book Antiqua"/>
              </a:rPr>
              <a:t>Renzo, alla prima, rimase impicciato. Dopo un lungo dibattere e cercare insieme, conclusero che i guai vengono bensì spesso, perché ci si è dato cagione; ma che la condotta più cauta e più innocente non basta a tenerli lontani; e che quando vengono, o per colpa o senza colpa, la fiducia in Dio li raddolcisce, e li rende utili per una vita migliore. Questa conclusione, benché trovata da povera gente, c</a:t>
            </a:r>
            <a:r>
              <a:rPr lang="fr-FR" sz="1600" dirty="0">
                <a:latin typeface="Book Antiqua"/>
                <a:cs typeface="Book Antiqua"/>
              </a:rPr>
              <a:t>’</a:t>
            </a:r>
            <a:r>
              <a:rPr lang="it-IT" sz="1600" dirty="0">
                <a:latin typeface="Book Antiqua"/>
                <a:cs typeface="Book Antiqua"/>
              </a:rPr>
              <a:t>è parsa così giusta, che abbiam pensato di metterla qui, come il sugo di tutta la storia. </a:t>
            </a:r>
          </a:p>
          <a:p>
            <a:pPr algn="just" eaLnBrk="1" hangingPunct="1">
              <a:lnSpc>
                <a:spcPct val="80000"/>
              </a:lnSpc>
              <a:buFontTx/>
              <a:buNone/>
              <a:defRPr/>
            </a:pPr>
            <a:r>
              <a:rPr lang="it-IT" sz="1600" dirty="0">
                <a:latin typeface="Book Antiqua"/>
                <a:cs typeface="Book Antiqua"/>
              </a:rPr>
              <a:t>La quale, se non v</a:t>
            </a:r>
            <a:r>
              <a:rPr lang="fr-FR" sz="1600" dirty="0">
                <a:latin typeface="Book Antiqua"/>
                <a:cs typeface="Book Antiqua"/>
              </a:rPr>
              <a:t>’</a:t>
            </a:r>
            <a:r>
              <a:rPr lang="it-IT" sz="1600" dirty="0">
                <a:latin typeface="Book Antiqua"/>
                <a:cs typeface="Book Antiqua"/>
              </a:rPr>
              <a:t>è dispiaciuta affatto, vogliatene bene a chi l</a:t>
            </a:r>
            <a:r>
              <a:rPr lang="fr-FR" sz="1600" dirty="0">
                <a:latin typeface="Book Antiqua"/>
                <a:cs typeface="Book Antiqua"/>
              </a:rPr>
              <a:t>’</a:t>
            </a:r>
            <a:r>
              <a:rPr lang="it-IT" sz="1600" dirty="0">
                <a:latin typeface="Book Antiqua"/>
                <a:cs typeface="Book Antiqua"/>
              </a:rPr>
              <a:t>ha scritta, e anche un pochino a chi l</a:t>
            </a:r>
            <a:r>
              <a:rPr lang="fr-FR" sz="1600" dirty="0">
                <a:latin typeface="Book Antiqua"/>
                <a:cs typeface="Book Antiqua"/>
              </a:rPr>
              <a:t>’</a:t>
            </a:r>
            <a:r>
              <a:rPr lang="it-IT" sz="1600" dirty="0">
                <a:latin typeface="Book Antiqua"/>
                <a:cs typeface="Book Antiqua"/>
              </a:rPr>
              <a:t>ha raccomodata. Ma se in vece fossimo riusciti ad annoiarvi, credete che non </a:t>
            </a:r>
            <a:r>
              <a:rPr lang="it-IT" sz="1600" dirty="0" err="1">
                <a:latin typeface="Book Antiqua"/>
                <a:cs typeface="Book Antiqua"/>
              </a:rPr>
              <a:t>s</a:t>
            </a:r>
            <a:r>
              <a:rPr lang="fr-FR" sz="1600" dirty="0">
                <a:latin typeface="Book Antiqua"/>
                <a:cs typeface="Book Antiqua"/>
              </a:rPr>
              <a:t>’</a:t>
            </a:r>
            <a:r>
              <a:rPr lang="it-IT" sz="1600" dirty="0">
                <a:latin typeface="Book Antiqua"/>
                <a:cs typeface="Book Antiqua"/>
              </a:rPr>
              <a:t>è fatto apposta. </a:t>
            </a:r>
          </a:p>
          <a:p>
            <a:endParaRPr lang="en-US" dirty="0"/>
          </a:p>
        </p:txBody>
      </p:sp>
    </p:spTree>
    <p:extLst>
      <p:ext uri="{BB962C8B-B14F-4D97-AF65-F5344CB8AC3E}">
        <p14:creationId xmlns:p14="http://schemas.microsoft.com/office/powerpoint/2010/main" val="198238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Alcune indicazioni per costruire domande:</a:t>
            </a:r>
          </a:p>
        </p:txBody>
      </p:sp>
      <p:sp>
        <p:nvSpPr>
          <p:cNvPr id="3" name="Rettangolo 2"/>
          <p:cNvSpPr/>
          <p:nvPr/>
        </p:nvSpPr>
        <p:spPr>
          <a:xfrm>
            <a:off x="755576" y="1166843"/>
            <a:ext cx="7560840" cy="3416320"/>
          </a:xfrm>
          <a:prstGeom prst="rect">
            <a:avLst/>
          </a:prstGeom>
        </p:spPr>
        <p:txBody>
          <a:bodyPr wrap="square">
            <a:spAutoFit/>
          </a:bodyPr>
          <a:lstStyle/>
          <a:p>
            <a:pPr algn="just"/>
            <a:r>
              <a:rPr lang="it-IT" altLang="it-IT" dirty="0">
                <a:latin typeface="Bookman Old Style" pitchFamily="18" charset="0"/>
              </a:rPr>
              <a:t>- in alcuni casi la risposta giusta deve essere individuata attraverso </a:t>
            </a:r>
            <a:r>
              <a:rPr lang="it-IT" altLang="it-IT" b="1" dirty="0">
                <a:latin typeface="Bookman Old Style" pitchFamily="18" charset="0"/>
              </a:rPr>
              <a:t>processi di ragionamento che vanno al di là di quanto il testo dice alla lettera</a:t>
            </a:r>
            <a:r>
              <a:rPr lang="it-IT" altLang="it-IT" dirty="0">
                <a:latin typeface="Bookman Old Style" pitchFamily="18" charset="0"/>
              </a:rPr>
              <a:t> e che possono anche implicare, oltre che l’enciclopedia personale dello studente-lettore, una </a:t>
            </a:r>
            <a:r>
              <a:rPr lang="it-IT" altLang="it-IT" b="1" dirty="0">
                <a:latin typeface="Bookman Old Style" pitchFamily="18" charset="0"/>
              </a:rPr>
              <a:t>comparazione delle alternative proposte fino a identificare quella più corretta</a:t>
            </a:r>
          </a:p>
          <a:p>
            <a:pPr algn="just">
              <a:buFontTx/>
              <a:buNone/>
            </a:pPr>
            <a:endParaRPr lang="it-IT" altLang="it-IT" dirty="0">
              <a:latin typeface="Bookman Old Style" pitchFamily="18" charset="0"/>
            </a:endParaRPr>
          </a:p>
          <a:p>
            <a:pPr algn="just">
              <a:buFontTx/>
              <a:buNone/>
            </a:pPr>
            <a:endParaRPr lang="it-IT" altLang="it-IT" dirty="0">
              <a:latin typeface="Bookman Old Style" pitchFamily="18" charset="0"/>
            </a:endParaRPr>
          </a:p>
          <a:p>
            <a:pPr algn="just"/>
            <a:r>
              <a:rPr lang="it-IT" altLang="it-IT" dirty="0">
                <a:latin typeface="Bookman Old Style" pitchFamily="18" charset="0"/>
              </a:rPr>
              <a:t>- i </a:t>
            </a:r>
            <a:r>
              <a:rPr lang="it-IT" altLang="it-IT" b="1" dirty="0" err="1">
                <a:latin typeface="Bookman Old Style" pitchFamily="18" charset="0"/>
              </a:rPr>
              <a:t>distrattori</a:t>
            </a:r>
            <a:r>
              <a:rPr lang="it-IT" altLang="it-IT" dirty="0">
                <a:latin typeface="Bookman Old Style" pitchFamily="18" charset="0"/>
              </a:rPr>
              <a:t> per “funzionare” debbono esser abbastanza plausibili da attrarre le scelte di una parte degli alunni: quelli che padroneggiano di meno l’abilità (o costrutto latente) che la prova intende misurare</a:t>
            </a:r>
          </a:p>
        </p:txBody>
      </p:sp>
    </p:spTree>
    <p:extLst>
      <p:ext uri="{BB962C8B-B14F-4D97-AF65-F5344CB8AC3E}">
        <p14:creationId xmlns:p14="http://schemas.microsoft.com/office/powerpoint/2010/main" val="204139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7956376" cy="830997"/>
          </a:xfrm>
        </p:spPr>
        <p:txBody>
          <a:bodyPr/>
          <a:lstStyle/>
          <a:p>
            <a:pPr>
              <a:defRPr/>
            </a:pPr>
            <a:r>
              <a:rPr lang="it-IT" dirty="0"/>
              <a:t>Aspetto 1: comprendere parole o espressioni</a:t>
            </a:r>
            <a:br>
              <a:rPr lang="it-IT" i="1" dirty="0"/>
            </a:br>
            <a:endParaRPr lang="en-US" dirty="0"/>
          </a:p>
        </p:txBody>
      </p:sp>
      <p:sp>
        <p:nvSpPr>
          <p:cNvPr id="3" name="TextBox 2"/>
          <p:cNvSpPr txBox="1"/>
          <p:nvPr/>
        </p:nvSpPr>
        <p:spPr>
          <a:xfrm>
            <a:off x="179512" y="1196752"/>
            <a:ext cx="8064896" cy="4708981"/>
          </a:xfrm>
          <a:prstGeom prst="rect">
            <a:avLst/>
          </a:prstGeom>
          <a:noFill/>
        </p:spPr>
        <p:txBody>
          <a:bodyPr wrap="square" rtlCol="0">
            <a:spAutoFit/>
          </a:bodyPr>
          <a:lstStyle/>
          <a:p>
            <a:pPr eaLnBrk="1" hangingPunct="1">
              <a:buFontTx/>
              <a:buNone/>
              <a:defRPr/>
            </a:pPr>
            <a:r>
              <a:rPr lang="it-IT" sz="2000" dirty="0">
                <a:latin typeface="Book Antiqua"/>
                <a:cs typeface="Book Antiqua"/>
              </a:rPr>
              <a:t>L</a:t>
            </a:r>
            <a:r>
              <a:rPr lang="fr-FR" sz="2000" dirty="0">
                <a:latin typeface="Book Antiqua"/>
                <a:cs typeface="Book Antiqua"/>
              </a:rPr>
              <a:t>’</a:t>
            </a:r>
            <a:r>
              <a:rPr lang="it-IT" sz="2000" dirty="0">
                <a:latin typeface="Book Antiqua"/>
                <a:cs typeface="Book Antiqua"/>
              </a:rPr>
              <a:t>espressione “il sugo di tutta la storia” significa:</a:t>
            </a:r>
          </a:p>
          <a:p>
            <a:pPr eaLnBrk="1" hangingPunct="1">
              <a:buFontTx/>
              <a:buNone/>
              <a:defRPr/>
            </a:pPr>
            <a:endParaRPr lang="it-IT" sz="2000" dirty="0">
              <a:latin typeface="Book Antiqua"/>
              <a:cs typeface="Book Antiqua"/>
            </a:endParaRPr>
          </a:p>
          <a:p>
            <a:pPr eaLnBrk="1" hangingPunct="1">
              <a:buFontTx/>
              <a:buNone/>
              <a:defRPr/>
            </a:pPr>
            <a:r>
              <a:rPr lang="it-IT" sz="2000" dirty="0">
                <a:latin typeface="Book Antiqua"/>
                <a:cs typeface="Book Antiqua"/>
              </a:rPr>
              <a:t>	a. la conclusione di tutta la storia</a:t>
            </a:r>
          </a:p>
          <a:p>
            <a:pPr eaLnBrk="1" hangingPunct="1">
              <a:buFontTx/>
              <a:buNone/>
              <a:defRPr/>
            </a:pPr>
            <a:r>
              <a:rPr lang="it-IT" sz="2000" dirty="0">
                <a:latin typeface="Book Antiqua"/>
                <a:cs typeface="Book Antiqua"/>
              </a:rPr>
              <a:t>	b. la ricetta di tutta la storia</a:t>
            </a:r>
          </a:p>
          <a:p>
            <a:pPr eaLnBrk="1" hangingPunct="1">
              <a:buFontTx/>
              <a:buNone/>
              <a:defRPr/>
            </a:pPr>
            <a:r>
              <a:rPr lang="it-IT" sz="2000" dirty="0">
                <a:latin typeface="Book Antiqua"/>
                <a:cs typeface="Book Antiqua"/>
              </a:rPr>
              <a:t>	c. il senso fondamentale di tutta la storia</a:t>
            </a:r>
          </a:p>
          <a:p>
            <a:pPr eaLnBrk="1" hangingPunct="1">
              <a:buFontTx/>
              <a:buNone/>
              <a:defRPr/>
            </a:pPr>
            <a:r>
              <a:rPr lang="it-IT" sz="2000" dirty="0">
                <a:latin typeface="Book Antiqua"/>
                <a:cs typeface="Book Antiqua"/>
              </a:rPr>
              <a:t>	d. il riassunto di tutta la storia</a:t>
            </a:r>
          </a:p>
          <a:p>
            <a:pPr eaLnBrk="1" hangingPunct="1">
              <a:buFontTx/>
              <a:buNone/>
              <a:defRPr/>
            </a:pPr>
            <a:endParaRPr lang="it-IT" dirty="0"/>
          </a:p>
          <a:p>
            <a:pPr eaLnBrk="1" hangingPunct="1">
              <a:buFontTx/>
              <a:buNone/>
              <a:defRPr/>
            </a:pPr>
            <a:endParaRPr lang="it-IT" dirty="0"/>
          </a:p>
          <a:p>
            <a:pPr eaLnBrk="1" hangingPunct="1">
              <a:buFontTx/>
              <a:buNone/>
              <a:defRPr/>
            </a:pPr>
            <a:endParaRPr lang="it-IT" dirty="0"/>
          </a:p>
          <a:p>
            <a:pPr eaLnBrk="1" hangingPunct="1">
              <a:buFontTx/>
              <a:buNone/>
              <a:defRPr/>
            </a:pPr>
            <a:endParaRPr lang="it-IT" dirty="0"/>
          </a:p>
          <a:p>
            <a:pPr eaLnBrk="1" hangingPunct="1">
              <a:buFontTx/>
              <a:buNone/>
              <a:defRPr/>
            </a:pPr>
            <a:endParaRPr lang="it-IT" dirty="0"/>
          </a:p>
          <a:p>
            <a:pPr eaLnBrk="1" hangingPunct="1">
              <a:buFontTx/>
              <a:buNone/>
              <a:defRPr/>
            </a:pPr>
            <a:endParaRPr lang="it-IT" dirty="0"/>
          </a:p>
          <a:p>
            <a:pPr eaLnBrk="1" hangingPunct="1">
              <a:buFontTx/>
              <a:buNone/>
              <a:defRPr/>
            </a:pPr>
            <a:endParaRPr lang="it-IT" dirty="0"/>
          </a:p>
          <a:p>
            <a:pPr>
              <a:defRPr/>
            </a:pPr>
            <a:r>
              <a:rPr lang="it-IT" dirty="0"/>
              <a:t>[«</a:t>
            </a:r>
            <a:r>
              <a:rPr lang="it-IT" i="1" dirty="0">
                <a:solidFill>
                  <a:srgbClr val="FF0000"/>
                </a:solidFill>
                <a:latin typeface="Book Antiqua"/>
                <a:cs typeface="Book Antiqua"/>
              </a:rPr>
              <a:t>Questa conclusione, benché trovata da povera gente, c</a:t>
            </a:r>
            <a:r>
              <a:rPr lang="fr-FR" i="1" dirty="0">
                <a:solidFill>
                  <a:srgbClr val="FF0000"/>
                </a:solidFill>
                <a:latin typeface="Book Antiqua"/>
                <a:cs typeface="Book Antiqua"/>
              </a:rPr>
              <a:t>’</a:t>
            </a:r>
            <a:r>
              <a:rPr lang="it-IT" i="1" dirty="0">
                <a:solidFill>
                  <a:srgbClr val="FF0000"/>
                </a:solidFill>
                <a:latin typeface="Book Antiqua"/>
                <a:cs typeface="Book Antiqua"/>
              </a:rPr>
              <a:t>è parsa così giusta, che abbiam pensato di metterla qui, come il sugo di tutta la storia</a:t>
            </a:r>
            <a:r>
              <a:rPr lang="it-IT" dirty="0">
                <a:latin typeface="Book Antiqua"/>
                <a:cs typeface="Book Antiqua"/>
              </a:rPr>
              <a:t>»]</a:t>
            </a:r>
            <a:endParaRPr lang="it-IT" dirty="0"/>
          </a:p>
          <a:p>
            <a:endParaRPr lang="en-US" dirty="0"/>
          </a:p>
        </p:txBody>
      </p:sp>
    </p:spTree>
    <p:extLst>
      <p:ext uri="{BB962C8B-B14F-4D97-AF65-F5344CB8AC3E}">
        <p14:creationId xmlns:p14="http://schemas.microsoft.com/office/powerpoint/2010/main" val="92605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metafora del «sugo»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663" y="116632"/>
            <a:ext cx="364840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79512" y="748545"/>
            <a:ext cx="4860032" cy="5909310"/>
          </a:xfrm>
          <a:prstGeom prst="rect">
            <a:avLst/>
          </a:prstGeom>
        </p:spPr>
        <p:txBody>
          <a:bodyPr wrap="square">
            <a:spAutoFit/>
          </a:bodyPr>
          <a:lstStyle/>
          <a:p>
            <a:r>
              <a:rPr lang="it-IT" dirty="0"/>
              <a:t>«Alla fine dei </a:t>
            </a:r>
            <a:r>
              <a:rPr lang="it-IT" i="1" dirty="0"/>
              <a:t>Promessi sposi</a:t>
            </a:r>
            <a:r>
              <a:rPr lang="it-IT" dirty="0"/>
              <a:t>, Alessandro Manzoni tira le somme del racconto appena concluso e presenta ‘</a:t>
            </a:r>
            <a:r>
              <a:rPr lang="it-IT" i="1" dirty="0"/>
              <a:t>il sugo della storia</a:t>
            </a:r>
            <a:r>
              <a:rPr lang="it-IT" dirty="0"/>
              <a:t>’. Che non è il suo svolgimento, né il ‘come va a finire’, e neppure la morale. Il sugo è il meccanismo generatore, il motore che muove l’azione dall’interno. È un’ennesima </a:t>
            </a:r>
            <a:r>
              <a:rPr lang="it-IT" b="1" dirty="0"/>
              <a:t>metafora gastronomica, giacché agli uomini viene spontaneo da sempre rappresentare il mondo come una cucina, una pentola, un cibo</a:t>
            </a:r>
            <a:r>
              <a:rPr lang="it-IT" dirty="0"/>
              <a:t>. </a:t>
            </a:r>
          </a:p>
          <a:p>
            <a:r>
              <a:rPr lang="it-IT" dirty="0"/>
              <a:t>Nel caso del sugo, la metafora funziona perché anche in cucina – come nelle storie – </a:t>
            </a:r>
            <a:r>
              <a:rPr lang="it-IT" b="1" dirty="0"/>
              <a:t>è il sugo a dare senso e personalità ai piatti</a:t>
            </a:r>
            <a:r>
              <a:rPr lang="it-IT" dirty="0"/>
              <a:t>. Salse, sughi, condimenti si aggiungono e si combinano all’ingrediente principale ma non sono accessori secondari: hanno un’importanza decisiva nel definire lo specifico carattere della vivanda, e con esso gusti, abitudini, identità gastronomiche e culturali».</a:t>
            </a:r>
          </a:p>
        </p:txBody>
      </p:sp>
      <p:sp>
        <p:nvSpPr>
          <p:cNvPr id="4" name="CasellaDiTesto 3"/>
          <p:cNvSpPr txBox="1"/>
          <p:nvPr/>
        </p:nvSpPr>
        <p:spPr>
          <a:xfrm>
            <a:off x="5183967" y="5991472"/>
            <a:ext cx="3384376" cy="738664"/>
          </a:xfrm>
          <a:prstGeom prst="rect">
            <a:avLst/>
          </a:prstGeom>
          <a:noFill/>
        </p:spPr>
        <p:txBody>
          <a:bodyPr wrap="square" rtlCol="0">
            <a:spAutoFit/>
          </a:bodyPr>
          <a:lstStyle/>
          <a:p>
            <a:r>
              <a:rPr lang="it-IT" sz="1400" b="1" i="1" dirty="0"/>
              <a:t>2016. Montanari è uno storico del Medioevo tra i massimi esperti di storia dell’alimentazione</a:t>
            </a:r>
          </a:p>
        </p:txBody>
      </p:sp>
    </p:spTree>
    <p:extLst>
      <p:ext uri="{BB962C8B-B14F-4D97-AF65-F5344CB8AC3E}">
        <p14:creationId xmlns:p14="http://schemas.microsoft.com/office/powerpoint/2010/main" val="3988201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6984776" cy="830997"/>
          </a:xfrm>
        </p:spPr>
        <p:txBody>
          <a:bodyPr/>
          <a:lstStyle/>
          <a:p>
            <a:r>
              <a:rPr lang="it-IT" dirty="0"/>
              <a:t>Aspetto 2: individuare informazioni date esplicitamente nel testo</a:t>
            </a:r>
            <a:endParaRPr lang="en-US" dirty="0"/>
          </a:p>
        </p:txBody>
      </p:sp>
      <p:sp>
        <p:nvSpPr>
          <p:cNvPr id="3" name="TextBox 2"/>
          <p:cNvSpPr txBox="1"/>
          <p:nvPr/>
        </p:nvSpPr>
        <p:spPr>
          <a:xfrm>
            <a:off x="323528" y="1268760"/>
            <a:ext cx="8280920" cy="3754874"/>
          </a:xfrm>
          <a:prstGeom prst="rect">
            <a:avLst/>
          </a:prstGeom>
          <a:noFill/>
        </p:spPr>
        <p:txBody>
          <a:bodyPr wrap="square" rtlCol="0">
            <a:spAutoFit/>
          </a:bodyPr>
          <a:lstStyle/>
          <a:p>
            <a:pPr eaLnBrk="1" hangingPunct="1">
              <a:buFontTx/>
              <a:buNone/>
              <a:defRPr/>
            </a:pPr>
            <a:r>
              <a:rPr lang="it-IT" sz="2000" dirty="0">
                <a:latin typeface="Book Antiqua"/>
                <a:cs typeface="Book Antiqua"/>
              </a:rPr>
              <a:t>Renzo e Lucia hanno avuto:</a:t>
            </a:r>
          </a:p>
          <a:p>
            <a:pPr eaLnBrk="1" hangingPunct="1">
              <a:buFontTx/>
              <a:buNone/>
              <a:defRPr/>
            </a:pPr>
            <a:r>
              <a:rPr lang="it-IT" sz="2000" dirty="0">
                <a:latin typeface="Book Antiqua"/>
                <a:cs typeface="Book Antiqua"/>
              </a:rPr>
              <a:t>	</a:t>
            </a:r>
          </a:p>
          <a:p>
            <a:pPr eaLnBrk="1" hangingPunct="1">
              <a:buFontTx/>
              <a:buNone/>
              <a:defRPr/>
            </a:pPr>
            <a:r>
              <a:rPr lang="it-IT" sz="2000" dirty="0">
                <a:latin typeface="Book Antiqua"/>
                <a:cs typeface="Book Antiqua"/>
              </a:rPr>
              <a:t>	a. una sola figlia di nome Maria</a:t>
            </a:r>
          </a:p>
          <a:p>
            <a:pPr eaLnBrk="1" hangingPunct="1">
              <a:buFontTx/>
              <a:buNone/>
              <a:defRPr/>
            </a:pPr>
            <a:r>
              <a:rPr lang="it-IT" sz="2000" dirty="0">
                <a:latin typeface="Book Antiqua"/>
                <a:cs typeface="Book Antiqua"/>
              </a:rPr>
              <a:t>	b. una figlia di nome Maria e molti figli maschi</a:t>
            </a:r>
          </a:p>
          <a:p>
            <a:pPr eaLnBrk="1" hangingPunct="1">
              <a:buFontTx/>
              <a:buNone/>
              <a:defRPr/>
            </a:pPr>
            <a:r>
              <a:rPr lang="it-IT" sz="2000" dirty="0">
                <a:latin typeface="Book Antiqua"/>
                <a:cs typeface="Book Antiqua"/>
              </a:rPr>
              <a:t>	c. una figlia di nome Maria e una figlia di nome Agnese</a:t>
            </a:r>
          </a:p>
          <a:p>
            <a:pPr eaLnBrk="1" hangingPunct="1">
              <a:buFontTx/>
              <a:buNone/>
              <a:defRPr/>
            </a:pPr>
            <a:r>
              <a:rPr lang="it-IT" sz="2000" dirty="0">
                <a:latin typeface="Book Antiqua"/>
                <a:cs typeface="Book Antiqua"/>
              </a:rPr>
              <a:t>	d. molti figli, maschi e femmine </a:t>
            </a: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eaLnBrk="1" hangingPunct="1">
              <a:buFontTx/>
              <a:buNone/>
              <a:defRPr/>
            </a:pPr>
            <a:r>
              <a:rPr lang="it-IT" sz="2000" dirty="0">
                <a:latin typeface="Book Antiqua"/>
                <a:cs typeface="Book Antiqua"/>
              </a:rPr>
              <a:t>[«…</a:t>
            </a:r>
            <a:r>
              <a:rPr lang="it-IT" sz="2000" i="1" dirty="0">
                <a:solidFill>
                  <a:srgbClr val="FF0000"/>
                </a:solidFill>
                <a:latin typeface="Book Antiqua"/>
                <a:cs typeface="Book Antiqua"/>
              </a:rPr>
              <a:t>fu una bambina; e potete credere che le fu messo nome Maria. Ne vennero poi col tempo non so </a:t>
            </a:r>
            <a:r>
              <a:rPr lang="it-IT" sz="2000" i="1" dirty="0" err="1">
                <a:solidFill>
                  <a:srgbClr val="FF0000"/>
                </a:solidFill>
                <a:latin typeface="Book Antiqua"/>
                <a:cs typeface="Book Antiqua"/>
              </a:rPr>
              <a:t>quant</a:t>
            </a:r>
            <a:r>
              <a:rPr lang="fr-FR" sz="2000" i="1" dirty="0">
                <a:solidFill>
                  <a:srgbClr val="FF0000"/>
                </a:solidFill>
                <a:latin typeface="Book Antiqua"/>
                <a:cs typeface="Book Antiqua"/>
              </a:rPr>
              <a:t>’</a:t>
            </a:r>
            <a:r>
              <a:rPr lang="it-IT" sz="2000" i="1" dirty="0">
                <a:solidFill>
                  <a:srgbClr val="FF0000"/>
                </a:solidFill>
                <a:latin typeface="Book Antiqua"/>
                <a:cs typeface="Book Antiqua"/>
              </a:rPr>
              <a:t>altri, </a:t>
            </a:r>
            <a:r>
              <a:rPr lang="it-IT" sz="2000" i="1" dirty="0" err="1">
                <a:solidFill>
                  <a:srgbClr val="FF0000"/>
                </a:solidFill>
                <a:latin typeface="Book Antiqua"/>
                <a:cs typeface="Book Antiqua"/>
              </a:rPr>
              <a:t>dell</a:t>
            </a:r>
            <a:r>
              <a:rPr lang="fr-FR" sz="2000" i="1" dirty="0">
                <a:solidFill>
                  <a:srgbClr val="FF0000"/>
                </a:solidFill>
                <a:latin typeface="Book Antiqua"/>
                <a:cs typeface="Book Antiqua"/>
              </a:rPr>
              <a:t>’</a:t>
            </a:r>
            <a:r>
              <a:rPr lang="it-IT" sz="2000" i="1" dirty="0">
                <a:solidFill>
                  <a:srgbClr val="FF0000"/>
                </a:solidFill>
                <a:latin typeface="Book Antiqua"/>
                <a:cs typeface="Book Antiqua"/>
              </a:rPr>
              <a:t>uno e </a:t>
            </a:r>
            <a:r>
              <a:rPr lang="it-IT" sz="2000" i="1" dirty="0" err="1">
                <a:solidFill>
                  <a:srgbClr val="FF0000"/>
                </a:solidFill>
                <a:latin typeface="Book Antiqua"/>
                <a:cs typeface="Book Antiqua"/>
              </a:rPr>
              <a:t>dell</a:t>
            </a:r>
            <a:r>
              <a:rPr lang="fr-FR" sz="2000" i="1" dirty="0">
                <a:solidFill>
                  <a:srgbClr val="FF0000"/>
                </a:solidFill>
                <a:latin typeface="Book Antiqua"/>
                <a:cs typeface="Book Antiqua"/>
              </a:rPr>
              <a:t>’</a:t>
            </a:r>
            <a:r>
              <a:rPr lang="it-IT" sz="2000" i="1" dirty="0">
                <a:solidFill>
                  <a:srgbClr val="FF0000"/>
                </a:solidFill>
                <a:latin typeface="Book Antiqua"/>
                <a:cs typeface="Book Antiqua"/>
              </a:rPr>
              <a:t>altro sesso</a:t>
            </a:r>
            <a:r>
              <a:rPr lang="it-IT" sz="2000" dirty="0">
                <a:latin typeface="Book Antiqua"/>
                <a:cs typeface="Book Antiqua"/>
              </a:rPr>
              <a:t>»]</a:t>
            </a:r>
          </a:p>
          <a:p>
            <a:endParaRPr lang="en-US" dirty="0"/>
          </a:p>
        </p:txBody>
      </p:sp>
    </p:spTree>
    <p:extLst>
      <p:ext uri="{BB962C8B-B14F-4D97-AF65-F5344CB8AC3E}">
        <p14:creationId xmlns:p14="http://schemas.microsoft.com/office/powerpoint/2010/main" val="334991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ABSTRACT</a:t>
            </a:r>
          </a:p>
        </p:txBody>
      </p:sp>
      <p:sp>
        <p:nvSpPr>
          <p:cNvPr id="3" name="Segnaposto contenuto 2"/>
          <p:cNvSpPr>
            <a:spLocks noGrp="1"/>
          </p:cNvSpPr>
          <p:nvPr>
            <p:ph sz="half" idx="1"/>
          </p:nvPr>
        </p:nvSpPr>
        <p:spPr>
          <a:xfrm>
            <a:off x="323850" y="1484784"/>
            <a:ext cx="8820150" cy="4525963"/>
          </a:xfrm>
        </p:spPr>
        <p:txBody>
          <a:bodyPr/>
          <a:lstStyle/>
          <a:p>
            <a:pPr marL="0" indent="0">
              <a:buNone/>
            </a:pPr>
            <a:r>
              <a:rPr lang="it-IT" dirty="0"/>
              <a:t>I docenti di materie letterarie delle scuole secondarie di secondo grado sono spesso chiamati a contemperare lo </a:t>
            </a:r>
            <a:r>
              <a:rPr lang="it-IT" b="1" dirty="0">
                <a:solidFill>
                  <a:srgbClr val="FF0000"/>
                </a:solidFill>
              </a:rPr>
              <a:t>svolgimento dei programmi </a:t>
            </a:r>
            <a:r>
              <a:rPr lang="it-IT" dirty="0"/>
              <a:t>con la necessità di incrementare le competenze dei loro alunni nella “</a:t>
            </a:r>
            <a:r>
              <a:rPr lang="it-IT" dirty="0" err="1"/>
              <a:t>reading</a:t>
            </a:r>
            <a:r>
              <a:rPr lang="it-IT" dirty="0"/>
              <a:t> </a:t>
            </a:r>
            <a:r>
              <a:rPr lang="it-IT" dirty="0" err="1"/>
              <a:t>literacy</a:t>
            </a:r>
            <a:r>
              <a:rPr lang="it-IT" dirty="0"/>
              <a:t>”, misurata attraverso le </a:t>
            </a:r>
            <a:r>
              <a:rPr lang="it-IT" b="1" dirty="0">
                <a:solidFill>
                  <a:srgbClr val="FF0000"/>
                </a:solidFill>
              </a:rPr>
              <a:t>prove INVALSI e le indagini OCSE-PISA</a:t>
            </a:r>
            <a:r>
              <a:rPr lang="it-IT" dirty="0"/>
              <a:t>. </a:t>
            </a:r>
          </a:p>
          <a:p>
            <a:pPr marL="0" indent="0">
              <a:buNone/>
            </a:pPr>
            <a:r>
              <a:rPr lang="it-IT" dirty="0"/>
              <a:t>È possibile immaginare percorsi che conducano alla buona riuscita nei test senza sacrificare il piacere del testo e la sua comprensione profonda? </a:t>
            </a:r>
          </a:p>
          <a:p>
            <a:pPr marL="0" indent="0">
              <a:buNone/>
            </a:pPr>
            <a:r>
              <a:rPr lang="it-IT" dirty="0"/>
              <a:t>La lezione illustrerà una proposta pratica in questa direzione, prendendo come caso di studio esemplare l’ultima pagina dei </a:t>
            </a:r>
            <a:r>
              <a:rPr lang="it-IT" i="1" dirty="0"/>
              <a:t>Promessi sposi</a:t>
            </a:r>
            <a:r>
              <a:rPr lang="it-IT" dirty="0"/>
              <a:t>.</a:t>
            </a:r>
          </a:p>
          <a:p>
            <a:pPr marL="0" indent="0">
              <a:buNone/>
            </a:pPr>
            <a:br>
              <a:rPr lang="it-IT" dirty="0"/>
            </a:br>
            <a:endParaRPr lang="it-IT" dirty="0"/>
          </a:p>
        </p:txBody>
      </p:sp>
    </p:spTree>
    <p:extLst>
      <p:ext uri="{BB962C8B-B14F-4D97-AF65-F5344CB8AC3E}">
        <p14:creationId xmlns:p14="http://schemas.microsoft.com/office/powerpoint/2010/main" val="4015261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Aspetto 3: fare un</a:t>
            </a:r>
            <a:r>
              <a:rPr lang="it-IT" dirty="0">
                <a:latin typeface="Arial"/>
              </a:rPr>
              <a:t>’</a:t>
            </a:r>
            <a:r>
              <a:rPr lang="it-IT" dirty="0"/>
              <a:t>inferenza diretta</a:t>
            </a:r>
            <a:endParaRPr lang="en-US" dirty="0"/>
          </a:p>
        </p:txBody>
      </p:sp>
      <p:sp>
        <p:nvSpPr>
          <p:cNvPr id="3" name="TextBox 2"/>
          <p:cNvSpPr txBox="1"/>
          <p:nvPr/>
        </p:nvSpPr>
        <p:spPr>
          <a:xfrm>
            <a:off x="251520" y="1196752"/>
            <a:ext cx="7992888" cy="4985980"/>
          </a:xfrm>
          <a:prstGeom prst="rect">
            <a:avLst/>
          </a:prstGeom>
          <a:noFill/>
        </p:spPr>
        <p:txBody>
          <a:bodyPr wrap="square" rtlCol="0">
            <a:spAutoFit/>
          </a:bodyPr>
          <a:lstStyle/>
          <a:p>
            <a:pPr eaLnBrk="1" hangingPunct="1">
              <a:buFontTx/>
              <a:buNone/>
              <a:defRPr/>
            </a:pPr>
            <a:r>
              <a:rPr lang="it-IT" sz="2000" dirty="0">
                <a:latin typeface="Book Antiqua"/>
                <a:cs typeface="Book Antiqua"/>
              </a:rPr>
              <a:t>A chi si riferisce l’espressione “chi l’ha raccomodata” alla fine del testo?</a:t>
            </a:r>
          </a:p>
          <a:p>
            <a:pPr eaLnBrk="1" hangingPunct="1">
              <a:buFontTx/>
              <a:buNone/>
              <a:defRPr/>
            </a:pPr>
            <a:endParaRPr lang="it-IT" sz="2000" dirty="0">
              <a:latin typeface="Book Antiqua"/>
              <a:cs typeface="Book Antiqua"/>
            </a:endParaRPr>
          </a:p>
          <a:p>
            <a:pPr eaLnBrk="1" hangingPunct="1">
              <a:buFontTx/>
              <a:buNone/>
              <a:defRPr/>
            </a:pPr>
            <a:r>
              <a:rPr lang="it-IT" sz="2000" dirty="0">
                <a:latin typeface="Book Antiqua"/>
                <a:cs typeface="Book Antiqua"/>
              </a:rPr>
              <a:t>	a. all’autore</a:t>
            </a:r>
          </a:p>
          <a:p>
            <a:pPr eaLnBrk="1" hangingPunct="1">
              <a:buFontTx/>
              <a:buNone/>
              <a:defRPr/>
            </a:pPr>
            <a:r>
              <a:rPr lang="it-IT" sz="2000" dirty="0">
                <a:latin typeface="Book Antiqua"/>
                <a:cs typeface="Book Antiqua"/>
              </a:rPr>
              <a:t>  	b. all’anonimo narratore del Seicento</a:t>
            </a:r>
          </a:p>
          <a:p>
            <a:pPr eaLnBrk="1" hangingPunct="1">
              <a:buFontTx/>
              <a:buNone/>
              <a:defRPr/>
            </a:pPr>
            <a:r>
              <a:rPr lang="it-IT" sz="2000" dirty="0">
                <a:latin typeface="Book Antiqua"/>
                <a:cs typeface="Book Antiqua"/>
              </a:rPr>
              <a:t>	c. a Renzo </a:t>
            </a:r>
          </a:p>
          <a:p>
            <a:pPr eaLnBrk="1" hangingPunct="1">
              <a:buFontTx/>
              <a:buNone/>
              <a:defRPr/>
            </a:pPr>
            <a:r>
              <a:rPr lang="it-IT" sz="2000" dirty="0">
                <a:latin typeface="Book Antiqua"/>
                <a:cs typeface="Book Antiqua"/>
              </a:rPr>
              <a:t>	d. a Lucia </a:t>
            </a: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a:defRPr/>
            </a:pPr>
            <a:r>
              <a:rPr lang="it-IT" sz="2000" dirty="0">
                <a:latin typeface="Book Antiqua"/>
                <a:cs typeface="Book Antiqua"/>
              </a:rPr>
              <a:t>[«</a:t>
            </a:r>
            <a:r>
              <a:rPr lang="it-IT" sz="2000" i="1" dirty="0">
                <a:solidFill>
                  <a:srgbClr val="FF0000"/>
                </a:solidFill>
                <a:latin typeface="Book Antiqua"/>
                <a:cs typeface="Book Antiqua"/>
              </a:rPr>
              <a:t>La quale, se non v</a:t>
            </a:r>
            <a:r>
              <a:rPr lang="fr-FR" sz="2000" i="1" dirty="0">
                <a:solidFill>
                  <a:srgbClr val="FF0000"/>
                </a:solidFill>
                <a:latin typeface="Book Antiqua"/>
                <a:cs typeface="Book Antiqua"/>
              </a:rPr>
              <a:t>’</a:t>
            </a:r>
            <a:r>
              <a:rPr lang="it-IT" sz="2000" i="1" dirty="0">
                <a:solidFill>
                  <a:srgbClr val="FF0000"/>
                </a:solidFill>
                <a:latin typeface="Book Antiqua"/>
                <a:cs typeface="Book Antiqua"/>
              </a:rPr>
              <a:t>è dispiaciuta affatto, vogliatene bene a chi l</a:t>
            </a:r>
            <a:r>
              <a:rPr lang="fr-FR" sz="2000" i="1" dirty="0">
                <a:solidFill>
                  <a:srgbClr val="FF0000"/>
                </a:solidFill>
                <a:latin typeface="Book Antiqua"/>
                <a:cs typeface="Book Antiqua"/>
              </a:rPr>
              <a:t>’</a:t>
            </a:r>
            <a:r>
              <a:rPr lang="it-IT" sz="2000" i="1" dirty="0">
                <a:solidFill>
                  <a:srgbClr val="FF0000"/>
                </a:solidFill>
                <a:latin typeface="Book Antiqua"/>
                <a:cs typeface="Book Antiqua"/>
              </a:rPr>
              <a:t>ha scritta, e anche un pochino a chi l</a:t>
            </a:r>
            <a:r>
              <a:rPr lang="fr-FR" sz="2000" i="1" dirty="0">
                <a:solidFill>
                  <a:srgbClr val="FF0000"/>
                </a:solidFill>
                <a:latin typeface="Book Antiqua"/>
                <a:cs typeface="Book Antiqua"/>
              </a:rPr>
              <a:t>’</a:t>
            </a:r>
            <a:r>
              <a:rPr lang="it-IT" sz="2000" i="1" dirty="0">
                <a:solidFill>
                  <a:srgbClr val="FF0000"/>
                </a:solidFill>
                <a:latin typeface="Book Antiqua"/>
                <a:cs typeface="Book Antiqua"/>
              </a:rPr>
              <a:t>ha raccomodata. Ma se in vece fossimo riusciti ad annoiarvi, credete che non s</a:t>
            </a:r>
            <a:r>
              <a:rPr lang="fr-FR" sz="2000" i="1" dirty="0">
                <a:solidFill>
                  <a:srgbClr val="FF0000"/>
                </a:solidFill>
                <a:latin typeface="Book Antiqua"/>
                <a:cs typeface="Book Antiqua"/>
              </a:rPr>
              <a:t>’</a:t>
            </a:r>
            <a:r>
              <a:rPr lang="it-IT" sz="2000" i="1" dirty="0">
                <a:solidFill>
                  <a:srgbClr val="FF0000"/>
                </a:solidFill>
                <a:latin typeface="Book Antiqua"/>
                <a:cs typeface="Book Antiqua"/>
              </a:rPr>
              <a:t>è fatto apposta</a:t>
            </a:r>
            <a:r>
              <a:rPr lang="it-IT" sz="2000" dirty="0">
                <a:latin typeface="Book Antiqua"/>
                <a:cs typeface="Book Antiqua"/>
              </a:rPr>
              <a:t>»]. </a:t>
            </a:r>
          </a:p>
          <a:p>
            <a:pPr eaLnBrk="1" hangingPunct="1">
              <a:buFontTx/>
              <a:buNone/>
              <a:defRPr/>
            </a:pPr>
            <a:endParaRPr lang="it-IT" sz="2000" dirty="0">
              <a:latin typeface="Book Antiqua"/>
              <a:cs typeface="Book Antiqua"/>
            </a:endParaRPr>
          </a:p>
          <a:p>
            <a:endParaRPr lang="en-US" dirty="0"/>
          </a:p>
        </p:txBody>
      </p:sp>
    </p:spTree>
    <p:extLst>
      <p:ext uri="{BB962C8B-B14F-4D97-AF65-F5344CB8AC3E}">
        <p14:creationId xmlns:p14="http://schemas.microsoft.com/office/powerpoint/2010/main" val="311514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Semantica storica. I. </a:t>
            </a:r>
            <a:r>
              <a:rPr lang="it-IT" dirty="0" err="1"/>
              <a:t>Verbum</a:t>
            </a:r>
            <a:r>
              <a:rPr lang="it-IT" dirty="0"/>
              <a:t> </a:t>
            </a:r>
            <a:r>
              <a:rPr lang="it-IT" dirty="0" err="1"/>
              <a:t>proprium</a:t>
            </a:r>
            <a:endParaRPr lang="it-IT" dirty="0"/>
          </a:p>
        </p:txBody>
      </p:sp>
      <p:sp>
        <p:nvSpPr>
          <p:cNvPr id="3" name="Rettangolo 2"/>
          <p:cNvSpPr/>
          <p:nvPr/>
        </p:nvSpPr>
        <p:spPr>
          <a:xfrm>
            <a:off x="48450" y="3501008"/>
            <a:ext cx="9001000" cy="1754326"/>
          </a:xfrm>
          <a:prstGeom prst="rect">
            <a:avLst/>
          </a:prstGeom>
        </p:spPr>
        <p:txBody>
          <a:bodyPr wrap="square">
            <a:spAutoFit/>
          </a:bodyPr>
          <a:lstStyle/>
          <a:p>
            <a:r>
              <a:rPr lang="it-IT" dirty="0"/>
              <a:t>«</a:t>
            </a:r>
            <a:r>
              <a:rPr lang="it-IT" i="1" dirty="0"/>
              <a:t>e perché il libro </a:t>
            </a:r>
            <a:r>
              <a:rPr lang="it-IT" i="1" dirty="0" err="1"/>
              <a:t>haveva</a:t>
            </a:r>
            <a:r>
              <a:rPr lang="it-IT" i="1" dirty="0"/>
              <a:t> patito assai per il viaggio, mediante le piogge, et è in fogli grandissimi, mi fu comandato da S. A. che io lo facessi raccomodare; però di suo ordine lo detti a quel legatore Romano che serve al Palazzo, acciò lo sciogliesse, asciugasse e diligentemente lo rilegasse, e così fece</a:t>
            </a:r>
            <a:r>
              <a:rPr lang="it-IT" dirty="0"/>
              <a:t>»</a:t>
            </a:r>
          </a:p>
          <a:p>
            <a:endParaRPr lang="it-IT" dirty="0"/>
          </a:p>
          <a:p>
            <a:pPr algn="r"/>
            <a:r>
              <a:rPr lang="it-IT" dirty="0"/>
              <a:t>[Galileo ad Andrea </a:t>
            </a:r>
            <a:r>
              <a:rPr lang="it-IT" dirty="0" err="1"/>
              <a:t>Cioli</a:t>
            </a:r>
            <a:r>
              <a:rPr lang="it-IT" dirty="0"/>
              <a:t>, lettera del X marzo 1614]</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 y="1064380"/>
            <a:ext cx="8784615" cy="171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59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Semantica storica. II. Senso figurato</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54976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68" y="1898911"/>
            <a:ext cx="44100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860032" y="2204864"/>
            <a:ext cx="3600400" cy="369332"/>
          </a:xfrm>
          <a:prstGeom prst="rect">
            <a:avLst/>
          </a:prstGeom>
          <a:noFill/>
        </p:spPr>
        <p:txBody>
          <a:bodyPr wrap="square" rtlCol="0">
            <a:spAutoFit/>
          </a:bodyPr>
          <a:lstStyle/>
          <a:p>
            <a:r>
              <a:rPr lang="it-IT" dirty="0"/>
              <a:t>Cap. I. </a:t>
            </a:r>
            <a:r>
              <a:rPr lang="it-IT" i="1" dirty="0" err="1"/>
              <a:t>Verbum</a:t>
            </a:r>
            <a:r>
              <a:rPr lang="it-IT" i="1" dirty="0"/>
              <a:t> </a:t>
            </a:r>
            <a:r>
              <a:rPr lang="it-IT" i="1" dirty="0" err="1"/>
              <a:t>proprium</a:t>
            </a:r>
            <a:endParaRPr lang="it-IT" i="1"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797152"/>
            <a:ext cx="46386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4746178" y="4820305"/>
            <a:ext cx="3498229" cy="369332"/>
          </a:xfrm>
          <a:prstGeom prst="rect">
            <a:avLst/>
          </a:prstGeom>
          <a:noFill/>
        </p:spPr>
        <p:txBody>
          <a:bodyPr wrap="square" rtlCol="0">
            <a:spAutoFit/>
          </a:bodyPr>
          <a:lstStyle/>
          <a:p>
            <a:r>
              <a:rPr lang="it-IT" dirty="0"/>
              <a:t>Cap. V. </a:t>
            </a:r>
            <a:r>
              <a:rPr lang="it-IT" i="1" dirty="0"/>
              <a:t>Senso figurato</a:t>
            </a:r>
          </a:p>
        </p:txBody>
      </p:sp>
    </p:spTree>
    <p:extLst>
      <p:ext uri="{BB962C8B-B14F-4D97-AF65-F5344CB8AC3E}">
        <p14:creationId xmlns:p14="http://schemas.microsoft.com/office/powerpoint/2010/main" val="26501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Aspetto 4: cogliere relazioni di coesione</a:t>
            </a:r>
            <a:endParaRPr lang="en-US" dirty="0"/>
          </a:p>
        </p:txBody>
      </p:sp>
      <p:sp>
        <p:nvSpPr>
          <p:cNvPr id="3" name="TextBox 2"/>
          <p:cNvSpPr txBox="1"/>
          <p:nvPr/>
        </p:nvSpPr>
        <p:spPr>
          <a:xfrm>
            <a:off x="323528" y="1484784"/>
            <a:ext cx="7704856" cy="4985980"/>
          </a:xfrm>
          <a:prstGeom prst="rect">
            <a:avLst/>
          </a:prstGeom>
          <a:noFill/>
        </p:spPr>
        <p:txBody>
          <a:bodyPr wrap="square" rtlCol="0">
            <a:spAutoFit/>
          </a:bodyPr>
          <a:lstStyle/>
          <a:p>
            <a:pPr eaLnBrk="1" hangingPunct="1">
              <a:buFontTx/>
              <a:buNone/>
              <a:defRPr/>
            </a:pPr>
            <a:r>
              <a:rPr lang="it-IT" sz="2000" dirty="0">
                <a:latin typeface="Book Antiqua"/>
                <a:cs typeface="Book Antiqua"/>
              </a:rPr>
              <a:t>A cosa si riferisce l’espressione “questa birberia” (riga 7)?</a:t>
            </a:r>
          </a:p>
          <a:p>
            <a:pPr eaLnBrk="1" hangingPunct="1">
              <a:buFontTx/>
              <a:buNone/>
              <a:defRPr/>
            </a:pPr>
            <a:r>
              <a:rPr lang="it-IT" sz="2000" dirty="0">
                <a:latin typeface="Book Antiqua"/>
                <a:cs typeface="Book Antiqua"/>
              </a:rPr>
              <a:t>	</a:t>
            </a:r>
          </a:p>
          <a:p>
            <a:pPr eaLnBrk="1" hangingPunct="1">
              <a:buFontTx/>
              <a:buNone/>
              <a:defRPr/>
            </a:pPr>
            <a:r>
              <a:rPr lang="it-IT" sz="2000" dirty="0">
                <a:latin typeface="Book Antiqua"/>
                <a:cs typeface="Book Antiqua"/>
              </a:rPr>
              <a:t>___________________________________________________________</a:t>
            </a:r>
          </a:p>
          <a:p>
            <a:pPr eaLnBrk="1" hangingPunct="1">
              <a:buFontTx/>
              <a:buNone/>
              <a:defRPr/>
            </a:pPr>
            <a:endParaRPr lang="it-IT" sz="2000" dirty="0">
              <a:latin typeface="Book Antiqua"/>
              <a:cs typeface="Book Antiqua"/>
            </a:endParaRPr>
          </a:p>
          <a:p>
            <a:pPr eaLnBrk="1" hangingPunct="1">
              <a:buFontTx/>
              <a:buNone/>
              <a:defRPr/>
            </a:pPr>
            <a:r>
              <a:rPr lang="it-IT" sz="2000" dirty="0">
                <a:latin typeface="Book Antiqua"/>
                <a:cs typeface="Book Antiqua"/>
              </a:rPr>
              <a:t>___________________________________________________________</a:t>
            </a: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eaLnBrk="1" hangingPunct="1">
              <a:buFontTx/>
              <a:buNone/>
              <a:defRPr/>
            </a:pPr>
            <a:endParaRPr lang="it-IT" sz="2000" dirty="0">
              <a:latin typeface="Book Antiqua"/>
              <a:cs typeface="Book Antiqua"/>
            </a:endParaRPr>
          </a:p>
          <a:p>
            <a:pPr>
              <a:defRPr/>
            </a:pPr>
            <a:r>
              <a:rPr lang="it-IT" sz="2000" dirty="0">
                <a:latin typeface="Book Antiqua"/>
                <a:cs typeface="Book Antiqua"/>
              </a:rPr>
              <a:t>[«</a:t>
            </a:r>
            <a:r>
              <a:rPr lang="it-IT" sz="2000" i="1" dirty="0">
                <a:solidFill>
                  <a:srgbClr val="FF0000"/>
                </a:solidFill>
                <a:latin typeface="Book Antiqua"/>
                <a:cs typeface="Book Antiqua"/>
              </a:rPr>
              <a:t>E </a:t>
            </a:r>
            <a:r>
              <a:rPr lang="it-IT" sz="2000" i="1" dirty="0" err="1">
                <a:solidFill>
                  <a:srgbClr val="FF0000"/>
                </a:solidFill>
                <a:latin typeface="Book Antiqua"/>
                <a:cs typeface="Book Antiqua"/>
              </a:rPr>
              <a:t>furon</a:t>
            </a:r>
            <a:r>
              <a:rPr lang="it-IT" sz="2000" i="1" dirty="0">
                <a:solidFill>
                  <a:srgbClr val="FF0000"/>
                </a:solidFill>
                <a:latin typeface="Book Antiqua"/>
                <a:cs typeface="Book Antiqua"/>
              </a:rPr>
              <a:t> tutti ben inclinati; e Renzo volle che imparassero tutti a leggere e scrivere, dicendo che, giacché là c</a:t>
            </a:r>
            <a:r>
              <a:rPr lang="fr-FR" sz="2000" i="1" dirty="0">
                <a:solidFill>
                  <a:srgbClr val="FF0000"/>
                </a:solidFill>
                <a:latin typeface="Book Antiqua"/>
                <a:cs typeface="Book Antiqua"/>
              </a:rPr>
              <a:t>’</a:t>
            </a:r>
            <a:r>
              <a:rPr lang="it-IT" sz="2000" i="1" dirty="0">
                <a:solidFill>
                  <a:srgbClr val="FF0000"/>
                </a:solidFill>
                <a:latin typeface="Book Antiqua"/>
                <a:cs typeface="Book Antiqua"/>
              </a:rPr>
              <a:t>era questa birberia, dovevano almeno profittarne anche loro</a:t>
            </a:r>
            <a:r>
              <a:rPr lang="it-IT" sz="2000" dirty="0">
                <a:latin typeface="Book Antiqua"/>
                <a:cs typeface="Book Antiqua"/>
              </a:rPr>
              <a:t>»].</a:t>
            </a:r>
          </a:p>
          <a:p>
            <a:pPr eaLnBrk="1" hangingPunct="1">
              <a:buFontTx/>
              <a:buNone/>
              <a:defRPr/>
            </a:pPr>
            <a:endParaRPr lang="it-IT" sz="2000" dirty="0">
              <a:latin typeface="Book Antiqua"/>
              <a:cs typeface="Book Antiqua"/>
            </a:endParaRPr>
          </a:p>
          <a:p>
            <a:endParaRPr lang="en-US" dirty="0"/>
          </a:p>
        </p:txBody>
      </p:sp>
    </p:spTree>
    <p:extLst>
      <p:ext uri="{BB962C8B-B14F-4D97-AF65-F5344CB8AC3E}">
        <p14:creationId xmlns:p14="http://schemas.microsoft.com/office/powerpoint/2010/main" val="7985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850" y="188913"/>
            <a:ext cx="8424614" cy="830997"/>
          </a:xfrm>
        </p:spPr>
        <p:txBody>
          <a:bodyPr/>
          <a:lstStyle/>
          <a:p>
            <a:r>
              <a:rPr lang="it-IT" dirty="0"/>
              <a:t>Narratologia. Il punto di vista (focalizzazione)</a:t>
            </a:r>
          </a:p>
        </p:txBody>
      </p:sp>
      <p:pic>
        <p:nvPicPr>
          <p:cNvPr id="5122" name="Picture 2" descr="https://vgslibriblog.files.wordpress.com/2021/02/punto-di-vista-o-focalizzazione.jpg?w=557&amp;h=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94498"/>
            <a:ext cx="7992888" cy="579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809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Renzo e il </a:t>
            </a:r>
            <a:r>
              <a:rPr lang="it-IT" i="1" dirty="0" err="1"/>
              <a:t>latinorum</a:t>
            </a:r>
            <a:endParaRPr lang="it-IT"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417928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17910"/>
            <a:ext cx="4392999" cy="387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442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Aspetto 4: cogliere relazioni di coesione</a:t>
            </a:r>
            <a:endParaRPr lang="en-US" dirty="0"/>
          </a:p>
        </p:txBody>
      </p:sp>
      <p:sp>
        <p:nvSpPr>
          <p:cNvPr id="3" name="TextBox 2"/>
          <p:cNvSpPr txBox="1"/>
          <p:nvPr/>
        </p:nvSpPr>
        <p:spPr>
          <a:xfrm>
            <a:off x="251520" y="1196752"/>
            <a:ext cx="7704856" cy="2523768"/>
          </a:xfrm>
          <a:prstGeom prst="rect">
            <a:avLst/>
          </a:prstGeom>
          <a:noFill/>
        </p:spPr>
        <p:txBody>
          <a:bodyPr wrap="square" rtlCol="0">
            <a:spAutoFit/>
          </a:bodyPr>
          <a:lstStyle/>
          <a:p>
            <a:pPr algn="just" eaLnBrk="1" hangingPunct="1">
              <a:buFontTx/>
              <a:buNone/>
              <a:defRPr/>
            </a:pPr>
            <a:r>
              <a:rPr lang="it-IT" sz="2000" dirty="0">
                <a:latin typeface="Book Antiqua"/>
                <a:cs typeface="Book Antiqua"/>
              </a:rPr>
              <a:t>La congiunzione “benché”, nella quintultima riga del testo, potrebbe essere sostituita con:</a:t>
            </a:r>
          </a:p>
          <a:p>
            <a:pPr algn="just" eaLnBrk="1" hangingPunct="1">
              <a:buFontTx/>
              <a:buNone/>
              <a:defRPr/>
            </a:pPr>
            <a:endParaRPr lang="it-IT" sz="2000" dirty="0">
              <a:latin typeface="Book Antiqua"/>
              <a:cs typeface="Book Antiqua"/>
            </a:endParaRPr>
          </a:p>
          <a:p>
            <a:pPr algn="just" eaLnBrk="1" hangingPunct="1">
              <a:buFontTx/>
              <a:buNone/>
              <a:defRPr/>
            </a:pPr>
            <a:r>
              <a:rPr lang="it-IT" sz="2000" dirty="0">
                <a:latin typeface="Book Antiqua"/>
                <a:cs typeface="Book Antiqua"/>
              </a:rPr>
              <a:t>	a. dal momento che</a:t>
            </a:r>
          </a:p>
          <a:p>
            <a:pPr algn="just" eaLnBrk="1" hangingPunct="1">
              <a:buFontTx/>
              <a:buNone/>
              <a:defRPr/>
            </a:pPr>
            <a:r>
              <a:rPr lang="it-IT" sz="2000" dirty="0">
                <a:latin typeface="Book Antiqua"/>
                <a:cs typeface="Book Antiqua"/>
              </a:rPr>
              <a:t>	b. perché</a:t>
            </a:r>
          </a:p>
          <a:p>
            <a:pPr algn="just" eaLnBrk="1" hangingPunct="1">
              <a:buFontTx/>
              <a:buNone/>
              <a:defRPr/>
            </a:pPr>
            <a:r>
              <a:rPr lang="it-IT" sz="2000" dirty="0">
                <a:latin typeface="Book Antiqua"/>
                <a:cs typeface="Book Antiqua"/>
              </a:rPr>
              <a:t>	c. poiché</a:t>
            </a:r>
          </a:p>
          <a:p>
            <a:pPr algn="just" eaLnBrk="1" hangingPunct="1">
              <a:buFontTx/>
              <a:buNone/>
              <a:defRPr/>
            </a:pPr>
            <a:r>
              <a:rPr lang="it-IT" sz="2000" dirty="0">
                <a:latin typeface="Book Antiqua"/>
                <a:cs typeface="Book Antiqua"/>
              </a:rPr>
              <a:t>	d. sebbene</a:t>
            </a:r>
          </a:p>
          <a:p>
            <a:endParaRPr lang="en-US" dirty="0"/>
          </a:p>
        </p:txBody>
      </p:sp>
      <p:sp>
        <p:nvSpPr>
          <p:cNvPr id="5" name="CasellaDiTesto 4">
            <a:extLst>
              <a:ext uri="{FF2B5EF4-FFF2-40B4-BE49-F238E27FC236}">
                <a16:creationId xmlns:a16="http://schemas.microsoft.com/office/drawing/2014/main" id="{C4FA7D7F-007D-AD2F-6336-C9B80AC8D7A0}"/>
              </a:ext>
            </a:extLst>
          </p:cNvPr>
          <p:cNvSpPr txBox="1"/>
          <p:nvPr/>
        </p:nvSpPr>
        <p:spPr>
          <a:xfrm>
            <a:off x="539552" y="4737918"/>
            <a:ext cx="7200800" cy="646331"/>
          </a:xfrm>
          <a:prstGeom prst="rect">
            <a:avLst/>
          </a:prstGeom>
          <a:noFill/>
        </p:spPr>
        <p:txBody>
          <a:bodyPr wrap="square">
            <a:spAutoFit/>
          </a:bodyPr>
          <a:lstStyle/>
          <a:p>
            <a:pPr>
              <a:defRPr/>
            </a:pPr>
            <a:r>
              <a:rPr lang="it-IT" dirty="0"/>
              <a:t>[«</a:t>
            </a:r>
            <a:r>
              <a:rPr lang="it-IT" sz="1800" i="1" dirty="0">
                <a:solidFill>
                  <a:srgbClr val="FF0000"/>
                </a:solidFill>
                <a:latin typeface="Book Antiqua"/>
                <a:cs typeface="Book Antiqua"/>
              </a:rPr>
              <a:t>Questa conclusione, benché trovata da povera gente, c</a:t>
            </a:r>
            <a:r>
              <a:rPr lang="fr-FR" sz="1800" i="1" dirty="0">
                <a:solidFill>
                  <a:srgbClr val="FF0000"/>
                </a:solidFill>
                <a:latin typeface="Book Antiqua"/>
                <a:cs typeface="Book Antiqua"/>
              </a:rPr>
              <a:t>’</a:t>
            </a:r>
            <a:r>
              <a:rPr lang="it-IT" sz="1800" i="1" dirty="0">
                <a:solidFill>
                  <a:srgbClr val="FF0000"/>
                </a:solidFill>
                <a:latin typeface="Book Antiqua"/>
                <a:cs typeface="Book Antiqua"/>
              </a:rPr>
              <a:t>è parsa così giusta, che abbiam pensato di metterla qui, come il sugo di tutta la storia</a:t>
            </a:r>
            <a:r>
              <a:rPr lang="it-IT" dirty="0">
                <a:latin typeface="Book Antiqua"/>
                <a:cs typeface="Book Antiqua"/>
              </a:rPr>
              <a:t>»]</a:t>
            </a:r>
            <a:endParaRPr lang="it-IT" dirty="0"/>
          </a:p>
        </p:txBody>
      </p:sp>
    </p:spTree>
    <p:extLst>
      <p:ext uri="{BB962C8B-B14F-4D97-AF65-F5344CB8AC3E}">
        <p14:creationId xmlns:p14="http://schemas.microsoft.com/office/powerpoint/2010/main" val="4094990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164288" cy="830997"/>
          </a:xfrm>
        </p:spPr>
        <p:txBody>
          <a:bodyPr/>
          <a:lstStyle/>
          <a:p>
            <a:r>
              <a:rPr lang="it-IT" dirty="0"/>
              <a:t>Aspetto 5: ricostruire il significato di una parte del testo</a:t>
            </a:r>
            <a:endParaRPr lang="en-US" dirty="0"/>
          </a:p>
        </p:txBody>
      </p:sp>
      <p:sp>
        <p:nvSpPr>
          <p:cNvPr id="3" name="TextBox 2"/>
          <p:cNvSpPr txBox="1"/>
          <p:nvPr/>
        </p:nvSpPr>
        <p:spPr>
          <a:xfrm>
            <a:off x="251520" y="1340768"/>
            <a:ext cx="7848872" cy="3139321"/>
          </a:xfrm>
          <a:prstGeom prst="rect">
            <a:avLst/>
          </a:prstGeom>
          <a:noFill/>
        </p:spPr>
        <p:txBody>
          <a:bodyPr wrap="square" rtlCol="0">
            <a:spAutoFit/>
          </a:bodyPr>
          <a:lstStyle/>
          <a:p>
            <a:pPr eaLnBrk="1" hangingPunct="1">
              <a:buFontTx/>
              <a:buNone/>
              <a:defRPr/>
            </a:pPr>
            <a:r>
              <a:rPr lang="it-IT" sz="2000" dirty="0">
                <a:latin typeface="Book Antiqua"/>
                <a:cs typeface="Book Antiqua"/>
              </a:rPr>
              <a:t>Perché Renzo, “alla prima, rimase impicciato”, alla risposta di Lucia?</a:t>
            </a:r>
          </a:p>
          <a:p>
            <a:pPr eaLnBrk="1" hangingPunct="1">
              <a:buFontTx/>
              <a:buNone/>
              <a:defRPr/>
            </a:pPr>
            <a:endParaRPr lang="it-IT" sz="2000" dirty="0">
              <a:latin typeface="Book Antiqua"/>
              <a:cs typeface="Book Antiqua"/>
            </a:endParaRPr>
          </a:p>
          <a:p>
            <a:pPr marL="936000" eaLnBrk="1" hangingPunct="1">
              <a:spcBef>
                <a:spcPts val="0"/>
              </a:spcBef>
              <a:buFontTx/>
              <a:buNone/>
              <a:defRPr/>
            </a:pPr>
            <a:r>
              <a:rPr lang="it-IT" sz="2000" dirty="0">
                <a:latin typeface="Book Antiqua"/>
                <a:cs typeface="Book Antiqua"/>
              </a:rPr>
              <a:t>	a. è infastidito dalla replica</a:t>
            </a:r>
          </a:p>
          <a:p>
            <a:pPr marL="936000" eaLnBrk="1" hangingPunct="1">
              <a:spcBef>
                <a:spcPts val="0"/>
              </a:spcBef>
              <a:buFontTx/>
              <a:buNone/>
              <a:defRPr/>
            </a:pPr>
            <a:r>
              <a:rPr lang="it-IT" sz="2000" dirty="0">
                <a:latin typeface="Book Antiqua"/>
                <a:cs typeface="Book Antiqua"/>
              </a:rPr>
              <a:t>	b. non è in grado di rispondere</a:t>
            </a:r>
          </a:p>
          <a:p>
            <a:pPr marL="936000" eaLnBrk="1" hangingPunct="1">
              <a:spcBef>
                <a:spcPts val="0"/>
              </a:spcBef>
              <a:buFontTx/>
              <a:buNone/>
              <a:defRPr/>
            </a:pPr>
            <a:r>
              <a:rPr lang="it-IT" sz="2000" dirty="0">
                <a:latin typeface="Book Antiqua"/>
                <a:cs typeface="Book Antiqua"/>
              </a:rPr>
              <a:t>	c. deve soffermarsi a pensare ad aspetti che non          	aveva tenuto in considerazione</a:t>
            </a:r>
          </a:p>
          <a:p>
            <a:pPr marL="936000" eaLnBrk="1" hangingPunct="1">
              <a:spcBef>
                <a:spcPts val="0"/>
              </a:spcBef>
              <a:buFontTx/>
              <a:buNone/>
              <a:defRPr/>
            </a:pPr>
            <a:r>
              <a:rPr lang="it-IT" sz="2000" dirty="0">
                <a:latin typeface="Book Antiqua"/>
                <a:cs typeface="Book Antiqua"/>
              </a:rPr>
              <a:t>	d. è offeso dall’ironia di Lucia, che definisce 	“sproposito” il volergli bene</a:t>
            </a:r>
          </a:p>
          <a:p>
            <a:endParaRPr lang="en-US" dirty="0"/>
          </a:p>
        </p:txBody>
      </p:sp>
      <p:sp>
        <p:nvSpPr>
          <p:cNvPr id="5" name="CasellaDiTesto 4">
            <a:extLst>
              <a:ext uri="{FF2B5EF4-FFF2-40B4-BE49-F238E27FC236}">
                <a16:creationId xmlns:a16="http://schemas.microsoft.com/office/drawing/2014/main" id="{48B33237-8F8C-CEFB-7926-5E65D5488B02}"/>
              </a:ext>
            </a:extLst>
          </p:cNvPr>
          <p:cNvSpPr txBox="1"/>
          <p:nvPr/>
        </p:nvSpPr>
        <p:spPr>
          <a:xfrm>
            <a:off x="251520" y="4480089"/>
            <a:ext cx="8424936" cy="1200329"/>
          </a:xfrm>
          <a:prstGeom prst="rect">
            <a:avLst/>
          </a:prstGeom>
          <a:noFill/>
        </p:spPr>
        <p:txBody>
          <a:bodyPr wrap="square">
            <a:spAutoFit/>
          </a:bodyPr>
          <a:lstStyle/>
          <a:p>
            <a:pPr algn="just"/>
            <a:r>
              <a:rPr lang="it-IT" sz="1800" dirty="0">
                <a:latin typeface="Book Antiqua"/>
                <a:cs typeface="Book Antiqua"/>
              </a:rPr>
              <a:t>[«</a:t>
            </a:r>
            <a:r>
              <a:rPr lang="it-IT" sz="1800" i="1" dirty="0">
                <a:solidFill>
                  <a:srgbClr val="FF0000"/>
                </a:solidFill>
                <a:latin typeface="Book Antiqua"/>
                <a:cs typeface="Book Antiqua"/>
              </a:rPr>
              <a:t>Renzo, alla prima, rimase impicciato. Dopo un lungo dibattere e cercare insieme, conclusero che i guai vengono bensì spesso, perché ci si è dato cagione; ma che la condotta più cauta e più innocente non basta a tenerli lontani; e che quando vengono, o per colpa o senza colpa, la fiducia in Dio li raddolcisce, e li rende utili per una vita migliore</a:t>
            </a:r>
            <a:r>
              <a:rPr lang="it-IT" dirty="0">
                <a:latin typeface="Book Antiqua"/>
              </a:rPr>
              <a:t>»]</a:t>
            </a:r>
          </a:p>
        </p:txBody>
      </p:sp>
    </p:spTree>
    <p:extLst>
      <p:ext uri="{BB962C8B-B14F-4D97-AF65-F5344CB8AC3E}">
        <p14:creationId xmlns:p14="http://schemas.microsoft.com/office/powerpoint/2010/main" val="4164679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396536" cy="1286506"/>
          </a:xfrm>
        </p:spPr>
        <p:txBody>
          <a:bodyPr/>
          <a:lstStyle/>
          <a:p>
            <a:pPr>
              <a:lnSpc>
                <a:spcPct val="80000"/>
              </a:lnSpc>
              <a:defRPr/>
            </a:pPr>
            <a:r>
              <a:rPr lang="it-IT" dirty="0"/>
              <a:t>Perché non può essere la «d» (</a:t>
            </a:r>
            <a:r>
              <a:rPr lang="it-IT" i="1" dirty="0"/>
              <a:t>offeso dall’ironia di Lucia</a:t>
            </a:r>
            <a:r>
              <a:rPr lang="it-IT" dirty="0"/>
              <a:t>)</a:t>
            </a:r>
            <a:br>
              <a:rPr lang="it-IT" dirty="0">
                <a:latin typeface="Bookman Old Style" charset="0"/>
              </a:rPr>
            </a:br>
            <a:br>
              <a:rPr lang="it-IT" dirty="0">
                <a:latin typeface="Bookman Old Style" charset="0"/>
              </a:rPr>
            </a:br>
            <a:endParaRPr lang="en-US" dirty="0"/>
          </a:p>
        </p:txBody>
      </p:sp>
      <p:sp>
        <p:nvSpPr>
          <p:cNvPr id="3" name="TextBox 2"/>
          <p:cNvSpPr txBox="1"/>
          <p:nvPr/>
        </p:nvSpPr>
        <p:spPr>
          <a:xfrm>
            <a:off x="0" y="908720"/>
            <a:ext cx="8316416" cy="6304486"/>
          </a:xfrm>
          <a:prstGeom prst="rect">
            <a:avLst/>
          </a:prstGeom>
          <a:noFill/>
        </p:spPr>
        <p:txBody>
          <a:bodyPr wrap="square" rtlCol="0">
            <a:spAutoFit/>
          </a:bodyPr>
          <a:lstStyle/>
          <a:p>
            <a:pPr algn="just" eaLnBrk="1" hangingPunct="1">
              <a:lnSpc>
                <a:spcPct val="80000"/>
              </a:lnSpc>
              <a:buFontTx/>
              <a:buNone/>
              <a:defRPr/>
            </a:pPr>
            <a:r>
              <a:rPr lang="it-IT" sz="1600" dirty="0">
                <a:latin typeface="Book Antiqua"/>
                <a:cs typeface="Book Antiqua"/>
              </a:rPr>
              <a:t>Prima che finisse l</a:t>
            </a:r>
            <a:r>
              <a:rPr lang="fr-FR" sz="1600" dirty="0">
                <a:latin typeface="Book Antiqua"/>
                <a:cs typeface="Book Antiqua"/>
              </a:rPr>
              <a:t>’</a:t>
            </a:r>
            <a:r>
              <a:rPr lang="it-IT" sz="1600" dirty="0">
                <a:latin typeface="Book Antiqua"/>
                <a:cs typeface="Book Antiqua"/>
              </a:rPr>
              <a:t>anno del matrimonio, venne alla luce una bella creatura; e, come se fosse fatto apposta per dar subito opportunità a Renzo d</a:t>
            </a:r>
            <a:r>
              <a:rPr lang="fr-FR" sz="1600" dirty="0">
                <a:latin typeface="Book Antiqua"/>
                <a:cs typeface="Book Antiqua"/>
              </a:rPr>
              <a:t>’</a:t>
            </a:r>
            <a:r>
              <a:rPr lang="it-IT" sz="1600" dirty="0">
                <a:latin typeface="Book Antiqua"/>
                <a:cs typeface="Book Antiqua"/>
              </a:rPr>
              <a:t>adempire quella sua magnanima promessa, fu una bambina; e potete credere che le fu messo nome Maria. Ne vennero poi col tempo non so </a:t>
            </a:r>
            <a:r>
              <a:rPr lang="it-IT" sz="1600" dirty="0" err="1">
                <a:latin typeface="Book Antiqua"/>
                <a:cs typeface="Book Antiqua"/>
              </a:rPr>
              <a:t>quant</a:t>
            </a:r>
            <a:r>
              <a:rPr lang="fr-FR" sz="1600" dirty="0">
                <a:latin typeface="Book Antiqua"/>
                <a:cs typeface="Book Antiqua"/>
              </a:rPr>
              <a:t>’</a:t>
            </a:r>
            <a:r>
              <a:rPr lang="it-IT" sz="1600" dirty="0">
                <a:latin typeface="Book Antiqua"/>
                <a:cs typeface="Book Antiqua"/>
              </a:rPr>
              <a:t>altri, </a:t>
            </a:r>
            <a:r>
              <a:rPr lang="it-IT" sz="1600" dirty="0" err="1">
                <a:latin typeface="Book Antiqua"/>
                <a:cs typeface="Book Antiqua"/>
              </a:rPr>
              <a:t>dell</a:t>
            </a:r>
            <a:r>
              <a:rPr lang="fr-FR" sz="1600" dirty="0">
                <a:latin typeface="Book Antiqua"/>
                <a:cs typeface="Book Antiqua"/>
              </a:rPr>
              <a:t>’</a:t>
            </a:r>
            <a:r>
              <a:rPr lang="it-IT" sz="1600" dirty="0">
                <a:latin typeface="Book Antiqua"/>
                <a:cs typeface="Book Antiqua"/>
              </a:rPr>
              <a:t>uno e </a:t>
            </a:r>
            <a:r>
              <a:rPr lang="it-IT" sz="1600" dirty="0" err="1">
                <a:latin typeface="Book Antiqua"/>
                <a:cs typeface="Book Antiqua"/>
              </a:rPr>
              <a:t>dell</a:t>
            </a:r>
            <a:r>
              <a:rPr lang="fr-FR" sz="1600" dirty="0">
                <a:latin typeface="Book Antiqua"/>
                <a:cs typeface="Book Antiqua"/>
              </a:rPr>
              <a:t>’</a:t>
            </a:r>
            <a:r>
              <a:rPr lang="it-IT" sz="1600" dirty="0">
                <a:latin typeface="Book Antiqua"/>
                <a:cs typeface="Book Antiqua"/>
              </a:rPr>
              <a:t>altro sesso: e Agnese affaccendata a portarli in qua e in là, l</a:t>
            </a:r>
            <a:r>
              <a:rPr lang="fr-FR" sz="1600" dirty="0">
                <a:latin typeface="Book Antiqua"/>
                <a:cs typeface="Book Antiqua"/>
              </a:rPr>
              <a:t>’</a:t>
            </a:r>
            <a:r>
              <a:rPr lang="it-IT" sz="1600" dirty="0">
                <a:latin typeface="Book Antiqua"/>
                <a:cs typeface="Book Antiqua"/>
              </a:rPr>
              <a:t>uno dopo l</a:t>
            </a:r>
            <a:r>
              <a:rPr lang="fr-FR" sz="1600" dirty="0">
                <a:latin typeface="Book Antiqua"/>
                <a:cs typeface="Book Antiqua"/>
              </a:rPr>
              <a:t>'</a:t>
            </a:r>
            <a:r>
              <a:rPr lang="it-IT" sz="1600" dirty="0">
                <a:latin typeface="Book Antiqua"/>
                <a:cs typeface="Book Antiqua"/>
              </a:rPr>
              <a:t>altro, chiamandoli cattivacci, e stampando loro in viso de</a:t>
            </a:r>
            <a:r>
              <a:rPr lang="fr-FR" sz="1600" dirty="0">
                <a:latin typeface="Book Antiqua"/>
                <a:cs typeface="Book Antiqua"/>
              </a:rPr>
              <a:t>’</a:t>
            </a:r>
            <a:r>
              <a:rPr lang="it-IT" sz="1600" dirty="0">
                <a:latin typeface="Book Antiqua"/>
                <a:cs typeface="Book Antiqua"/>
              </a:rPr>
              <a:t>bacioni, che ci lasciavano il bianco per qualche tempo. E </a:t>
            </a:r>
            <a:r>
              <a:rPr lang="it-IT" sz="1600" dirty="0" err="1">
                <a:latin typeface="Book Antiqua"/>
                <a:cs typeface="Book Antiqua"/>
              </a:rPr>
              <a:t>furon</a:t>
            </a:r>
            <a:r>
              <a:rPr lang="it-IT" sz="1600" dirty="0">
                <a:latin typeface="Book Antiqua"/>
                <a:cs typeface="Book Antiqua"/>
              </a:rPr>
              <a:t> tutti ben inclinati; e Renzo volle che imparassero tutti a leggere e scrivere, dicendo che, giacché là c</a:t>
            </a:r>
            <a:r>
              <a:rPr lang="fr-FR" sz="1600" dirty="0">
                <a:latin typeface="Book Antiqua"/>
                <a:cs typeface="Book Antiqua"/>
              </a:rPr>
              <a:t>’</a:t>
            </a:r>
            <a:r>
              <a:rPr lang="it-IT" sz="1600" dirty="0">
                <a:latin typeface="Book Antiqua"/>
                <a:cs typeface="Book Antiqua"/>
              </a:rPr>
              <a:t>era questa birberia, dovevano almeno profittarne anche loro.</a:t>
            </a:r>
          </a:p>
          <a:p>
            <a:pPr algn="just" eaLnBrk="1" hangingPunct="1">
              <a:lnSpc>
                <a:spcPct val="80000"/>
              </a:lnSpc>
              <a:buFontTx/>
              <a:buNone/>
              <a:defRPr/>
            </a:pPr>
            <a:r>
              <a:rPr lang="it-IT" sz="1600" dirty="0">
                <a:latin typeface="Book Antiqua"/>
                <a:cs typeface="Book Antiqua"/>
              </a:rPr>
              <a:t>Il bello era a sentirlo raccontare le sue avventure: e finiva sempre col dire le gran cose che ci aveva imparate, per governarsi meglio in avvenire. “Ho imparato,” diceva, “a non mettermi ne’ tumulti: ho imparato a non predicare in piazza: ho imparato a guardare con chi parlo: ho imparato a non alzar troppo il gomito: ho imparato a non tenere in mano il martello delle porte, quando c</a:t>
            </a:r>
            <a:r>
              <a:rPr lang="fr-FR" sz="1600" dirty="0">
                <a:latin typeface="Book Antiqua"/>
                <a:cs typeface="Book Antiqua"/>
              </a:rPr>
              <a:t>’</a:t>
            </a:r>
            <a:r>
              <a:rPr lang="it-IT" sz="1600" dirty="0">
                <a:latin typeface="Book Antiqua"/>
                <a:cs typeface="Book Antiqua"/>
              </a:rPr>
              <a:t>è lì d</a:t>
            </a:r>
            <a:r>
              <a:rPr lang="fr-FR" sz="1600" dirty="0">
                <a:latin typeface="Book Antiqua"/>
                <a:cs typeface="Book Antiqua"/>
              </a:rPr>
              <a:t>'</a:t>
            </a:r>
            <a:r>
              <a:rPr lang="it-IT" sz="1600" dirty="0">
                <a:latin typeface="Book Antiqua"/>
                <a:cs typeface="Book Antiqua"/>
              </a:rPr>
              <a:t>intorno gente che ha la testa calda: ho imparato a non attaccarmi un campanello al piede, prima d</a:t>
            </a:r>
            <a:r>
              <a:rPr lang="fr-FR" sz="1600" dirty="0">
                <a:latin typeface="Book Antiqua"/>
                <a:cs typeface="Book Antiqua"/>
              </a:rPr>
              <a:t>'</a:t>
            </a:r>
            <a:r>
              <a:rPr lang="it-IT" sz="1600" dirty="0">
                <a:latin typeface="Book Antiqua"/>
                <a:cs typeface="Book Antiqua"/>
              </a:rPr>
              <a:t>aver pensato quel che possa nascere.” E cent</a:t>
            </a:r>
            <a:r>
              <a:rPr lang="fr-FR" sz="1600" dirty="0">
                <a:latin typeface="Book Antiqua"/>
                <a:cs typeface="Book Antiqua"/>
              </a:rPr>
              <a:t>’</a:t>
            </a:r>
            <a:r>
              <a:rPr lang="it-IT" sz="1600" dirty="0">
                <a:latin typeface="Book Antiqua"/>
                <a:cs typeface="Book Antiqua"/>
              </a:rPr>
              <a:t>altre cose.</a:t>
            </a:r>
          </a:p>
          <a:p>
            <a:pPr algn="just" eaLnBrk="1" hangingPunct="1">
              <a:lnSpc>
                <a:spcPct val="80000"/>
              </a:lnSpc>
              <a:buFontTx/>
              <a:buNone/>
              <a:defRPr/>
            </a:pPr>
            <a:r>
              <a:rPr lang="it-IT" sz="1600" dirty="0">
                <a:latin typeface="Book Antiqua"/>
                <a:cs typeface="Book Antiqua"/>
              </a:rPr>
              <a:t>Lucia però, non che trovasse la dottrina falsa in sé, ma non </a:t>
            </a:r>
            <a:r>
              <a:rPr lang="it-IT" sz="1600" dirty="0" err="1">
                <a:latin typeface="Book Antiqua"/>
                <a:cs typeface="Book Antiqua"/>
              </a:rPr>
              <a:t>n</a:t>
            </a:r>
            <a:r>
              <a:rPr lang="fr-FR" sz="1600" dirty="0">
                <a:latin typeface="Book Antiqua"/>
                <a:cs typeface="Book Antiqua"/>
              </a:rPr>
              <a:t>’</a:t>
            </a:r>
            <a:r>
              <a:rPr lang="it-IT" sz="1600" dirty="0">
                <a:latin typeface="Book Antiqua"/>
                <a:cs typeface="Book Antiqua"/>
              </a:rPr>
              <a:t>era soddisfatta; le pareva, così in confuso, che ci mancasse qualcosa. A forza di sentir ripetere la stessa canzone, e di pensarci sopra ogni volta, “e io,” disse un giorno al suo moralista, “cosa volete che abbia imparato? Io non sono andata a cercare i guai: son loro che sono venuti a cercar me. Quando non voleste dire,” aggiunse, soavemente sorridendo, “che il mio sproposito sia stato quello di volervi bene, e di promettermi a voi.”</a:t>
            </a:r>
          </a:p>
          <a:p>
            <a:pPr algn="just" eaLnBrk="1" hangingPunct="1">
              <a:lnSpc>
                <a:spcPct val="80000"/>
              </a:lnSpc>
              <a:buFontTx/>
              <a:buNone/>
              <a:defRPr/>
            </a:pPr>
            <a:r>
              <a:rPr lang="it-IT" sz="1600" dirty="0">
                <a:latin typeface="Book Antiqua"/>
                <a:cs typeface="Book Antiqua"/>
              </a:rPr>
              <a:t>Renzo, alla prima, rimase impicciato. </a:t>
            </a:r>
            <a:r>
              <a:rPr lang="it-IT" sz="1600" b="1" dirty="0">
                <a:solidFill>
                  <a:srgbClr val="FF0000"/>
                </a:solidFill>
                <a:latin typeface="Book Antiqua"/>
                <a:cs typeface="Book Antiqua"/>
              </a:rPr>
              <a:t>Dopo un lungo dibattere e cercare insieme</a:t>
            </a:r>
            <a:r>
              <a:rPr lang="it-IT" sz="1600" dirty="0">
                <a:latin typeface="Book Antiqua"/>
                <a:cs typeface="Book Antiqua"/>
              </a:rPr>
              <a:t>, conclusero che i guai vengono bensì spesso, perché ci si è dato cagione; ma che la condotta più cauta e più innocente non basta a tenerli lontani; e che quando vengono, o per colpa o senza colpa, la fiducia in Dio li raddolcisce, e li rende utili per una vita migliore. </a:t>
            </a:r>
            <a:r>
              <a:rPr lang="it-IT" sz="1600" b="1" dirty="0">
                <a:solidFill>
                  <a:srgbClr val="FF0000"/>
                </a:solidFill>
                <a:latin typeface="Book Antiqua"/>
                <a:cs typeface="Book Antiqua"/>
              </a:rPr>
              <a:t>Questa conclusione, benché trovata da povera gente</a:t>
            </a:r>
            <a:r>
              <a:rPr lang="it-IT" sz="1600" dirty="0">
                <a:latin typeface="Book Antiqua"/>
                <a:cs typeface="Book Antiqua"/>
              </a:rPr>
              <a:t>, c</a:t>
            </a:r>
            <a:r>
              <a:rPr lang="fr-FR" sz="1600" dirty="0">
                <a:latin typeface="Book Antiqua"/>
                <a:cs typeface="Book Antiqua"/>
              </a:rPr>
              <a:t>’</a:t>
            </a:r>
            <a:r>
              <a:rPr lang="it-IT" sz="1600" dirty="0">
                <a:latin typeface="Book Antiqua"/>
                <a:cs typeface="Book Antiqua"/>
              </a:rPr>
              <a:t>è parsa così giusta, che abbiam pensato di metterla qui, come il sugo di tutta la storia. </a:t>
            </a:r>
          </a:p>
          <a:p>
            <a:pPr algn="just" eaLnBrk="1" hangingPunct="1">
              <a:lnSpc>
                <a:spcPct val="80000"/>
              </a:lnSpc>
              <a:buFontTx/>
              <a:buNone/>
              <a:defRPr/>
            </a:pPr>
            <a:r>
              <a:rPr lang="it-IT" sz="1600" dirty="0">
                <a:latin typeface="Book Antiqua"/>
                <a:cs typeface="Book Antiqua"/>
              </a:rPr>
              <a:t>La quale, se non v</a:t>
            </a:r>
            <a:r>
              <a:rPr lang="fr-FR" sz="1600" dirty="0">
                <a:latin typeface="Book Antiqua"/>
                <a:cs typeface="Book Antiqua"/>
              </a:rPr>
              <a:t>’</a:t>
            </a:r>
            <a:r>
              <a:rPr lang="it-IT" sz="1600" dirty="0">
                <a:latin typeface="Book Antiqua"/>
                <a:cs typeface="Book Antiqua"/>
              </a:rPr>
              <a:t>è dispiaciuta affatto, vogliatene bene a chi l</a:t>
            </a:r>
            <a:r>
              <a:rPr lang="fr-FR" sz="1600" dirty="0">
                <a:latin typeface="Book Antiqua"/>
                <a:cs typeface="Book Antiqua"/>
              </a:rPr>
              <a:t>’</a:t>
            </a:r>
            <a:r>
              <a:rPr lang="it-IT" sz="1600" dirty="0">
                <a:latin typeface="Book Antiqua"/>
                <a:cs typeface="Book Antiqua"/>
              </a:rPr>
              <a:t>ha scritta, e anche un pochino a chi l</a:t>
            </a:r>
            <a:r>
              <a:rPr lang="fr-FR" sz="1600" dirty="0">
                <a:latin typeface="Book Antiqua"/>
                <a:cs typeface="Book Antiqua"/>
              </a:rPr>
              <a:t>’</a:t>
            </a:r>
            <a:r>
              <a:rPr lang="it-IT" sz="1600" dirty="0">
                <a:latin typeface="Book Antiqua"/>
                <a:cs typeface="Book Antiqua"/>
              </a:rPr>
              <a:t>ha raccomodata. Ma se in vece fossimo riusciti ad annoiarvi, credete che non </a:t>
            </a:r>
            <a:r>
              <a:rPr lang="it-IT" sz="1600" dirty="0" err="1">
                <a:latin typeface="Book Antiqua"/>
                <a:cs typeface="Book Antiqua"/>
              </a:rPr>
              <a:t>s</a:t>
            </a:r>
            <a:r>
              <a:rPr lang="fr-FR" sz="1600" dirty="0">
                <a:latin typeface="Book Antiqua"/>
                <a:cs typeface="Book Antiqua"/>
              </a:rPr>
              <a:t>’</a:t>
            </a:r>
            <a:r>
              <a:rPr lang="it-IT" sz="1600" dirty="0">
                <a:latin typeface="Book Antiqua"/>
                <a:cs typeface="Book Antiqua"/>
              </a:rPr>
              <a:t>è fatto apposta. </a:t>
            </a:r>
          </a:p>
          <a:p>
            <a:endParaRPr lang="en-US" dirty="0"/>
          </a:p>
        </p:txBody>
      </p:sp>
    </p:spTree>
    <p:extLst>
      <p:ext uri="{BB962C8B-B14F-4D97-AF65-F5344CB8AC3E}">
        <p14:creationId xmlns:p14="http://schemas.microsoft.com/office/powerpoint/2010/main" val="3813823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524328" cy="461665"/>
          </a:xfrm>
        </p:spPr>
        <p:txBody>
          <a:bodyPr/>
          <a:lstStyle/>
          <a:p>
            <a:r>
              <a:rPr lang="it-IT" dirty="0"/>
              <a:t>Aspetto 6: sviluppare un’interpretazione del testo </a:t>
            </a:r>
          </a:p>
        </p:txBody>
      </p:sp>
      <p:sp>
        <p:nvSpPr>
          <p:cNvPr id="3" name="TextBox 2"/>
          <p:cNvSpPr txBox="1"/>
          <p:nvPr/>
        </p:nvSpPr>
        <p:spPr>
          <a:xfrm>
            <a:off x="395536" y="1340768"/>
            <a:ext cx="7560840" cy="2215991"/>
          </a:xfrm>
          <a:prstGeom prst="rect">
            <a:avLst/>
          </a:prstGeom>
          <a:noFill/>
        </p:spPr>
        <p:txBody>
          <a:bodyPr wrap="square" rtlCol="0">
            <a:spAutoFit/>
          </a:bodyPr>
          <a:lstStyle/>
          <a:p>
            <a:pPr algn="just" eaLnBrk="1" hangingPunct="1">
              <a:buFontTx/>
              <a:buNone/>
              <a:defRPr/>
            </a:pPr>
            <a:r>
              <a:rPr lang="it-IT" sz="2000" dirty="0">
                <a:latin typeface="Book Antiqua"/>
                <a:cs typeface="Book Antiqua"/>
              </a:rPr>
              <a:t>Un messaggio importante del testo è che:</a:t>
            </a:r>
          </a:p>
          <a:p>
            <a:pPr algn="just" eaLnBrk="1" hangingPunct="1">
              <a:buFontTx/>
              <a:buNone/>
              <a:defRPr/>
            </a:pPr>
            <a:r>
              <a:rPr lang="it-IT" sz="2000" dirty="0">
                <a:latin typeface="Book Antiqua"/>
                <a:cs typeface="Book Antiqua"/>
              </a:rPr>
              <a:t>	</a:t>
            </a:r>
          </a:p>
          <a:p>
            <a:pPr algn="just" eaLnBrk="1" hangingPunct="1">
              <a:buFontTx/>
              <a:buNone/>
              <a:defRPr/>
            </a:pPr>
            <a:r>
              <a:rPr lang="it-IT" sz="2000" dirty="0">
                <a:latin typeface="Book Antiqua"/>
                <a:cs typeface="Book Antiqua"/>
              </a:rPr>
              <a:t>	a. è importante imparare a non mettersi nei tumulti</a:t>
            </a:r>
          </a:p>
          <a:p>
            <a:pPr algn="just" eaLnBrk="1" hangingPunct="1">
              <a:buFontTx/>
              <a:buNone/>
              <a:defRPr/>
            </a:pPr>
            <a:r>
              <a:rPr lang="it-IT" sz="2000" dirty="0">
                <a:latin typeface="Book Antiqua"/>
                <a:cs typeface="Book Antiqua"/>
              </a:rPr>
              <a:t>	b. è essenziale avere fiducia in Dio</a:t>
            </a:r>
          </a:p>
          <a:p>
            <a:pPr algn="just" eaLnBrk="1" hangingPunct="1">
              <a:buFontTx/>
              <a:buNone/>
              <a:defRPr/>
            </a:pPr>
            <a:r>
              <a:rPr lang="it-IT" sz="2000" dirty="0">
                <a:latin typeface="Book Antiqua"/>
                <a:cs typeface="Book Antiqua"/>
              </a:rPr>
              <a:t>	c. bisogna evitare di cercare guai</a:t>
            </a:r>
          </a:p>
          <a:p>
            <a:pPr algn="just" eaLnBrk="1" hangingPunct="1">
              <a:buFontTx/>
              <a:buNone/>
              <a:defRPr/>
            </a:pPr>
            <a:r>
              <a:rPr lang="it-IT" sz="2000" dirty="0">
                <a:latin typeface="Book Antiqua"/>
                <a:cs typeface="Book Antiqua"/>
              </a:rPr>
              <a:t>	d. è necessario prestare attenzione ai campanelli</a:t>
            </a:r>
          </a:p>
          <a:p>
            <a:endParaRPr lang="en-US" dirty="0"/>
          </a:p>
        </p:txBody>
      </p:sp>
    </p:spTree>
    <p:extLst>
      <p:ext uri="{BB962C8B-B14F-4D97-AF65-F5344CB8AC3E}">
        <p14:creationId xmlns:p14="http://schemas.microsoft.com/office/powerpoint/2010/main" val="118905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3914"/>
            <a:ext cx="6624414" cy="461665"/>
          </a:xfrm>
        </p:spPr>
        <p:txBody>
          <a:bodyPr/>
          <a:lstStyle/>
          <a:p>
            <a:r>
              <a:rPr lang="it-IT" dirty="0"/>
              <a:t>INVALSI 2023</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13" y="620688"/>
            <a:ext cx="3965023" cy="294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446" y="3140968"/>
            <a:ext cx="6319723" cy="370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51280"/>
            <a:ext cx="5076056" cy="27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115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6632"/>
            <a:ext cx="2907856" cy="452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9" y="90222"/>
            <a:ext cx="52673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365104"/>
            <a:ext cx="52959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424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308304" cy="830997"/>
          </a:xfrm>
        </p:spPr>
        <p:txBody>
          <a:bodyPr/>
          <a:lstStyle/>
          <a:p>
            <a:r>
              <a:rPr lang="it-IT" dirty="0"/>
              <a:t>Aspetto 7: valutare il contenuto e/o la forma del testo</a:t>
            </a:r>
            <a:endParaRPr lang="en-US" dirty="0"/>
          </a:p>
        </p:txBody>
      </p:sp>
      <p:sp>
        <p:nvSpPr>
          <p:cNvPr id="3" name="Rectangle 2"/>
          <p:cNvSpPr/>
          <p:nvPr/>
        </p:nvSpPr>
        <p:spPr>
          <a:xfrm>
            <a:off x="251520" y="1268761"/>
            <a:ext cx="7776864" cy="6247864"/>
          </a:xfrm>
          <a:prstGeom prst="rect">
            <a:avLst/>
          </a:prstGeom>
        </p:spPr>
        <p:txBody>
          <a:bodyPr wrap="square">
            <a:spAutoFit/>
          </a:bodyPr>
          <a:lstStyle/>
          <a:p>
            <a:pPr algn="just" eaLnBrk="1" hangingPunct="1">
              <a:buFontTx/>
              <a:buNone/>
              <a:defRPr/>
            </a:pPr>
            <a:r>
              <a:rPr lang="it-IT" sz="2000" dirty="0">
                <a:latin typeface="Book Antiqua"/>
                <a:cs typeface="Book Antiqua"/>
              </a:rPr>
              <a:t>Due ragazzi, Alberto e Bruno, hanno letto il testo. Alberto ritiene che quanto qui narrato sia frutto di invenzione fantastica, Bruno invece pensa che il testo sia il resoconto di esperienze realmente accadute. Chi ha ragione? Spiega la tua risposta:</a:t>
            </a:r>
          </a:p>
          <a:p>
            <a:pPr algn="just" eaLnBrk="1" hangingPunct="1">
              <a:buFontTx/>
              <a:buNone/>
              <a:defRPr/>
            </a:pPr>
            <a:endParaRPr lang="it-IT" sz="2000" dirty="0">
              <a:latin typeface="Book Antiqua"/>
              <a:cs typeface="Book Antiqua"/>
            </a:endParaRPr>
          </a:p>
          <a:p>
            <a:pPr algn="just">
              <a:defRPr/>
            </a:pPr>
            <a:r>
              <a:rPr lang="it-IT" sz="2000" dirty="0">
                <a:latin typeface="Book Antiqua"/>
                <a:cs typeface="Book Antiqu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defRPr/>
            </a:pPr>
            <a:endParaRPr lang="it-IT" sz="2000" dirty="0">
              <a:latin typeface="Book Antiqua"/>
              <a:cs typeface="Book Antiqua"/>
            </a:endParaRPr>
          </a:p>
          <a:p>
            <a:pPr algn="just">
              <a:defRPr/>
            </a:pPr>
            <a:endParaRPr lang="it-IT" sz="2000" dirty="0">
              <a:latin typeface="Book Antiqua"/>
              <a:cs typeface="Book Antiqua"/>
            </a:endParaRPr>
          </a:p>
          <a:p>
            <a:pPr algn="just" eaLnBrk="1" hangingPunct="1">
              <a:buFontTx/>
              <a:buNone/>
              <a:defRPr/>
            </a:pPr>
            <a:endParaRPr lang="it-IT" sz="2000" dirty="0">
              <a:latin typeface="Book Antiqua"/>
              <a:cs typeface="Book Antiqua"/>
            </a:endParaRPr>
          </a:p>
          <a:p>
            <a:pPr algn="just" eaLnBrk="1" hangingPunct="1">
              <a:buFontTx/>
              <a:buNone/>
              <a:defRPr/>
            </a:pPr>
            <a:endParaRPr lang="it-IT" sz="2000" dirty="0">
              <a:latin typeface="Book Antiqua"/>
              <a:cs typeface="Book Antiqua"/>
            </a:endParaRPr>
          </a:p>
          <a:p>
            <a:pPr algn="just" eaLnBrk="1" hangingPunct="1">
              <a:buFontTx/>
              <a:buNone/>
              <a:defRPr/>
            </a:pPr>
            <a:endParaRPr lang="it-IT" sz="2000" dirty="0">
              <a:latin typeface="Book Antiqua"/>
              <a:cs typeface="Book Antiqua"/>
            </a:endParaRPr>
          </a:p>
          <a:p>
            <a:pPr algn="just" eaLnBrk="1" hangingPunct="1">
              <a:buFontTx/>
              <a:buNone/>
              <a:defRPr/>
            </a:pPr>
            <a:endParaRPr lang="it-IT" sz="2000" dirty="0">
              <a:latin typeface="Book Antiqua"/>
              <a:cs typeface="Book Antiqua"/>
            </a:endParaRPr>
          </a:p>
          <a:p>
            <a:pPr algn="just" eaLnBrk="1" hangingPunct="1">
              <a:buFontTx/>
              <a:buNone/>
              <a:defRPr/>
            </a:pPr>
            <a:endParaRPr lang="it-IT" sz="2000" dirty="0">
              <a:latin typeface="Book Antiqua"/>
              <a:cs typeface="Book Antiqua"/>
            </a:endParaRPr>
          </a:p>
          <a:p>
            <a:pPr algn="just" eaLnBrk="1" hangingPunct="1">
              <a:buFontTx/>
              <a:buNone/>
              <a:defRPr/>
            </a:pPr>
            <a:endParaRPr lang="it-IT" sz="2000" dirty="0">
              <a:latin typeface="Book Antiqua"/>
              <a:cs typeface="Book Antiqua"/>
            </a:endParaRPr>
          </a:p>
        </p:txBody>
      </p:sp>
    </p:spTree>
    <p:extLst>
      <p:ext uri="{BB962C8B-B14F-4D97-AF65-F5344CB8AC3E}">
        <p14:creationId xmlns:p14="http://schemas.microsoft.com/office/powerpoint/2010/main" val="1222061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452320" cy="978729"/>
          </a:xfrm>
        </p:spPr>
        <p:txBody>
          <a:bodyPr/>
          <a:lstStyle/>
          <a:p>
            <a:pPr>
              <a:lnSpc>
                <a:spcPct val="80000"/>
              </a:lnSpc>
              <a:defRPr/>
            </a:pPr>
            <a:r>
              <a:rPr lang="it-IT" dirty="0"/>
              <a:t>Quali sono i segnali nel brano appena letto?</a:t>
            </a:r>
            <a:br>
              <a:rPr lang="it-IT" dirty="0">
                <a:latin typeface="Bookman Old Style" charset="0"/>
              </a:rPr>
            </a:br>
            <a:br>
              <a:rPr lang="it-IT" dirty="0">
                <a:latin typeface="Bookman Old Style" charset="0"/>
              </a:rPr>
            </a:br>
            <a:endParaRPr lang="en-US" dirty="0"/>
          </a:p>
        </p:txBody>
      </p:sp>
      <p:sp>
        <p:nvSpPr>
          <p:cNvPr id="3" name="TextBox 2"/>
          <p:cNvSpPr txBox="1"/>
          <p:nvPr/>
        </p:nvSpPr>
        <p:spPr>
          <a:xfrm>
            <a:off x="0" y="908720"/>
            <a:ext cx="8316416" cy="6304486"/>
          </a:xfrm>
          <a:prstGeom prst="rect">
            <a:avLst/>
          </a:prstGeom>
          <a:noFill/>
        </p:spPr>
        <p:txBody>
          <a:bodyPr wrap="square" rtlCol="0">
            <a:spAutoFit/>
          </a:bodyPr>
          <a:lstStyle/>
          <a:p>
            <a:pPr algn="just" eaLnBrk="1" hangingPunct="1">
              <a:lnSpc>
                <a:spcPct val="80000"/>
              </a:lnSpc>
              <a:buFontTx/>
              <a:buNone/>
              <a:defRPr/>
            </a:pPr>
            <a:r>
              <a:rPr lang="it-IT" sz="1600" dirty="0">
                <a:latin typeface="Book Antiqua"/>
                <a:cs typeface="Book Antiqua"/>
              </a:rPr>
              <a:t>Prima che finisse l</a:t>
            </a:r>
            <a:r>
              <a:rPr lang="fr-FR" sz="1600" dirty="0">
                <a:latin typeface="Book Antiqua"/>
                <a:cs typeface="Book Antiqua"/>
              </a:rPr>
              <a:t>’</a:t>
            </a:r>
            <a:r>
              <a:rPr lang="it-IT" sz="1600" dirty="0">
                <a:latin typeface="Book Antiqua"/>
                <a:cs typeface="Book Antiqua"/>
              </a:rPr>
              <a:t>anno del matrimonio, venne alla luce una bella creatura; e, come se fosse fatto apposta per dar subito opportunità a Renzo d</a:t>
            </a:r>
            <a:r>
              <a:rPr lang="fr-FR" sz="1600" dirty="0">
                <a:latin typeface="Book Antiqua"/>
                <a:cs typeface="Book Antiqua"/>
              </a:rPr>
              <a:t>’</a:t>
            </a:r>
            <a:r>
              <a:rPr lang="it-IT" sz="1600" dirty="0">
                <a:latin typeface="Book Antiqua"/>
                <a:cs typeface="Book Antiqua"/>
              </a:rPr>
              <a:t>adempire quella sua magnanima promessa, fu una bambina; e potete credere che le fu messo nome Maria. Ne vennero poi col tempo non so </a:t>
            </a:r>
            <a:r>
              <a:rPr lang="it-IT" sz="1600" dirty="0" err="1">
                <a:latin typeface="Book Antiqua"/>
                <a:cs typeface="Book Antiqua"/>
              </a:rPr>
              <a:t>quant</a:t>
            </a:r>
            <a:r>
              <a:rPr lang="fr-FR" sz="1600" dirty="0">
                <a:latin typeface="Book Antiqua"/>
                <a:cs typeface="Book Antiqua"/>
              </a:rPr>
              <a:t>’</a:t>
            </a:r>
            <a:r>
              <a:rPr lang="it-IT" sz="1600" dirty="0">
                <a:latin typeface="Book Antiqua"/>
                <a:cs typeface="Book Antiqua"/>
              </a:rPr>
              <a:t>altri, </a:t>
            </a:r>
            <a:r>
              <a:rPr lang="it-IT" sz="1600" dirty="0" err="1">
                <a:latin typeface="Book Antiqua"/>
                <a:cs typeface="Book Antiqua"/>
              </a:rPr>
              <a:t>dell</a:t>
            </a:r>
            <a:r>
              <a:rPr lang="fr-FR" sz="1600" dirty="0">
                <a:latin typeface="Book Antiqua"/>
                <a:cs typeface="Book Antiqua"/>
              </a:rPr>
              <a:t>’</a:t>
            </a:r>
            <a:r>
              <a:rPr lang="it-IT" sz="1600" dirty="0">
                <a:latin typeface="Book Antiqua"/>
                <a:cs typeface="Book Antiqua"/>
              </a:rPr>
              <a:t>uno e </a:t>
            </a:r>
            <a:r>
              <a:rPr lang="it-IT" sz="1600" dirty="0" err="1">
                <a:latin typeface="Book Antiqua"/>
                <a:cs typeface="Book Antiqua"/>
              </a:rPr>
              <a:t>dell</a:t>
            </a:r>
            <a:r>
              <a:rPr lang="fr-FR" sz="1600" dirty="0">
                <a:latin typeface="Book Antiqua"/>
                <a:cs typeface="Book Antiqua"/>
              </a:rPr>
              <a:t>’</a:t>
            </a:r>
            <a:r>
              <a:rPr lang="it-IT" sz="1600" dirty="0">
                <a:latin typeface="Book Antiqua"/>
                <a:cs typeface="Book Antiqua"/>
              </a:rPr>
              <a:t>altro sesso: e Agnese affaccendata a portarli in qua e in là, l</a:t>
            </a:r>
            <a:r>
              <a:rPr lang="fr-FR" sz="1600" dirty="0">
                <a:latin typeface="Book Antiqua"/>
                <a:cs typeface="Book Antiqua"/>
              </a:rPr>
              <a:t>’</a:t>
            </a:r>
            <a:r>
              <a:rPr lang="it-IT" sz="1600" dirty="0">
                <a:latin typeface="Book Antiqua"/>
                <a:cs typeface="Book Antiqua"/>
              </a:rPr>
              <a:t>uno dopo l</a:t>
            </a:r>
            <a:r>
              <a:rPr lang="fr-FR" sz="1600" dirty="0">
                <a:latin typeface="Book Antiqua"/>
                <a:cs typeface="Book Antiqua"/>
              </a:rPr>
              <a:t>'</a:t>
            </a:r>
            <a:r>
              <a:rPr lang="it-IT" sz="1600" dirty="0">
                <a:latin typeface="Book Antiqua"/>
                <a:cs typeface="Book Antiqua"/>
              </a:rPr>
              <a:t>altro, chiamandoli cattivacci, e stampando loro in viso de</a:t>
            </a:r>
            <a:r>
              <a:rPr lang="fr-FR" sz="1600" dirty="0">
                <a:latin typeface="Book Antiqua"/>
                <a:cs typeface="Book Antiqua"/>
              </a:rPr>
              <a:t>’</a:t>
            </a:r>
            <a:r>
              <a:rPr lang="it-IT" sz="1600" dirty="0">
                <a:latin typeface="Book Antiqua"/>
                <a:cs typeface="Book Antiqua"/>
              </a:rPr>
              <a:t>bacioni, che ci lasciavano il bianco per qualche tempo. E </a:t>
            </a:r>
            <a:r>
              <a:rPr lang="it-IT" sz="1600" dirty="0" err="1">
                <a:latin typeface="Book Antiqua"/>
                <a:cs typeface="Book Antiqua"/>
              </a:rPr>
              <a:t>furon</a:t>
            </a:r>
            <a:r>
              <a:rPr lang="it-IT" sz="1600" dirty="0">
                <a:latin typeface="Book Antiqua"/>
                <a:cs typeface="Book Antiqua"/>
              </a:rPr>
              <a:t> tutti ben inclinati; e Renzo volle che imparassero tutti a leggere e scrivere, dicendo che, giacché là c</a:t>
            </a:r>
            <a:r>
              <a:rPr lang="fr-FR" sz="1600" dirty="0">
                <a:latin typeface="Book Antiqua"/>
                <a:cs typeface="Book Antiqua"/>
              </a:rPr>
              <a:t>’</a:t>
            </a:r>
            <a:r>
              <a:rPr lang="it-IT" sz="1600" dirty="0">
                <a:latin typeface="Book Antiqua"/>
                <a:cs typeface="Book Antiqua"/>
              </a:rPr>
              <a:t>era questa birberia, dovevano almeno profittarne anche loro.</a:t>
            </a:r>
          </a:p>
          <a:p>
            <a:pPr algn="just" eaLnBrk="1" hangingPunct="1">
              <a:lnSpc>
                <a:spcPct val="80000"/>
              </a:lnSpc>
              <a:buFontTx/>
              <a:buNone/>
              <a:defRPr/>
            </a:pPr>
            <a:r>
              <a:rPr lang="it-IT" sz="1600" dirty="0">
                <a:latin typeface="Book Antiqua"/>
                <a:cs typeface="Book Antiqua"/>
              </a:rPr>
              <a:t>Il bello era a sentirlo raccontare le sue avventure: e finiva sempre col dire le gran cose che ci aveva imparate, per governarsi meglio in avvenire. </a:t>
            </a:r>
            <a:r>
              <a:rPr lang="it-IT" sz="1600" dirty="0">
                <a:solidFill>
                  <a:srgbClr val="FF0000"/>
                </a:solidFill>
                <a:latin typeface="Book Antiqua"/>
                <a:cs typeface="Book Antiqua"/>
              </a:rPr>
              <a:t>“Ho imparato,” diceva, “a non mettermi ne’ tumulti: ho imparato a non predicare in piazza: ho imparato a guardare con chi parlo: ho imparato a non alzar troppo il gomito: ho imparato a non tenere in mano il martello delle porte, quando c</a:t>
            </a:r>
            <a:r>
              <a:rPr lang="fr-FR" sz="1600" dirty="0">
                <a:solidFill>
                  <a:srgbClr val="FF0000"/>
                </a:solidFill>
                <a:latin typeface="Book Antiqua"/>
                <a:cs typeface="Book Antiqua"/>
              </a:rPr>
              <a:t>’</a:t>
            </a:r>
            <a:r>
              <a:rPr lang="it-IT" sz="1600" dirty="0">
                <a:solidFill>
                  <a:srgbClr val="FF0000"/>
                </a:solidFill>
                <a:latin typeface="Book Antiqua"/>
                <a:cs typeface="Book Antiqua"/>
              </a:rPr>
              <a:t>è lì d</a:t>
            </a:r>
            <a:r>
              <a:rPr lang="fr-FR" sz="1600" dirty="0">
                <a:solidFill>
                  <a:srgbClr val="FF0000"/>
                </a:solidFill>
                <a:latin typeface="Book Antiqua"/>
                <a:cs typeface="Book Antiqua"/>
              </a:rPr>
              <a:t>'</a:t>
            </a:r>
            <a:r>
              <a:rPr lang="it-IT" sz="1600" dirty="0">
                <a:solidFill>
                  <a:srgbClr val="FF0000"/>
                </a:solidFill>
                <a:latin typeface="Book Antiqua"/>
                <a:cs typeface="Book Antiqua"/>
              </a:rPr>
              <a:t>intorno gente che ha la testa calda: ho imparato a non attaccarmi un campanello al piede, prima d</a:t>
            </a:r>
            <a:r>
              <a:rPr lang="fr-FR" sz="1600" dirty="0">
                <a:solidFill>
                  <a:srgbClr val="FF0000"/>
                </a:solidFill>
                <a:latin typeface="Book Antiqua"/>
                <a:cs typeface="Book Antiqua"/>
              </a:rPr>
              <a:t>'</a:t>
            </a:r>
            <a:r>
              <a:rPr lang="it-IT" sz="1600" dirty="0">
                <a:solidFill>
                  <a:srgbClr val="FF0000"/>
                </a:solidFill>
                <a:latin typeface="Book Antiqua"/>
                <a:cs typeface="Book Antiqua"/>
              </a:rPr>
              <a:t>aver pensato quel che possa nascere.” </a:t>
            </a:r>
            <a:r>
              <a:rPr lang="it-IT" sz="1600" dirty="0">
                <a:latin typeface="Book Antiqua"/>
                <a:cs typeface="Book Antiqua"/>
              </a:rPr>
              <a:t>E cent</a:t>
            </a:r>
            <a:r>
              <a:rPr lang="fr-FR" sz="1600" dirty="0">
                <a:latin typeface="Book Antiqua"/>
                <a:cs typeface="Book Antiqua"/>
              </a:rPr>
              <a:t>’</a:t>
            </a:r>
            <a:r>
              <a:rPr lang="it-IT" sz="1600" dirty="0">
                <a:latin typeface="Book Antiqua"/>
                <a:cs typeface="Book Antiqua"/>
              </a:rPr>
              <a:t>altre cose.</a:t>
            </a:r>
          </a:p>
          <a:p>
            <a:pPr algn="just" eaLnBrk="1" hangingPunct="1">
              <a:lnSpc>
                <a:spcPct val="80000"/>
              </a:lnSpc>
              <a:buFontTx/>
              <a:buNone/>
              <a:defRPr/>
            </a:pPr>
            <a:r>
              <a:rPr lang="it-IT" sz="1600" dirty="0">
                <a:latin typeface="Book Antiqua"/>
                <a:cs typeface="Book Antiqua"/>
              </a:rPr>
              <a:t>Lucia però, non che trovasse la dottrina falsa in sé, ma non </a:t>
            </a:r>
            <a:r>
              <a:rPr lang="it-IT" sz="1600" dirty="0" err="1">
                <a:latin typeface="Book Antiqua"/>
                <a:cs typeface="Book Antiqua"/>
              </a:rPr>
              <a:t>n</a:t>
            </a:r>
            <a:r>
              <a:rPr lang="fr-FR" sz="1600" dirty="0">
                <a:latin typeface="Book Antiqua"/>
                <a:cs typeface="Book Antiqua"/>
              </a:rPr>
              <a:t>’</a:t>
            </a:r>
            <a:r>
              <a:rPr lang="it-IT" sz="1600" dirty="0">
                <a:latin typeface="Book Antiqua"/>
                <a:cs typeface="Book Antiqua"/>
              </a:rPr>
              <a:t>era soddisfatta; le pareva, così in confuso, che ci mancasse qualcosa. A forza di sentir ripetere la stessa canzone, e di pensarci sopra ogni volta, </a:t>
            </a:r>
            <a:r>
              <a:rPr lang="it-IT" sz="1600" dirty="0">
                <a:solidFill>
                  <a:srgbClr val="FF0000"/>
                </a:solidFill>
                <a:latin typeface="Book Antiqua"/>
                <a:cs typeface="Book Antiqua"/>
              </a:rPr>
              <a:t>“e io,” disse un giorno al suo moralista, “cosa volete che abbia imparato? Io non sono andata a cercare i guai: son loro che sono venuti a cercar me. Quando non voleste dire,” aggiunse, soavemente sorridendo, “che il mio sproposito sia stato quello di volervi bene, e di promettermi a voi.”</a:t>
            </a:r>
          </a:p>
          <a:p>
            <a:pPr algn="just" eaLnBrk="1" hangingPunct="1">
              <a:lnSpc>
                <a:spcPct val="80000"/>
              </a:lnSpc>
              <a:buFontTx/>
              <a:buNone/>
              <a:defRPr/>
            </a:pPr>
            <a:r>
              <a:rPr lang="it-IT" sz="1600" dirty="0">
                <a:latin typeface="Book Antiqua"/>
                <a:cs typeface="Book Antiqua"/>
              </a:rPr>
              <a:t>Renzo, alla prima, rimase impicciato. Dopo un lungo dibattere e cercare insieme, conclusero che i guai vengono bensì spesso, perché ci si è dato cagione; ma che la condotta più cauta e più innocente non basta a tenerli lontani; e che quando vengono, o per colpa o senza colpa, la fiducia in Dio li raddolcisce, e li rende utili per una vita migliore. Questa conclusione, benché trovata da povera gente, c</a:t>
            </a:r>
            <a:r>
              <a:rPr lang="fr-FR" sz="1600" dirty="0">
                <a:latin typeface="Book Antiqua"/>
                <a:cs typeface="Book Antiqua"/>
              </a:rPr>
              <a:t>’</a:t>
            </a:r>
            <a:r>
              <a:rPr lang="it-IT" sz="1600" dirty="0">
                <a:latin typeface="Book Antiqua"/>
                <a:cs typeface="Book Antiqua"/>
              </a:rPr>
              <a:t>è parsa così giusta, che abbiam pensato di metterla qui, come il sugo di tutta la storia. </a:t>
            </a:r>
          </a:p>
          <a:p>
            <a:pPr algn="just" eaLnBrk="1" hangingPunct="1">
              <a:lnSpc>
                <a:spcPct val="80000"/>
              </a:lnSpc>
              <a:buFontTx/>
              <a:buNone/>
              <a:defRPr/>
            </a:pPr>
            <a:r>
              <a:rPr lang="it-IT" sz="1600" dirty="0">
                <a:latin typeface="Book Antiqua"/>
                <a:cs typeface="Book Antiqua"/>
              </a:rPr>
              <a:t>La quale, se non v</a:t>
            </a:r>
            <a:r>
              <a:rPr lang="fr-FR" sz="1600" dirty="0">
                <a:latin typeface="Book Antiqua"/>
                <a:cs typeface="Book Antiqua"/>
              </a:rPr>
              <a:t>’</a:t>
            </a:r>
            <a:r>
              <a:rPr lang="it-IT" sz="1600" dirty="0">
                <a:latin typeface="Book Antiqua"/>
                <a:cs typeface="Book Antiqua"/>
              </a:rPr>
              <a:t>è dispiaciuta affatto, vogliatene bene a chi l</a:t>
            </a:r>
            <a:r>
              <a:rPr lang="fr-FR" sz="1600" dirty="0">
                <a:latin typeface="Book Antiqua"/>
                <a:cs typeface="Book Antiqua"/>
              </a:rPr>
              <a:t>’</a:t>
            </a:r>
            <a:r>
              <a:rPr lang="it-IT" sz="1600" dirty="0">
                <a:latin typeface="Book Antiqua"/>
                <a:cs typeface="Book Antiqua"/>
              </a:rPr>
              <a:t>ha scritta, e anche un pochino a chi l</a:t>
            </a:r>
            <a:r>
              <a:rPr lang="fr-FR" sz="1600" dirty="0">
                <a:latin typeface="Book Antiqua"/>
                <a:cs typeface="Book Antiqua"/>
              </a:rPr>
              <a:t>’</a:t>
            </a:r>
            <a:r>
              <a:rPr lang="it-IT" sz="1600" dirty="0">
                <a:latin typeface="Book Antiqua"/>
                <a:cs typeface="Book Antiqua"/>
              </a:rPr>
              <a:t>ha raccomodata. Ma se in vece fossimo riusciti ad annoiarvi, credete che non </a:t>
            </a:r>
            <a:r>
              <a:rPr lang="it-IT" sz="1600" dirty="0" err="1">
                <a:latin typeface="Book Antiqua"/>
                <a:cs typeface="Book Antiqua"/>
              </a:rPr>
              <a:t>s</a:t>
            </a:r>
            <a:r>
              <a:rPr lang="fr-FR" sz="1600" dirty="0">
                <a:latin typeface="Book Antiqua"/>
                <a:cs typeface="Book Antiqua"/>
              </a:rPr>
              <a:t>’</a:t>
            </a:r>
            <a:r>
              <a:rPr lang="it-IT" sz="1600" dirty="0">
                <a:latin typeface="Book Antiqua"/>
                <a:cs typeface="Book Antiqua"/>
              </a:rPr>
              <a:t>è fatto apposta. </a:t>
            </a:r>
          </a:p>
          <a:p>
            <a:endParaRPr lang="en-US" dirty="0"/>
          </a:p>
        </p:txBody>
      </p:sp>
    </p:spTree>
    <p:extLst>
      <p:ext uri="{BB962C8B-B14F-4D97-AF65-F5344CB8AC3E}">
        <p14:creationId xmlns:p14="http://schemas.microsoft.com/office/powerpoint/2010/main" val="2318920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781944"/>
            <a:ext cx="8568952" cy="1143000"/>
          </a:xfrm>
        </p:spPr>
        <p:txBody>
          <a:bodyPr/>
          <a:lstStyle/>
          <a:p>
            <a:pPr algn="ctr"/>
            <a:r>
              <a:rPr lang="it-IT" dirty="0"/>
              <a:t> </a:t>
            </a:r>
            <a:br>
              <a:rPr lang="it-IT" dirty="0"/>
            </a:br>
            <a:endParaRPr lang="it-IT" dirty="0"/>
          </a:p>
        </p:txBody>
      </p:sp>
      <p:sp>
        <p:nvSpPr>
          <p:cNvPr id="3" name="Segnaposto testo 2"/>
          <p:cNvSpPr>
            <a:spLocks noGrp="1"/>
          </p:cNvSpPr>
          <p:nvPr>
            <p:ph type="body" sz="quarter" idx="10"/>
          </p:nvPr>
        </p:nvSpPr>
        <p:spPr>
          <a:xfrm>
            <a:off x="3779912" y="1628800"/>
            <a:ext cx="5364088" cy="4939814"/>
          </a:xfrm>
        </p:spPr>
        <p:txBody>
          <a:bodyPr/>
          <a:lstStyle/>
          <a:p>
            <a:endParaRPr lang="it-IT" sz="3600" b="1" i="1" dirty="0"/>
          </a:p>
          <a:p>
            <a:pPr algn="ctr"/>
            <a:endParaRPr lang="it-IT" sz="3600" b="1" i="1" dirty="0"/>
          </a:p>
          <a:p>
            <a:pPr algn="ctr"/>
            <a:r>
              <a:rPr lang="it-IT" sz="3600" b="1" i="1" dirty="0"/>
              <a:t>GRAZIE</a:t>
            </a:r>
            <a:endParaRPr lang="it-IT" sz="3600" dirty="0"/>
          </a:p>
          <a:p>
            <a:endParaRPr lang="it-IT" dirty="0"/>
          </a:p>
          <a:p>
            <a:pPr algn="r"/>
            <a:endParaRPr lang="it-IT" sz="1800" dirty="0"/>
          </a:p>
          <a:p>
            <a:pPr algn="r"/>
            <a:endParaRPr lang="it-IT" sz="1800" dirty="0"/>
          </a:p>
          <a:p>
            <a:pPr algn="r"/>
            <a:endParaRPr lang="it-IT" sz="1800" dirty="0"/>
          </a:p>
          <a:p>
            <a:pPr algn="r"/>
            <a:r>
              <a:rPr lang="it-IT" sz="1800" dirty="0"/>
              <a:t>Prof. Gianluca Genovese</a:t>
            </a:r>
          </a:p>
          <a:p>
            <a:pPr algn="r"/>
            <a:r>
              <a:rPr lang="it-IT" sz="1800" i="1" dirty="0"/>
              <a:t>Professore ordinario di Letteratura italiana</a:t>
            </a:r>
          </a:p>
        </p:txBody>
      </p:sp>
      <p:pic>
        <p:nvPicPr>
          <p:cNvPr id="1026" name="Picture 2" descr="Azzecca-garbugli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325755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9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373C0A-73A2-7CAB-C6F1-443F43512A20}"/>
              </a:ext>
            </a:extLst>
          </p:cNvPr>
          <p:cNvSpPr>
            <a:spLocks noGrp="1"/>
          </p:cNvSpPr>
          <p:nvPr>
            <p:ph type="title"/>
          </p:nvPr>
        </p:nvSpPr>
        <p:spPr>
          <a:xfrm>
            <a:off x="323850" y="188913"/>
            <a:ext cx="7992566" cy="461665"/>
          </a:xfrm>
        </p:spPr>
        <p:txBody>
          <a:bodyPr/>
          <a:lstStyle/>
          <a:p>
            <a:r>
              <a:rPr lang="it-IT" dirty="0"/>
              <a:t>Critiche			          </a:t>
            </a:r>
            <a:r>
              <a:rPr lang="it-IT" dirty="0">
                <a:solidFill>
                  <a:schemeClr val="accent6"/>
                </a:solidFill>
              </a:rPr>
              <a:t>Argomenti a favore</a:t>
            </a:r>
          </a:p>
        </p:txBody>
      </p:sp>
      <p:sp>
        <p:nvSpPr>
          <p:cNvPr id="3" name="Segnaposto contenuto 2">
            <a:extLst>
              <a:ext uri="{FF2B5EF4-FFF2-40B4-BE49-F238E27FC236}">
                <a16:creationId xmlns:a16="http://schemas.microsoft.com/office/drawing/2014/main" id="{4EC6E770-AE5A-21EB-BFC3-376B80D66D61}"/>
              </a:ext>
            </a:extLst>
          </p:cNvPr>
          <p:cNvSpPr>
            <a:spLocks noGrp="1"/>
          </p:cNvSpPr>
          <p:nvPr>
            <p:ph sz="half" idx="1"/>
          </p:nvPr>
        </p:nvSpPr>
        <p:spPr>
          <a:xfrm>
            <a:off x="105235" y="1196752"/>
            <a:ext cx="4182938" cy="5246043"/>
          </a:xfrm>
        </p:spPr>
        <p:txBody>
          <a:bodyPr/>
          <a:lstStyle/>
          <a:p>
            <a:pPr algn="just"/>
            <a:r>
              <a:rPr lang="it-IT" altLang="it-IT" sz="1400" b="1">
                <a:latin typeface="Bookman Old Style" pitchFamily="18" charset="0"/>
              </a:rPr>
              <a:t>sono una forma di provincialismo</a:t>
            </a:r>
            <a:r>
              <a:rPr lang="it-IT" altLang="it-IT" sz="1400">
                <a:latin typeface="Bookman Old Style" pitchFamily="18" charset="0"/>
              </a:rPr>
              <a:t>: adottano con ritardo un sistema di valutazione costruito nei paesi anglosassoni (che fondano il loro sistema educativo su scelte didattico-pedagogiche diverse), proprio mentre </a:t>
            </a:r>
            <a:r>
              <a:rPr lang="it-IT" altLang="it-IT" sz="1400" b="1">
                <a:latin typeface="Bookman Old Style" pitchFamily="18" charset="0"/>
              </a:rPr>
              <a:t>in quegli stessi paesi c’è un significativo ripensamento della valutazione esclusivamente affidata ai test</a:t>
            </a:r>
            <a:r>
              <a:rPr lang="it-IT" altLang="it-IT" sz="1400">
                <a:latin typeface="Bookman Old Style" pitchFamily="18" charset="0"/>
              </a:rPr>
              <a:t> (cfr. Diane Ravitch, </a:t>
            </a:r>
            <a:r>
              <a:rPr lang="it-IT" altLang="it-IT" sz="1400" i="1">
                <a:latin typeface="Bookman Old Style" pitchFamily="18" charset="0"/>
              </a:rPr>
              <a:t>The death and life of the great American school system</a:t>
            </a:r>
            <a:r>
              <a:rPr lang="it-IT" altLang="it-IT" sz="1400">
                <a:latin typeface="Bookman Old Style" pitchFamily="18" charset="0"/>
              </a:rPr>
              <a:t>, contro l’ubriacatura da eccesso di fiducia nei test)</a:t>
            </a:r>
          </a:p>
          <a:p>
            <a:pPr algn="just" eaLnBrk="1" hangingPunct="1">
              <a:lnSpc>
                <a:spcPct val="80000"/>
              </a:lnSpc>
              <a:buFontTx/>
              <a:buNone/>
            </a:pPr>
            <a:endParaRPr lang="it-IT" altLang="it-IT" sz="1400">
              <a:latin typeface="Bookman Old Style" pitchFamily="18" charset="0"/>
            </a:endParaRPr>
          </a:p>
          <a:p>
            <a:pPr algn="just" eaLnBrk="1" hangingPunct="1">
              <a:lnSpc>
                <a:spcPct val="80000"/>
              </a:lnSpc>
            </a:pPr>
            <a:r>
              <a:rPr lang="it-IT" altLang="it-IT" sz="1400">
                <a:latin typeface="Bookman Old Style" pitchFamily="18" charset="0"/>
              </a:rPr>
              <a:t>possono indurre allo stravolgimento della didattica, da insegnamento ad addestramento al superamento dei test (il </a:t>
            </a:r>
            <a:r>
              <a:rPr lang="it-IT" altLang="it-IT" sz="1400" i="1">
                <a:latin typeface="Bookman Old Style" pitchFamily="18" charset="0"/>
              </a:rPr>
              <a:t>“</a:t>
            </a:r>
            <a:r>
              <a:rPr lang="it-IT" altLang="it-IT" sz="1400" b="1" i="1">
                <a:latin typeface="Bookman Old Style" pitchFamily="18" charset="0"/>
              </a:rPr>
              <a:t>teaching to the test</a:t>
            </a:r>
            <a:r>
              <a:rPr lang="it-IT" altLang="it-IT" sz="1400" i="1">
                <a:latin typeface="Bookman Old Style" pitchFamily="18" charset="0"/>
              </a:rPr>
              <a:t>”</a:t>
            </a:r>
            <a:r>
              <a:rPr lang="it-IT" altLang="it-IT" sz="1400">
                <a:latin typeface="Bookman Old Style" pitchFamily="18" charset="0"/>
              </a:rPr>
              <a:t>): cfr. i volumi messi prontamente sul mercato dall’editoria scolastica</a:t>
            </a:r>
          </a:p>
          <a:p>
            <a:pPr marL="0" indent="0" algn="just" eaLnBrk="1" hangingPunct="1">
              <a:lnSpc>
                <a:spcPct val="80000"/>
              </a:lnSpc>
              <a:buNone/>
            </a:pPr>
            <a:endParaRPr lang="it-IT" altLang="it-IT" sz="1400">
              <a:latin typeface="Bookman Old Style" pitchFamily="18" charset="0"/>
            </a:endParaRPr>
          </a:p>
          <a:p>
            <a:pPr algn="just" eaLnBrk="1" hangingPunct="1">
              <a:lnSpc>
                <a:spcPct val="80000"/>
              </a:lnSpc>
            </a:pPr>
            <a:r>
              <a:rPr lang="it-IT" altLang="it-IT" sz="1400" b="1">
                <a:latin typeface="Bookman Old Style" pitchFamily="18" charset="0"/>
              </a:rPr>
              <a:t>pretendono di misurare le </a:t>
            </a:r>
            <a:r>
              <a:rPr lang="it-IT" altLang="it-IT" sz="1400" b="1" i="1">
                <a:latin typeface="Bookman Old Style" pitchFamily="18" charset="0"/>
              </a:rPr>
              <a:t>performance </a:t>
            </a:r>
            <a:r>
              <a:rPr lang="it-IT" altLang="it-IT" sz="1400" b="1">
                <a:latin typeface="Bookman Old Style" pitchFamily="18" charset="0"/>
              </a:rPr>
              <a:t>di quelle stesse classi rese sempre più numerose, inadeguate</a:t>
            </a:r>
            <a:r>
              <a:rPr lang="it-IT" altLang="it-IT" sz="1400">
                <a:latin typeface="Bookman Old Style" pitchFamily="18" charset="0"/>
              </a:rPr>
              <a:t>, con docenti precari che si susseguono</a:t>
            </a:r>
          </a:p>
          <a:p>
            <a:endParaRPr lang="it-IT" altLang="it-IT" sz="1400">
              <a:latin typeface="Bookman Old Style" pitchFamily="18" charset="0"/>
            </a:endParaRPr>
          </a:p>
          <a:p>
            <a:endParaRPr lang="it-IT" dirty="0"/>
          </a:p>
        </p:txBody>
      </p:sp>
      <p:sp>
        <p:nvSpPr>
          <p:cNvPr id="4" name="Segnaposto contenuto 3">
            <a:extLst>
              <a:ext uri="{FF2B5EF4-FFF2-40B4-BE49-F238E27FC236}">
                <a16:creationId xmlns:a16="http://schemas.microsoft.com/office/drawing/2014/main" id="{6BD4E36A-8F15-96C2-8EF8-179CC032A7C3}"/>
              </a:ext>
            </a:extLst>
          </p:cNvPr>
          <p:cNvSpPr>
            <a:spLocks noGrp="1"/>
          </p:cNvSpPr>
          <p:nvPr>
            <p:ph sz="half" idx="10"/>
          </p:nvPr>
        </p:nvSpPr>
        <p:spPr>
          <a:xfrm>
            <a:off x="4499992" y="1229936"/>
            <a:ext cx="4038600" cy="4525963"/>
          </a:xfrm>
        </p:spPr>
        <p:txBody>
          <a:bodyPr/>
          <a:lstStyle/>
          <a:p>
            <a:pPr algn="just"/>
            <a:r>
              <a:rPr lang="it-IT" altLang="it-IT" sz="1400" dirty="0">
                <a:solidFill>
                  <a:schemeClr val="accent6"/>
                </a:solidFill>
                <a:latin typeface="Bookman Old Style" pitchFamily="18" charset="0"/>
              </a:rPr>
              <a:t>non rilevano nozioni, quanto capacità d’uso delle stesse, come cioè l’alunno seleziona, fa interagire ed elabora le conoscenze per affrontare un compito cognitivo; </a:t>
            </a:r>
            <a:r>
              <a:rPr lang="it-IT" altLang="it-IT" sz="1400" b="1" dirty="0">
                <a:solidFill>
                  <a:schemeClr val="accent6"/>
                </a:solidFill>
                <a:latin typeface="Bookman Old Style" pitchFamily="18" charset="0"/>
              </a:rPr>
              <a:t>inducono quindi a privilegiare un lavoro a scuola sull’attivazione di processi (cognitivi e affettivi), </a:t>
            </a:r>
            <a:r>
              <a:rPr lang="it-IT" altLang="it-IT" sz="1400" dirty="0">
                <a:solidFill>
                  <a:schemeClr val="accent6"/>
                </a:solidFill>
                <a:latin typeface="Bookman Old Style" pitchFamily="18" charset="0"/>
              </a:rPr>
              <a:t>sullo sviluppo di capacità di ragionamento e sulla strutturazione di un pensiero critico</a:t>
            </a:r>
          </a:p>
          <a:p>
            <a:pPr marL="0" indent="0" algn="just">
              <a:buNone/>
            </a:pPr>
            <a:endParaRPr lang="it-IT" altLang="it-IT" sz="1400" dirty="0">
              <a:solidFill>
                <a:schemeClr val="accent6"/>
              </a:solidFill>
              <a:latin typeface="Bookman Old Style" pitchFamily="18" charset="0"/>
            </a:endParaRPr>
          </a:p>
          <a:p>
            <a:pPr algn="just"/>
            <a:r>
              <a:rPr lang="it-IT" altLang="it-IT" sz="1400" dirty="0">
                <a:solidFill>
                  <a:schemeClr val="accent6"/>
                </a:solidFill>
                <a:latin typeface="Bookman Old Style" pitchFamily="18" charset="0"/>
              </a:rPr>
              <a:t>permettono di svolgere </a:t>
            </a:r>
            <a:r>
              <a:rPr lang="it-IT" altLang="it-IT" sz="1400" b="1" dirty="0">
                <a:solidFill>
                  <a:schemeClr val="accent6"/>
                </a:solidFill>
                <a:latin typeface="Bookman Old Style" pitchFamily="18" charset="0"/>
              </a:rPr>
              <a:t>comparazioni del livello di apprendimento prima e dopo </a:t>
            </a:r>
            <a:r>
              <a:rPr lang="it-IT" altLang="it-IT" sz="1400" dirty="0">
                <a:solidFill>
                  <a:schemeClr val="accent6"/>
                </a:solidFill>
                <a:latin typeface="Bookman Old Style" pitchFamily="18" charset="0"/>
              </a:rPr>
              <a:t>l´operato di un docente, oltre che fra classi e scuole diverse</a:t>
            </a:r>
          </a:p>
          <a:p>
            <a:pPr algn="just"/>
            <a:endParaRPr lang="it-IT" altLang="it-IT" sz="1400" dirty="0">
              <a:solidFill>
                <a:schemeClr val="accent6"/>
              </a:solidFill>
              <a:latin typeface="Bookman Old Style" pitchFamily="18" charset="0"/>
            </a:endParaRPr>
          </a:p>
          <a:p>
            <a:pPr algn="just"/>
            <a:r>
              <a:rPr lang="it-IT" altLang="it-IT" sz="1400" dirty="0">
                <a:solidFill>
                  <a:schemeClr val="accent6"/>
                </a:solidFill>
                <a:latin typeface="Bookman Old Style" pitchFamily="18" charset="0"/>
              </a:rPr>
              <a:t>si basano su quadri di riferimento trasparenti e </a:t>
            </a:r>
            <a:r>
              <a:rPr lang="it-IT" altLang="it-IT" sz="1400" b="1" dirty="0">
                <a:solidFill>
                  <a:schemeClr val="accent6"/>
                </a:solidFill>
                <a:latin typeface="Bookman Old Style" pitchFamily="18" charset="0"/>
              </a:rPr>
              <a:t>noti a tutti i soggetti interessati, i cosiddetti </a:t>
            </a:r>
            <a:r>
              <a:rPr lang="it-IT" altLang="it-IT" sz="1400" b="1" i="1" dirty="0">
                <a:solidFill>
                  <a:schemeClr val="accent6"/>
                </a:solidFill>
                <a:latin typeface="Bookman Old Style" pitchFamily="18" charset="0"/>
              </a:rPr>
              <a:t>stakeholder</a:t>
            </a:r>
            <a:r>
              <a:rPr lang="it-IT" altLang="it-IT" sz="1400" dirty="0">
                <a:solidFill>
                  <a:schemeClr val="accent6"/>
                </a:solidFill>
                <a:latin typeface="Bookman Old Style" pitchFamily="18" charset="0"/>
              </a:rPr>
              <a:t>; adoperano una procedura chiara e rigorosa</a:t>
            </a:r>
          </a:p>
          <a:p>
            <a:endParaRPr lang="it-IT" altLang="it-IT" sz="1400" dirty="0">
              <a:solidFill>
                <a:schemeClr val="accent6"/>
              </a:solidFill>
              <a:latin typeface="Bookman Old Style" pitchFamily="18" charset="0"/>
            </a:endParaRPr>
          </a:p>
          <a:p>
            <a:endParaRPr lang="it-IT" altLang="it-IT" sz="1400" dirty="0">
              <a:latin typeface="Bookman Old Style" pitchFamily="18" charset="0"/>
            </a:endParaRPr>
          </a:p>
          <a:p>
            <a:endParaRPr lang="it-IT" sz="1400" dirty="0"/>
          </a:p>
        </p:txBody>
      </p:sp>
    </p:spTree>
    <p:extLst>
      <p:ext uri="{BB962C8B-B14F-4D97-AF65-F5344CB8AC3E}">
        <p14:creationId xmlns:p14="http://schemas.microsoft.com/office/powerpoint/2010/main" val="209130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Prove di futuro</a:t>
            </a: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111794"/>
            <a:ext cx="7560840" cy="542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04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Prove di futuro</a:t>
            </a: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31640" y="1347934"/>
            <a:ext cx="6624736" cy="551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20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DEFINIZIONE DI </a:t>
            </a:r>
            <a:r>
              <a:rPr lang="en-US" i="1" dirty="0"/>
              <a:t>LITERACY</a:t>
            </a:r>
            <a:r>
              <a:rPr lang="en-US" dirty="0"/>
              <a:t>  IN LETTURA</a:t>
            </a:r>
          </a:p>
        </p:txBody>
      </p:sp>
      <p:sp>
        <p:nvSpPr>
          <p:cNvPr id="3" name="TextBox 2"/>
          <p:cNvSpPr txBox="1"/>
          <p:nvPr/>
        </p:nvSpPr>
        <p:spPr>
          <a:xfrm>
            <a:off x="395536" y="1556792"/>
            <a:ext cx="7920880" cy="3785652"/>
          </a:xfrm>
          <a:prstGeom prst="rect">
            <a:avLst/>
          </a:prstGeom>
          <a:noFill/>
        </p:spPr>
        <p:txBody>
          <a:bodyPr wrap="square" rtlCol="0">
            <a:spAutoFit/>
          </a:bodyPr>
          <a:lstStyle/>
          <a:p>
            <a:pPr algn="just"/>
            <a:r>
              <a:rPr lang="it-IT" sz="2000" dirty="0">
                <a:latin typeface="Book Antiqua"/>
                <a:cs typeface="Book Antiqua"/>
              </a:rPr>
              <a:t>Le definizioni di lettura e di </a:t>
            </a:r>
            <a:r>
              <a:rPr lang="it-IT" sz="2000" i="1" dirty="0" err="1">
                <a:latin typeface="Book Antiqua"/>
                <a:cs typeface="Book Antiqua"/>
              </a:rPr>
              <a:t>literacy</a:t>
            </a:r>
            <a:r>
              <a:rPr lang="it-IT" sz="2000" dirty="0">
                <a:latin typeface="Book Antiqua"/>
                <a:cs typeface="Book Antiqua"/>
              </a:rPr>
              <a:t> in lettura si sono evolute nel corso del tempo, di pari passo con le mutazioni della società,  </a:t>
            </a:r>
            <a:r>
              <a:rPr lang="it-IT" sz="2000" dirty="0" err="1">
                <a:latin typeface="Book Antiqua"/>
                <a:cs typeface="Book Antiqua"/>
              </a:rPr>
              <a:t>dell</a:t>
            </a:r>
            <a:r>
              <a:rPr lang="fr-FR" sz="2000" dirty="0">
                <a:latin typeface="Book Antiqua"/>
                <a:cs typeface="Book Antiqua"/>
              </a:rPr>
              <a:t>’</a:t>
            </a:r>
            <a:r>
              <a:rPr lang="it-IT" sz="2000" dirty="0">
                <a:latin typeface="Book Antiqua"/>
                <a:cs typeface="Book Antiqua"/>
              </a:rPr>
              <a:t>economia e della cultura. Il concetto di apprendimento, in particolare il concetto di apprendimento lungo tutto il corso della vita, ha portato ad ampliare la nozione di </a:t>
            </a:r>
            <a:r>
              <a:rPr lang="it-IT" sz="2000" i="1" dirty="0" err="1">
                <a:latin typeface="Book Antiqua"/>
                <a:cs typeface="Book Antiqua"/>
              </a:rPr>
              <a:t>literacy</a:t>
            </a:r>
            <a:r>
              <a:rPr lang="it-IT" sz="2000" dirty="0">
                <a:latin typeface="Book Antiqua"/>
                <a:cs typeface="Book Antiqua"/>
              </a:rPr>
              <a:t>  in lettura. </a:t>
            </a:r>
          </a:p>
          <a:p>
            <a:pPr algn="just"/>
            <a:endParaRPr lang="it-IT" sz="2000" dirty="0">
              <a:latin typeface="Book Antiqua"/>
              <a:cs typeface="Book Antiqua"/>
            </a:endParaRPr>
          </a:p>
          <a:p>
            <a:pPr algn="just"/>
            <a:r>
              <a:rPr lang="it-IT" sz="2000" dirty="0">
                <a:latin typeface="Book Antiqua"/>
                <a:cs typeface="Book Antiqua"/>
              </a:rPr>
              <a:t>La </a:t>
            </a:r>
            <a:r>
              <a:rPr lang="it-IT" sz="2000" i="1" dirty="0" err="1">
                <a:latin typeface="Book Antiqua"/>
                <a:cs typeface="Book Antiqua"/>
              </a:rPr>
              <a:t>literacy</a:t>
            </a:r>
            <a:r>
              <a:rPr lang="it-IT" sz="2000" dirty="0">
                <a:latin typeface="Book Antiqua"/>
                <a:cs typeface="Book Antiqua"/>
              </a:rPr>
              <a:t> </a:t>
            </a:r>
            <a:r>
              <a:rPr lang="it-IT" sz="2000" b="1" dirty="0">
                <a:solidFill>
                  <a:srgbClr val="FF0000"/>
                </a:solidFill>
                <a:latin typeface="Book Antiqua"/>
                <a:cs typeface="Book Antiqua"/>
              </a:rPr>
              <a:t>non è più considerata un</a:t>
            </a:r>
            <a:r>
              <a:rPr lang="fr-FR" sz="2000" b="1" dirty="0">
                <a:solidFill>
                  <a:srgbClr val="FF0000"/>
                </a:solidFill>
                <a:latin typeface="Book Antiqua"/>
                <a:cs typeface="Book Antiqua"/>
              </a:rPr>
              <a:t>’</a:t>
            </a:r>
            <a:r>
              <a:rPr lang="it-IT" sz="2000" b="1" dirty="0">
                <a:solidFill>
                  <a:srgbClr val="FF0000"/>
                </a:solidFill>
                <a:latin typeface="Book Antiqua"/>
                <a:cs typeface="Book Antiqua"/>
              </a:rPr>
              <a:t>abilità che si acquisisce unicamente nell’infanzia</a:t>
            </a:r>
            <a:r>
              <a:rPr lang="it-IT" sz="2000" dirty="0">
                <a:latin typeface="Book Antiqua"/>
                <a:cs typeface="Book Antiqua"/>
              </a:rPr>
              <a:t>, durante i primi anni di scuola, ma piuttosto come un </a:t>
            </a:r>
            <a:r>
              <a:rPr lang="it-IT" sz="2000" b="1" dirty="0">
                <a:latin typeface="Book Antiqua"/>
                <a:cs typeface="Book Antiqua"/>
              </a:rPr>
              <a:t>insieme di </a:t>
            </a:r>
            <a:r>
              <a:rPr lang="it-IT" sz="2000" b="1" dirty="0">
                <a:solidFill>
                  <a:srgbClr val="FF0000"/>
                </a:solidFill>
                <a:latin typeface="Book Antiqua"/>
                <a:cs typeface="Book Antiqua"/>
              </a:rPr>
              <a:t>conoscenze, abilità e strategie in continua evoluzione</a:t>
            </a:r>
            <a:r>
              <a:rPr lang="it-IT" sz="2000" b="1" dirty="0">
                <a:latin typeface="Book Antiqua"/>
                <a:cs typeface="Book Antiqua"/>
              </a:rPr>
              <a:t>, che gli individui sviluppano nel corso della vita, attraverso le interazioni con i pari e con i gruppi più ampi di cui fanno parte</a:t>
            </a:r>
            <a:r>
              <a:rPr lang="it-IT" sz="2000" dirty="0">
                <a:latin typeface="Book Antiqua"/>
                <a:cs typeface="Book Antiqua"/>
              </a:rPr>
              <a:t>.</a:t>
            </a:r>
            <a:endParaRPr lang="en-US" sz="2000" dirty="0">
              <a:latin typeface="Book Antiqua"/>
              <a:cs typeface="Book Antiqua"/>
            </a:endParaRPr>
          </a:p>
        </p:txBody>
      </p:sp>
    </p:spTree>
    <p:extLst>
      <p:ext uri="{BB962C8B-B14F-4D97-AF65-F5344CB8AC3E}">
        <p14:creationId xmlns:p14="http://schemas.microsoft.com/office/powerpoint/2010/main" val="348735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a:t>Onlife</a:t>
            </a:r>
            <a:r>
              <a:rPr lang="it-IT" i="1" dirty="0"/>
              <a:t> e nuovi modelli cognitivi</a:t>
            </a:r>
          </a:p>
        </p:txBody>
      </p:sp>
      <p:sp>
        <p:nvSpPr>
          <p:cNvPr id="3" name="AutoShape 2" descr="La quarta rivoluzione. Come l'infosfera sta trasformando il mo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591836"/>
            <a:ext cx="2316729" cy="103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779" y="2102633"/>
            <a:ext cx="3083221" cy="465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845" y="836712"/>
            <a:ext cx="8953131" cy="98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32856"/>
            <a:ext cx="6026106" cy="28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40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a:t>Nomofobia</a:t>
            </a:r>
            <a:r>
              <a:rPr lang="it-IT" i="1" dirty="0"/>
              <a:t>                                       </a:t>
            </a:r>
            <a:r>
              <a:rPr lang="it-IT" i="1" dirty="0" err="1"/>
              <a:t>Smombie</a:t>
            </a:r>
            <a:endParaRPr lang="it-IT" i="1" dirty="0"/>
          </a:p>
        </p:txBody>
      </p:sp>
      <p:sp>
        <p:nvSpPr>
          <p:cNvPr id="3" name="AutoShape 2" descr="La quarta rivoluzione. Come l'infosfera sta trasformando il mo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99397"/>
            <a:ext cx="4001951" cy="226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206" y="2061424"/>
            <a:ext cx="4536416" cy="301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394366"/>
            <a:ext cx="6264696" cy="142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28" y="3153216"/>
            <a:ext cx="4370756" cy="208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570433"/>
      </p:ext>
    </p:extLst>
  </p:cSld>
  <p:clrMapOvr>
    <a:masterClrMapping/>
  </p:clrMapOvr>
</p:sld>
</file>

<file path=ppt/theme/theme1.xml><?xml version="1.0" encoding="utf-8"?>
<a:theme xmlns:a="http://schemas.openxmlformats.org/drawingml/2006/main" name="Slide OCSE PISA d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 OCSE PISA def..potx</Template>
  <TotalTime>700</TotalTime>
  <Words>3535</Words>
  <Application>Microsoft Office PowerPoint</Application>
  <PresentationFormat>Presentazione su schermo (4:3)</PresentationFormat>
  <Paragraphs>184</Paragraphs>
  <Slides>33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Book Antiqua</vt:lpstr>
      <vt:lpstr>Bookman Old Style</vt:lpstr>
      <vt:lpstr>Calibri</vt:lpstr>
      <vt:lpstr>Slide OCSE PISA def.</vt:lpstr>
      <vt:lpstr>  </vt:lpstr>
      <vt:lpstr>ABSTRACT</vt:lpstr>
      <vt:lpstr>INVALSI 2023</vt:lpstr>
      <vt:lpstr>Critiche             Argomenti a favore</vt:lpstr>
      <vt:lpstr>Prove di futuro</vt:lpstr>
      <vt:lpstr>Prove di futuro</vt:lpstr>
      <vt:lpstr>DEFINIZIONE DI LITERACY  IN LETTURA</vt:lpstr>
      <vt:lpstr>Onlife e nuovi modelli cognitivi</vt:lpstr>
      <vt:lpstr>Nomofobia                                       Smombie</vt:lpstr>
      <vt:lpstr>Infosfera</vt:lpstr>
      <vt:lpstr>Come leggere?</vt:lpstr>
      <vt:lpstr>La lettura profonda</vt:lpstr>
      <vt:lpstr>La lettura profonda</vt:lpstr>
      <vt:lpstr>La sfida della doppia alfabetizzazione</vt:lpstr>
      <vt:lpstr>Un caso di studio. A. Manzoni, I promessi sposi, cap. XXXVIII.  </vt:lpstr>
      <vt:lpstr>Alcune indicazioni per costruire domande:</vt:lpstr>
      <vt:lpstr>Aspetto 1: comprendere parole o espressioni </vt:lpstr>
      <vt:lpstr>La metafora del «sugo»</vt:lpstr>
      <vt:lpstr>Aspetto 2: individuare informazioni date esplicitamente nel testo</vt:lpstr>
      <vt:lpstr>Aspetto 3: fare un’inferenza diretta</vt:lpstr>
      <vt:lpstr>Semantica storica. I. Verbum proprium</vt:lpstr>
      <vt:lpstr>Semantica storica. II. Senso figurato</vt:lpstr>
      <vt:lpstr>Aspetto 4: cogliere relazioni di coesione</vt:lpstr>
      <vt:lpstr>Narratologia. Il punto di vista (focalizzazione)</vt:lpstr>
      <vt:lpstr>Renzo e il latinorum</vt:lpstr>
      <vt:lpstr>Aspetto 4: cogliere relazioni di coesione</vt:lpstr>
      <vt:lpstr>Aspetto 5: ricostruire il significato di una parte del testo</vt:lpstr>
      <vt:lpstr>Perché non può essere la «d» (offeso dall’ironia di Lucia)  </vt:lpstr>
      <vt:lpstr>Aspetto 6: sviluppare un’interpretazione del testo </vt:lpstr>
      <vt:lpstr>Presentazione standard di PowerPoint</vt:lpstr>
      <vt:lpstr>Aspetto 7: valutare il contenuto e/o la forma del testo</vt:lpstr>
      <vt:lpstr>Quali sono i segnali nel brano appena letto?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lezione</dc:title>
  <dc:creator>Villani</dc:creator>
  <cp:lastModifiedBy>forward85@gmail.com</cp:lastModifiedBy>
  <cp:revision>79</cp:revision>
  <dcterms:created xsi:type="dcterms:W3CDTF">2013-08-09T14:46:38Z</dcterms:created>
  <dcterms:modified xsi:type="dcterms:W3CDTF">2023-11-16T08:33:53Z</dcterms:modified>
</cp:coreProperties>
</file>