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4" r:id="rId2"/>
    <p:sldId id="257" r:id="rId3"/>
    <p:sldId id="576" r:id="rId4"/>
    <p:sldId id="593" r:id="rId5"/>
    <p:sldId id="517" r:id="rId6"/>
    <p:sldId id="267" r:id="rId7"/>
    <p:sldId id="268" r:id="rId8"/>
    <p:sldId id="602" r:id="rId9"/>
    <p:sldId id="601" r:id="rId10"/>
    <p:sldId id="258" r:id="rId11"/>
    <p:sldId id="266" r:id="rId12"/>
    <p:sldId id="596" r:id="rId13"/>
    <p:sldId id="263" r:id="rId14"/>
    <p:sldId id="270" r:id="rId15"/>
    <p:sldId id="269" r:id="rId16"/>
    <p:sldId id="264" r:id="rId17"/>
    <p:sldId id="271" r:id="rId18"/>
    <p:sldId id="272" r:id="rId19"/>
    <p:sldId id="597" r:id="rId20"/>
    <p:sldId id="262" r:id="rId21"/>
    <p:sldId id="600" r:id="rId22"/>
    <p:sldId id="598" r:id="rId23"/>
    <p:sldId id="599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0"/>
    <p:restoredTop sz="94689"/>
  </p:normalViewPr>
  <p:slideViewPr>
    <p:cSldViewPr snapToGrid="0" snapToObjects="1">
      <p:cViewPr varScale="1">
        <p:scale>
          <a:sx n="107" d="100"/>
          <a:sy n="107" d="100"/>
        </p:scale>
        <p:origin x="176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E29C2-F67B-D94B-833C-D9D945A928B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4BF5-AC7B-954B-B8BD-E2025C991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38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1F52-A766-4A23-BA3B-C08C22A80FA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8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54BF5-AC7B-954B-B8BD-E2025C9917F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0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A510-7370-9C4D-84A6-B2857550AD9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1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78A4C-5A96-2A4B-8B80-C79E943CA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7B5EA6-101E-E94C-A3EA-A93430115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73F307-F642-EC46-A5BF-4CC4F84B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17278-CD1C-8547-A07F-FD88BF2D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DC14BB-8EA7-504C-91B1-4C48D090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88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371D61-C578-9D4F-A8DE-EA29FFD5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0A37C9-CF16-884C-BDA4-437E34916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C6786F-D5B8-A046-A7F5-B8AC4310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B07EAE-8A72-1645-BC45-283CD392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BB3AF2-6327-CD40-887E-D20796D1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26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6510BB8-20FB-7A42-AA97-6B7DE6D76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AAD360-8700-194D-8743-E65903D09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20DBDE-28FE-5C4B-ADE9-99A672A8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9345BA-F0E0-FB4B-9077-8C6EC75D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54322E-DB56-6D40-ABE0-E36F605C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81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2C0CF-ED05-114B-9436-DCF26677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D7C360-51E6-0244-9509-6B2338A3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E1E15-6E94-E248-852E-97A829F9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0639F7-5656-104E-B602-8417DB0F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A0CD87-3341-8D4E-8601-C4E7D20D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94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EA854-8FBF-9348-8BA5-5D7E44A8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335EC4-5C12-6543-BC4A-756BF87BB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22D2BE-9FD7-B443-A824-4EF4C1A0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F320E-ED9C-7D4A-A5C1-79A7A06E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D61F70-2AF4-A143-857D-A8879424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52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8BA9C-77E8-9C49-AE73-7B7697DC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E0F1DC-2357-874C-9559-7CE67E08F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178E33-3627-9743-9CBA-743E131B3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FC0A34-5D59-CB44-81D4-42878438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BEA050-99F6-6740-9F6C-69FB742F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0A6CCC-F6A5-1544-BDFF-4A27A55A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04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BD378B-EFBA-514A-818A-D5749C60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EF3C7C-5652-0D44-A852-CBA2DDED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563014-07C3-F24E-AF4A-ED476C7D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9E9D97D-8A80-064C-A0A4-8F0AE73E3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CCD80E-1973-A14A-87D3-FB36BD787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FE438DB-EBD7-4E41-80E5-8EC3A27D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564F33F-60D4-FE40-B276-03A60A07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2DCACEF-F967-824F-9DBF-C65ABDB7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5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179E6B-F8C8-E34B-B8F0-A48B8A12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17EFB7E-E216-B04F-A58C-FE813D98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A9F491-CCB1-A242-911C-A310AAC0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5DC696-FD62-5B4A-A8A6-542DCC52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71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54BEC5E-A0B7-ED43-B1B7-FCF863E8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32754B-A315-FC47-BA7D-13C8872A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5BA692-DC88-AA4A-AB2F-BD4F85B6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7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A70E3-D8B7-0246-9350-2478362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9C461-6B9F-104A-875E-4DDC35D0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1F1DF6-02B5-3A45-964D-1ED659776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F5B1FA-DA40-B947-9CE0-9256E6F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460628-8A5F-264E-8D58-DF7809BB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869243-B953-FF44-80B1-301E79CC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36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8D7F7-4FAA-4943-92D5-A466AED7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E8E027-1D96-3147-82D7-053D304D6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7BC186-F7F7-244C-8A70-F612C9433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8ACE2E-BF93-2A48-A30B-FCABE4E7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0079C3-776E-2749-B8DE-68C02F8C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A1926D-A9B8-1242-90EC-3F5A4160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25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85F251-1047-5B46-9D68-942791CB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B52534-2D10-114C-BEDA-6756459C2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E9EF96-4990-1444-AB02-C7811DAB0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C2BA-8D2E-0B44-BE78-5BB0BA6E88C3}" type="datetimeFigureOut">
              <a:rPr lang="it-IT" smtClean="0"/>
              <a:t>14/11/23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FEABD4-5B9C-A147-AD85-1F5F1D3AC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4F8CB-2277-EA4F-9F2B-AC0E79E7F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41B9-9FFF-D241-8AB8-B55B93263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06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inceiscuola.i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137077" y="6418573"/>
            <a:ext cx="1938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hlinkClick r:id="rId2"/>
              </a:rPr>
              <a:t>https://linceiscuola.it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1269659" y="1006603"/>
            <a:ext cx="101082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CONFERENZE LINCEE PER LA SCUOLA</a:t>
            </a:r>
          </a:p>
          <a:p>
            <a:pPr algn="ctr"/>
            <a:endParaRPr lang="it-IT" sz="4000" b="1" dirty="0">
              <a:solidFill>
                <a:srgbClr val="002060"/>
              </a:solidFill>
            </a:endParaRPr>
          </a:p>
          <a:p>
            <a:pPr algn="ctr"/>
            <a:r>
              <a:rPr lang="it-IT" sz="3600" i="1" dirty="0"/>
              <a:t>Il ruolo della comprensione globale e della comprensione puntuale nella formulazione delle prove scritte</a:t>
            </a:r>
            <a:endParaRPr lang="it-IT" sz="3600" dirty="0"/>
          </a:p>
          <a:p>
            <a:pPr algn="ctr"/>
            <a:endParaRPr lang="it-IT" sz="3600" b="1" dirty="0">
              <a:solidFill>
                <a:srgbClr val="002060"/>
              </a:solidFill>
            </a:endParaRPr>
          </a:p>
          <a:p>
            <a:pPr algn="ctr"/>
            <a:endParaRPr lang="it-IT" sz="3600" b="1" dirty="0">
              <a:solidFill>
                <a:srgbClr val="002060"/>
              </a:solidFill>
            </a:endParaRPr>
          </a:p>
          <a:p>
            <a:pPr algn="ctr"/>
            <a:r>
              <a:rPr lang="it-IT" sz="3200" b="1" dirty="0">
                <a:solidFill>
                  <a:srgbClr val="002060"/>
                </a:solidFill>
              </a:rPr>
              <a:t>Prof. Massimo Palermo</a:t>
            </a:r>
          </a:p>
          <a:p>
            <a:pPr algn="ctr"/>
            <a:r>
              <a:rPr lang="it-IT" sz="3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</a:rPr>
              <a:t>16/11/2023</a:t>
            </a:r>
          </a:p>
        </p:txBody>
      </p:sp>
      <p:pic>
        <p:nvPicPr>
          <p:cNvPr id="1028" name="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86" y="69590"/>
            <a:ext cx="2815997" cy="8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2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F1F05D-59BC-564C-B42C-FD3488164F2E}"/>
              </a:ext>
            </a:extLst>
          </p:cNvPr>
          <p:cNvSpPr txBox="1"/>
          <p:nvPr/>
        </p:nvSpPr>
        <p:spPr>
          <a:xfrm>
            <a:off x="193589" y="1473201"/>
            <a:ext cx="119984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Importanza della verifica della comprensione in un modello di gestione integrata del testo: le 4 abilità di base (ASCOLTARE, PARLARE, LEGGERE, SCRIVERE) sempre più viste come interdipendenti</a:t>
            </a:r>
          </a:p>
          <a:p>
            <a:endParaRPr lang="it-IT" sz="2400" dirty="0"/>
          </a:p>
          <a:p>
            <a:r>
              <a:rPr lang="it-IT" sz="2400" dirty="0"/>
              <a:t>Circuito della comunicazione digitale </a:t>
            </a:r>
            <a:r>
              <a:rPr lang="it-IT" sz="2400" dirty="0">
                <a:sym typeface="Wingdings" pitchFamily="2" charset="2"/>
              </a:rPr>
              <a:t> avvicina sempre più i due ruoli (scrivente /lettore)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Prassi scolastica </a:t>
            </a:r>
            <a:r>
              <a:rPr lang="it-IT" sz="2400" dirty="0">
                <a:sym typeface="Wingdings" pitchFamily="2" charset="2"/>
              </a:rPr>
              <a:t> Commissione Serianni 2018, </a:t>
            </a:r>
            <a:r>
              <a:rPr lang="it-IT" sz="2400" dirty="0"/>
              <a:t>nuove prove esame finale I e II ciclo</a:t>
            </a:r>
          </a:p>
          <a:p>
            <a:r>
              <a:rPr lang="it-IT" sz="2400" dirty="0"/>
              <a:t>2 tipologie su 3 di prova sono di tipo strutturato, a una prima parte basata sulla comprensione ne segue un’altra dedicata alla produzione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F350F7-7637-F642-AD3C-20D2602DA1AB}"/>
              </a:ext>
            </a:extLst>
          </p:cNvPr>
          <p:cNvSpPr txBox="1"/>
          <p:nvPr/>
        </p:nvSpPr>
        <p:spPr>
          <a:xfrm>
            <a:off x="2966072" y="379141"/>
            <a:ext cx="625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COMPRENSIONE DEL TESTO COME COMPETENZA TRASVERSALE</a:t>
            </a:r>
          </a:p>
        </p:txBody>
      </p:sp>
    </p:spTree>
    <p:extLst>
      <p:ext uri="{BB962C8B-B14F-4D97-AF65-F5344CB8AC3E}">
        <p14:creationId xmlns:p14="http://schemas.microsoft.com/office/powerpoint/2010/main" val="38946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39BB24-DDBA-B046-9B60-0B0CAF492F13}"/>
              </a:ext>
            </a:extLst>
          </p:cNvPr>
          <p:cNvSpPr txBox="1"/>
          <p:nvPr/>
        </p:nvSpPr>
        <p:spPr>
          <a:xfrm>
            <a:off x="397196" y="1267393"/>
            <a:ext cx="107832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endParaRPr lang="it-IT" sz="2000" dirty="0">
              <a:solidFill>
                <a:srgbClr val="C00000"/>
              </a:solidFill>
            </a:endParaRPr>
          </a:p>
          <a:p>
            <a:r>
              <a:rPr lang="it-IT" sz="2000" dirty="0"/>
              <a:t>Immaginiamo che un testo contenga questa frase:</a:t>
            </a:r>
          </a:p>
          <a:p>
            <a:r>
              <a:rPr lang="it-IT" sz="2000" dirty="0">
                <a:solidFill>
                  <a:srgbClr val="C00000"/>
                </a:solidFill>
              </a:rPr>
              <a:t>“Luigi era vestito a puntino, con la paglietta, le ghette e il vestito fresco di lavanderia” </a:t>
            </a:r>
          </a:p>
          <a:p>
            <a:r>
              <a:rPr lang="it-IT" sz="2000" dirty="0"/>
              <a:t>Se chiedo se «essere vestito a puntino» è sinonimo di «essere vestito con cura ed eleganza» la risposta può essere inferita dal testo (</a:t>
            </a:r>
            <a:r>
              <a:rPr lang="it-IT" sz="2000" dirty="0">
                <a:solidFill>
                  <a:srgbClr val="C00000"/>
                </a:solidFill>
              </a:rPr>
              <a:t>inferenza diretta</a:t>
            </a:r>
            <a:r>
              <a:rPr lang="it-IT" sz="2000" dirty="0"/>
              <a:t>)</a:t>
            </a:r>
          </a:p>
          <a:p>
            <a:endParaRPr lang="it-IT" sz="2000" dirty="0"/>
          </a:p>
          <a:p>
            <a:r>
              <a:rPr lang="it-IT" sz="2000" dirty="0"/>
              <a:t>Se chiedo cosa significa «ghetta» o «paglietta» </a:t>
            </a:r>
            <a:r>
              <a:rPr lang="it-IT" sz="2000" dirty="0">
                <a:solidFill>
                  <a:srgbClr val="C00000"/>
                </a:solidFill>
              </a:rPr>
              <a:t>per rispondere alla domanda il testo non aiuta: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C00000"/>
                </a:solidFill>
              </a:rPr>
              <a:t>si risponde correttamente solo se già si conosce il significato delle parole</a:t>
            </a:r>
            <a:r>
              <a:rPr lang="it-IT" sz="2000" dirty="0"/>
              <a:t>. Una domanda del genere può avere senso se voglio testare delle conoscenze lessicali generali, non la capacità di comprensione di un testo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256DEC-B166-A14E-82F0-D82A017865F1}"/>
              </a:ext>
            </a:extLst>
          </p:cNvPr>
          <p:cNvSpPr txBox="1"/>
          <p:nvPr/>
        </p:nvSpPr>
        <p:spPr>
          <a:xfrm>
            <a:off x="2695699" y="356260"/>
            <a:ext cx="638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COSA STO VERIFICANDO? INFERENZE VS CONOSCENZE PREGRESSE</a:t>
            </a:r>
          </a:p>
        </p:txBody>
      </p:sp>
    </p:spTree>
    <p:extLst>
      <p:ext uri="{BB962C8B-B14F-4D97-AF65-F5344CB8AC3E}">
        <p14:creationId xmlns:p14="http://schemas.microsoft.com/office/powerpoint/2010/main" val="38959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CFA0203-B723-C444-960E-2D1CB3C897A4}"/>
              </a:ext>
            </a:extLst>
          </p:cNvPr>
          <p:cNvSpPr/>
          <p:nvPr/>
        </p:nvSpPr>
        <p:spPr>
          <a:xfrm>
            <a:off x="156519" y="2453296"/>
            <a:ext cx="10161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</a:t>
            </a:r>
            <a:r>
              <a:rPr lang="it-IT" dirty="0" err="1"/>
              <a:t>nanoparticelle</a:t>
            </a:r>
            <a:r>
              <a:rPr lang="it-IT" dirty="0"/>
              <a:t> sono particelle di materiali inorganici con dimensioni lineari tra 1 nm e inferiori a 1 </a:t>
            </a:r>
            <a:r>
              <a:rPr lang="el-GR" dirty="0"/>
              <a:t>μ</a:t>
            </a:r>
            <a:r>
              <a:rPr lang="it-IT" dirty="0"/>
              <a:t>m. </a:t>
            </a:r>
            <a:r>
              <a:rPr lang="it-IT" dirty="0" err="1"/>
              <a:t>Poiche</a:t>
            </a:r>
            <a:r>
              <a:rPr lang="it-IT" dirty="0"/>
              <a:t>́ gli atomi hanno mediamente un diametro di un terzo di nanometro, la miliardesima parte del metro, una </a:t>
            </a:r>
            <a:r>
              <a:rPr lang="it-IT" dirty="0" err="1"/>
              <a:t>nanoparticella</a:t>
            </a:r>
            <a:r>
              <a:rPr lang="it-IT" dirty="0"/>
              <a:t> solida di 5 nm </a:t>
            </a:r>
            <a:r>
              <a:rPr lang="it-IT" dirty="0" err="1"/>
              <a:t>sara</a:t>
            </a:r>
            <a:r>
              <a:rPr lang="it-IT" dirty="0"/>
              <a:t>̀ costituita da poche migliaia di atomi. </a:t>
            </a:r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E2337A9-2F43-C44E-A225-3ED75F9B3450}"/>
              </a:ext>
            </a:extLst>
          </p:cNvPr>
          <p:cNvSpPr/>
          <p:nvPr/>
        </p:nvSpPr>
        <p:spPr>
          <a:xfrm>
            <a:off x="7821175" y="4245551"/>
            <a:ext cx="172194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dirty="0"/>
              <a:t>inferenza diretta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B1D5BF6-064D-514A-A605-61A5E8DC161D}"/>
              </a:ext>
            </a:extLst>
          </p:cNvPr>
          <p:cNvSpPr/>
          <p:nvPr/>
        </p:nvSpPr>
        <p:spPr>
          <a:xfrm>
            <a:off x="218303" y="717353"/>
            <a:ext cx="11681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Comprensione e possesso del lessico specifico disciplinare: attraverso il test possiamo verificare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le capacità inferenziali (</a:t>
            </a:r>
            <a:r>
              <a:rPr lang="it-IT" sz="2000" dirty="0">
                <a:solidFill>
                  <a:srgbClr val="C00000"/>
                </a:solidFill>
              </a:rPr>
              <a:t>capire</a:t>
            </a:r>
            <a:r>
              <a:rPr lang="it-IT" sz="2000" dirty="0"/>
              <a:t> cosa significa una parola sulla base del cotesto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>
                <a:solidFill>
                  <a:srgbClr val="C00000"/>
                </a:solidFill>
                <a:sym typeface="Wingdings" pitchFamily="2" charset="2"/>
              </a:rPr>
              <a:t>inferenza diretta</a:t>
            </a:r>
            <a:r>
              <a:rPr lang="it-IT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le conoscenze generali (</a:t>
            </a:r>
            <a:r>
              <a:rPr lang="it-IT" sz="2000" dirty="0">
                <a:solidFill>
                  <a:srgbClr val="C00000"/>
                </a:solidFill>
              </a:rPr>
              <a:t>sapere</a:t>
            </a:r>
            <a:r>
              <a:rPr lang="it-IT" sz="2000" dirty="0"/>
              <a:t> o</a:t>
            </a:r>
            <a:r>
              <a:rPr lang="it-IT" sz="2000" dirty="0">
                <a:solidFill>
                  <a:srgbClr val="C00000"/>
                </a:solidFill>
              </a:rPr>
              <a:t> saper ricavare </a:t>
            </a:r>
            <a:r>
              <a:rPr lang="it-IT" sz="2000" dirty="0"/>
              <a:t>(ETIMOLOGIA</a:t>
            </a:r>
            <a:r>
              <a:rPr lang="it-IT" sz="2000" dirty="0">
                <a:solidFill>
                  <a:srgbClr val="C00000"/>
                </a:solidFill>
              </a:rPr>
              <a:t>) </a:t>
            </a:r>
            <a:r>
              <a:rPr lang="it-IT" sz="2000" dirty="0"/>
              <a:t>cosa significa una parola sulla base delle proprie conoscenze generali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>
                <a:solidFill>
                  <a:srgbClr val="C00000"/>
                </a:solidFill>
                <a:sym typeface="Wingdings" pitchFamily="2" charset="2"/>
              </a:rPr>
              <a:t>conoscenze pregresse</a:t>
            </a:r>
            <a:r>
              <a:rPr lang="it-IT" sz="2000" dirty="0">
                <a:sym typeface="Wingdings" pitchFamily="2" charset="2"/>
              </a:rPr>
              <a:t>)</a:t>
            </a:r>
            <a:endParaRPr lang="it-IT" sz="20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30758A7-6E34-8646-843C-521FB2E2EB8C}"/>
              </a:ext>
            </a:extLst>
          </p:cNvPr>
          <p:cNvSpPr/>
          <p:nvPr/>
        </p:nvSpPr>
        <p:spPr>
          <a:xfrm>
            <a:off x="6782268" y="6100281"/>
            <a:ext cx="207781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dirty="0"/>
              <a:t>conoscenze generali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C4689DA-3F03-9044-A8E0-ACAF8FE902C9}"/>
              </a:ext>
            </a:extLst>
          </p:cNvPr>
          <p:cNvSpPr/>
          <p:nvPr/>
        </p:nvSpPr>
        <p:spPr>
          <a:xfrm>
            <a:off x="156519" y="5257675"/>
            <a:ext cx="11137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</a:t>
            </a:r>
            <a:r>
              <a:rPr lang="it-IT" dirty="0" err="1"/>
              <a:t>nanoparticelle</a:t>
            </a:r>
            <a:r>
              <a:rPr lang="it-IT" dirty="0"/>
              <a:t> possono essere cancerogene? Dipende: alcuni studi hanno mostrato un rischio potenziale, ma il campo della sicurezza è ancora in pieno sviluppo e ulteriori ricerche sono necessarie per dare una risposta più certa.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376D62-0279-E643-831C-15CC98F398AF}"/>
              </a:ext>
            </a:extLst>
          </p:cNvPr>
          <p:cNvSpPr txBox="1"/>
          <p:nvPr/>
        </p:nvSpPr>
        <p:spPr>
          <a:xfrm>
            <a:off x="255373" y="3462985"/>
            <a:ext cx="832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</a:t>
            </a:r>
            <a:r>
              <a:rPr lang="it-IT" dirty="0" err="1"/>
              <a:t>nanoparticelle</a:t>
            </a:r>
            <a:r>
              <a:rPr lang="it-IT" dirty="0"/>
              <a:t> hanno un grande interesse scientifico grazie al loro essere a metà tra </a:t>
            </a:r>
          </a:p>
          <a:p>
            <a:r>
              <a:rPr lang="it-IT" dirty="0"/>
              <a:t>materiali grossolani e strutture atomiche o molecolari.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01A672-F80B-204D-AA90-062F4299F063}"/>
              </a:ext>
            </a:extLst>
          </p:cNvPr>
          <p:cNvSpPr txBox="1"/>
          <p:nvPr/>
        </p:nvSpPr>
        <p:spPr>
          <a:xfrm>
            <a:off x="218303" y="4245551"/>
            <a:ext cx="6498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</a:t>
            </a:r>
            <a:r>
              <a:rPr lang="it-IT" dirty="0" err="1"/>
              <a:t>nanoparticelle</a:t>
            </a:r>
            <a:r>
              <a:rPr lang="it-IT" dirty="0"/>
              <a:t> sono di dimensioni maggiori o minori dell’atomo?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9D9B49-955F-3245-8846-1B9624E0BB1C}"/>
              </a:ext>
            </a:extLst>
          </p:cNvPr>
          <p:cNvSpPr txBox="1"/>
          <p:nvPr/>
        </p:nvSpPr>
        <p:spPr>
          <a:xfrm>
            <a:off x="255373" y="6100281"/>
            <a:ext cx="6498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</a:t>
            </a:r>
            <a:r>
              <a:rPr lang="it-IT" dirty="0" err="1"/>
              <a:t>nanoparticelle</a:t>
            </a:r>
            <a:r>
              <a:rPr lang="it-IT" dirty="0"/>
              <a:t> sono di dimensioni maggiori o minori dell’atomo?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A7F2BD-D6C7-484A-B8D0-632C178AB223}"/>
              </a:ext>
            </a:extLst>
          </p:cNvPr>
          <p:cNvSpPr txBox="1"/>
          <p:nvPr/>
        </p:nvSpPr>
        <p:spPr>
          <a:xfrm>
            <a:off x="4453154" y="5714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UN POSSIBILE EQUIVOCO</a:t>
            </a:r>
          </a:p>
        </p:txBody>
      </p:sp>
    </p:spTree>
    <p:extLst>
      <p:ext uri="{BB962C8B-B14F-4D97-AF65-F5344CB8AC3E}">
        <p14:creationId xmlns:p14="http://schemas.microsoft.com/office/powerpoint/2010/main" val="18032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95B3713-05F7-4343-B180-940F54310294}"/>
              </a:ext>
            </a:extLst>
          </p:cNvPr>
          <p:cNvSpPr/>
          <p:nvPr/>
        </p:nvSpPr>
        <p:spPr>
          <a:xfrm>
            <a:off x="63190" y="630045"/>
            <a:ext cx="120656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" pitchFamily="2" charset="0"/>
              </a:rPr>
              <a:t>Le domande, anche se difficili, devono restare accessibili. Non si tratta di creare un test d’intelligenza, di verificare se lo studente è capace di evitare una particolare insidia o di cogliere dettagli così sottili da passare praticamente inosservati. Se va fatta un'inferenza, ci devono essere nel testo degli elementi che permettono di farla. Se è richiesta un’interpretazione, bisogna chiedersi se la risposta considerata come esatta è l’unica possibile, o se altre interpretazioni sono accettabili.</a:t>
            </a:r>
          </a:p>
          <a:p>
            <a:endParaRPr lang="it-IT" sz="2000" dirty="0">
              <a:effectLst/>
              <a:latin typeface="Times" pitchFamily="2" charset="0"/>
            </a:endParaRPr>
          </a:p>
          <a:p>
            <a:r>
              <a:rPr lang="it-IT" sz="2000" dirty="0">
                <a:latin typeface="Times" pitchFamily="2" charset="0"/>
              </a:rPr>
              <a:t>Per lo stesso motivo, nella formulazione della domanda vanno evitati trabocchetti e difficoltà inutili. Per es. </a:t>
            </a:r>
            <a:r>
              <a:rPr lang="it-IT" sz="2000" dirty="0"/>
              <a:t>le </a:t>
            </a:r>
            <a:r>
              <a:rPr lang="it-IT" sz="2000" dirty="0">
                <a:solidFill>
                  <a:srgbClr val="C00000"/>
                </a:solidFill>
              </a:rPr>
              <a:t>formulazioni negative</a:t>
            </a:r>
            <a:r>
              <a:rPr lang="it-IT" sz="2000" dirty="0"/>
              <a:t>, tanto nello domande quanto nelle risposte</a:t>
            </a:r>
          </a:p>
          <a:p>
            <a:endParaRPr lang="it-IT" sz="2000" dirty="0"/>
          </a:p>
          <a:p>
            <a:r>
              <a:rPr lang="it-IT" sz="2000" dirty="0"/>
              <a:t> Quale di queste parole o espressioni </a:t>
            </a:r>
            <a:r>
              <a:rPr lang="it-IT" sz="2000" dirty="0">
                <a:solidFill>
                  <a:srgbClr val="C00000"/>
                </a:solidFill>
              </a:rPr>
              <a:t>NON</a:t>
            </a:r>
            <a:r>
              <a:rPr lang="it-IT" sz="2000" dirty="0"/>
              <a:t> È un sinonimo di “inconsuete”?</a:t>
            </a:r>
          </a:p>
          <a:p>
            <a:r>
              <a:rPr lang="it-IT" sz="2000" dirty="0"/>
              <a:t>□A. Insolite</a:t>
            </a:r>
          </a:p>
          <a:p>
            <a:r>
              <a:rPr lang="it-IT" sz="2000" dirty="0"/>
              <a:t>□B</a:t>
            </a:r>
            <a:r>
              <a:rPr lang="it-IT" sz="2000" dirty="0">
                <a:solidFill>
                  <a:srgbClr val="C00000"/>
                </a:solidFill>
              </a:rPr>
              <a:t>. Inappropriate</a:t>
            </a:r>
          </a:p>
          <a:p>
            <a:r>
              <a:rPr lang="it-IT" sz="2000" dirty="0"/>
              <a:t>□C. Atipiche</a:t>
            </a:r>
          </a:p>
          <a:p>
            <a:r>
              <a:rPr lang="it-IT" sz="2000" dirty="0"/>
              <a:t>□D. Poco caratteristiche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4CDEBAA-5FC2-7C4F-8FBC-BFE51477C6C6}"/>
              </a:ext>
            </a:extLst>
          </p:cNvPr>
          <p:cNvSpPr/>
          <p:nvPr/>
        </p:nvSpPr>
        <p:spPr>
          <a:xfrm>
            <a:off x="5350327" y="418034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/>
              <a:t>O risposte con distrattori troppo vicini alla risposta esatta: La battaglia di Austerlitz fu combattuta nel:</a:t>
            </a:r>
          </a:p>
          <a:p>
            <a:r>
              <a:rPr lang="it-IT" sz="2000" dirty="0"/>
              <a:t>□ 1801</a:t>
            </a:r>
          </a:p>
          <a:p>
            <a:r>
              <a:rPr lang="it-IT" sz="2000" dirty="0"/>
              <a:t>□ 1803</a:t>
            </a:r>
          </a:p>
          <a:p>
            <a:r>
              <a:rPr lang="it-IT" sz="2000" dirty="0"/>
              <a:t>□ </a:t>
            </a:r>
            <a:r>
              <a:rPr lang="it-IT" sz="2000" dirty="0">
                <a:solidFill>
                  <a:srgbClr val="C00000"/>
                </a:solidFill>
              </a:rPr>
              <a:t>1805</a:t>
            </a:r>
          </a:p>
          <a:p>
            <a:r>
              <a:rPr lang="it-IT" sz="2000" dirty="0"/>
              <a:t>□ 1807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7905D8-CA50-A344-A57B-E6211EEA7813}"/>
              </a:ext>
            </a:extLst>
          </p:cNvPr>
          <p:cNvSpPr txBox="1"/>
          <p:nvPr/>
        </p:nvSpPr>
        <p:spPr>
          <a:xfrm>
            <a:off x="3529686" y="107461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QUALCHE SUGGERIMENTO PER I TEST DI COMPRENSIONE</a:t>
            </a:r>
          </a:p>
        </p:txBody>
      </p:sp>
    </p:spTree>
    <p:extLst>
      <p:ext uri="{BB962C8B-B14F-4D97-AF65-F5344CB8AC3E}">
        <p14:creationId xmlns:p14="http://schemas.microsoft.com/office/powerpoint/2010/main" val="23833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7DA53A0-D511-F640-BD36-65AA3263B44D}"/>
              </a:ext>
            </a:extLst>
          </p:cNvPr>
          <p:cNvSpPr/>
          <p:nvPr/>
        </p:nvSpPr>
        <p:spPr>
          <a:xfrm>
            <a:off x="0" y="174385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Evitare di introdurre nel lessico o nella sintassi della domanda delle difficoltà ulteriori, che vanno oltre quelle presentate dal testo</a:t>
            </a:r>
          </a:p>
          <a:p>
            <a:endParaRPr lang="it-IT" sz="2400" dirty="0"/>
          </a:p>
          <a:p>
            <a:r>
              <a:rPr lang="it-IT" sz="2400" dirty="0"/>
              <a:t>La difficoltà linguistica della domanda e delle diverse risposte non deve mai essere superiore a quella del testo stesso.</a:t>
            </a:r>
          </a:p>
          <a:p>
            <a:endParaRPr lang="it-IT" sz="2400" dirty="0"/>
          </a:p>
          <a:p>
            <a:r>
              <a:rPr lang="it-IT" sz="2400" dirty="0"/>
              <a:t>Esempio</a:t>
            </a:r>
          </a:p>
          <a:p>
            <a:r>
              <a:rPr lang="it-IT" sz="2400" dirty="0"/>
              <a:t> Per “gesto di seduzione” l’autore intende</a:t>
            </a:r>
          </a:p>
          <a:p>
            <a:r>
              <a:rPr lang="it-IT" sz="2400" dirty="0"/>
              <a:t>□ A. Un gesto di fascinazione</a:t>
            </a:r>
          </a:p>
          <a:p>
            <a:r>
              <a:rPr lang="it-IT" sz="2400" dirty="0"/>
              <a:t>□ B. Un gesto di lusinga</a:t>
            </a:r>
          </a:p>
          <a:p>
            <a:r>
              <a:rPr lang="it-IT" sz="2400" dirty="0"/>
              <a:t>□ C. Un gesto di attrazione</a:t>
            </a:r>
          </a:p>
          <a:p>
            <a:r>
              <a:rPr lang="it-IT" sz="2400" dirty="0"/>
              <a:t>□ D. Un gesto di allettamento</a:t>
            </a:r>
          </a:p>
          <a:p>
            <a:endParaRPr lang="it-IT" sz="2400" dirty="0"/>
          </a:p>
          <a:p>
            <a:r>
              <a:rPr lang="it-IT" sz="2400" dirty="0"/>
              <a:t>Se la risposta a questo quesito è scorretta, sarà difficile capire se ciò è dovuto alla difficoltà lessicale della parola “seduzione” o a quella di certe risposte (fascinazione, lusinga).</a:t>
            </a:r>
          </a:p>
          <a:p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6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71D9C1F-1DB9-BF47-AFF6-FD616E1F9A72}"/>
              </a:ext>
            </a:extLst>
          </p:cNvPr>
          <p:cNvSpPr/>
          <p:nvPr/>
        </p:nvSpPr>
        <p:spPr>
          <a:xfrm>
            <a:off x="457199" y="1040617"/>
            <a:ext cx="114411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Times" pitchFamily="2" charset="0"/>
              </a:rPr>
              <a:t>Evitare che si possa rispondere alla domanda </a:t>
            </a:r>
            <a:r>
              <a:rPr lang="it-IT" sz="2400" dirty="0">
                <a:solidFill>
                  <a:srgbClr val="C00000"/>
                </a:solidFill>
                <a:latin typeface="Times" pitchFamily="2" charset="0"/>
              </a:rPr>
              <a:t>senza</a:t>
            </a:r>
            <a:r>
              <a:rPr lang="it-IT" sz="2400" dirty="0">
                <a:latin typeface="Times" pitchFamily="2" charset="0"/>
              </a:rPr>
              <a:t> </a:t>
            </a:r>
            <a:r>
              <a:rPr lang="it-IT" sz="2400" dirty="0">
                <a:solidFill>
                  <a:srgbClr val="C00000"/>
                </a:solidFill>
                <a:latin typeface="Times" pitchFamily="2" charset="0"/>
              </a:rPr>
              <a:t>leggere e capire il testo</a:t>
            </a:r>
            <a:r>
              <a:rPr lang="it-IT" sz="2400" dirty="0">
                <a:latin typeface="Times" pitchFamily="2" charset="0"/>
              </a:rPr>
              <a:t>:</a:t>
            </a:r>
          </a:p>
          <a:p>
            <a:endParaRPr lang="it-IT" sz="2400" dirty="0">
              <a:latin typeface="Times" pitchFamily="2" charset="0"/>
            </a:endParaRPr>
          </a:p>
          <a:p>
            <a:r>
              <a:rPr lang="it-IT" sz="2400" dirty="0">
                <a:latin typeface="Times" pitchFamily="2" charset="0"/>
              </a:rPr>
              <a:t> I pronomi </a:t>
            </a:r>
            <a:r>
              <a:rPr lang="it-IT" sz="2400" i="1" dirty="0">
                <a:latin typeface="Times" pitchFamily="2" charset="0"/>
              </a:rPr>
              <a:t>qualcuno</a:t>
            </a:r>
            <a:r>
              <a:rPr lang="it-IT" sz="2400" dirty="0">
                <a:latin typeface="Times" pitchFamily="2" charset="0"/>
              </a:rPr>
              <a:t> e </a:t>
            </a:r>
            <a:r>
              <a:rPr lang="it-IT" sz="2400" i="1" dirty="0">
                <a:latin typeface="Times" pitchFamily="2" charset="0"/>
              </a:rPr>
              <a:t>qualche altro </a:t>
            </a:r>
            <a:r>
              <a:rPr lang="it-IT" sz="2400" dirty="0">
                <a:latin typeface="Times" pitchFamily="2" charset="0"/>
              </a:rPr>
              <a:t>si riferiscono</a:t>
            </a:r>
          </a:p>
          <a:p>
            <a:endParaRPr lang="it-IT" sz="2400" dirty="0">
              <a:latin typeface="Times" pitchFamily="2" charset="0"/>
            </a:endParaRPr>
          </a:p>
          <a:p>
            <a:r>
              <a:rPr lang="it-IT" sz="2400" dirty="0">
                <a:latin typeface="Helvetica" pitchFamily="2" charset="0"/>
              </a:rPr>
              <a:t>□</a:t>
            </a:r>
            <a:r>
              <a:rPr lang="it-IT" sz="2400" dirty="0">
                <a:latin typeface="Times" pitchFamily="2" charset="0"/>
              </a:rPr>
              <a:t>A. </a:t>
            </a:r>
            <a:r>
              <a:rPr lang="it-IT" sz="2400" dirty="0">
                <a:solidFill>
                  <a:srgbClr val="C00000"/>
                </a:solidFill>
                <a:latin typeface="Times" pitchFamily="2" charset="0"/>
              </a:rPr>
              <a:t>ai libri</a:t>
            </a:r>
          </a:p>
          <a:p>
            <a:r>
              <a:rPr lang="it-IT" sz="2400" dirty="0">
                <a:latin typeface="Helvetica" pitchFamily="2" charset="0"/>
              </a:rPr>
              <a:t>□</a:t>
            </a:r>
            <a:r>
              <a:rPr lang="it-IT" sz="2400" dirty="0">
                <a:latin typeface="Times" pitchFamily="2" charset="0"/>
              </a:rPr>
              <a:t>B. alle letture</a:t>
            </a:r>
          </a:p>
          <a:p>
            <a:r>
              <a:rPr lang="it-IT" sz="2400" dirty="0">
                <a:latin typeface="Helvetica" pitchFamily="2" charset="0"/>
              </a:rPr>
              <a:t>□</a:t>
            </a:r>
            <a:r>
              <a:rPr lang="it-IT" sz="2400" dirty="0">
                <a:latin typeface="Times" pitchFamily="2" charset="0"/>
              </a:rPr>
              <a:t>C. alle parole</a:t>
            </a:r>
          </a:p>
          <a:p>
            <a:r>
              <a:rPr lang="it-IT" sz="2400" dirty="0">
                <a:latin typeface="Helvetica" pitchFamily="2" charset="0"/>
              </a:rPr>
              <a:t>□</a:t>
            </a:r>
            <a:r>
              <a:rPr lang="it-IT" sz="2400" dirty="0">
                <a:latin typeface="Times" pitchFamily="2" charset="0"/>
              </a:rPr>
              <a:t>D. alle esperienze</a:t>
            </a:r>
          </a:p>
          <a:p>
            <a:endParaRPr lang="it-IT" sz="2400" dirty="0">
              <a:latin typeface="Times" pitchFamily="2" charset="0"/>
            </a:endParaRPr>
          </a:p>
          <a:p>
            <a:r>
              <a:rPr lang="it-IT" sz="2400" dirty="0">
                <a:latin typeface="Times" pitchFamily="2" charset="0"/>
              </a:rPr>
              <a:t>Dato che i pronomi citati nella domanda sono al maschile e che i tre distrattori B, C e D sono delle parole femminili, si capisce immediatamente, anche senza aver letto il testo, che la risposta giusta è A, l’unica che contiene un maschile.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079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2325181-B749-6743-9342-616B02BE692A}"/>
              </a:ext>
            </a:extLst>
          </p:cNvPr>
          <p:cNvSpPr/>
          <p:nvPr/>
        </p:nvSpPr>
        <p:spPr>
          <a:xfrm>
            <a:off x="0" y="619449"/>
            <a:ext cx="12058185" cy="580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Evitare domande tipo “Quale di queste informazioni non è deducibile dal testo”?  (formula vaga, difficile tracciare confini tra inferenze dirette e indirette)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Vanno bene invece le formulazioni “Quale delle seguenti informazioni non è contenuta nel / non si ricava dal testo?”; “Sulla base di quanto detto nel testo, quale di queste affermazioni è vera/falsa?”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Ancorare le domande non a criteri di verità generale (es. I bambini biondi sono più simpatici di quelli coi capelli rossi), ma a quanto sostiene l’autore o altra fonte citata nel testo (es. Secondo l’autore/l’autrice, i bambini biondi sono più simpatici di quelli coi capelli rossi; oppure secondo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xy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(se fonte diversa dall’autore citata nel testo) i bambini biondi sono più simpatici di quelli coi capelli rossi).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 formulare i distrattori, evitare in ogni modo che: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possano essere anche solo parzialmente veri (questo è forse l’aspetto a cui prestare maggiore attenzione!)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siano palesemente falsi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funzionino da risposta a quesiti precedenti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5DAA79C-F95F-924B-B882-E883435E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11551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626D696-22B2-CF44-8B3B-20DC42D23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551" y="0"/>
            <a:ext cx="6464300" cy="66929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D64BFF-3194-3A4C-8ED0-3C8CE497F4A2}"/>
              </a:ext>
            </a:extLst>
          </p:cNvPr>
          <p:cNvSpPr txBox="1"/>
          <p:nvPr/>
        </p:nvSpPr>
        <p:spPr>
          <a:xfrm>
            <a:off x="3798794" y="127747"/>
            <a:ext cx="302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Ammissione TFA II ciclo (2014)</a:t>
            </a:r>
          </a:p>
        </p:txBody>
      </p:sp>
    </p:spTree>
    <p:extLst>
      <p:ext uri="{BB962C8B-B14F-4D97-AF65-F5344CB8AC3E}">
        <p14:creationId xmlns:p14="http://schemas.microsoft.com/office/powerpoint/2010/main" val="188784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893CB1C-F84C-764C-BB41-1AA2EAC8C1C2}"/>
              </a:ext>
            </a:extLst>
          </p:cNvPr>
          <p:cNvGraphicFramePr>
            <a:graphicFrameLocks noGrp="1"/>
          </p:cNvGraphicFramePr>
          <p:nvPr/>
        </p:nvGraphicFramePr>
        <p:xfrm>
          <a:off x="619078" y="398415"/>
          <a:ext cx="5623560" cy="109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1840">
                  <a:extLst>
                    <a:ext uri="{9D8B030D-6E8A-4147-A177-3AD203B41FA5}">
                      <a16:colId xmlns:a16="http://schemas.microsoft.com/office/drawing/2014/main" val="3451016853"/>
                    </a:ext>
                  </a:extLst>
                </a:gridCol>
                <a:gridCol w="4871720">
                  <a:extLst>
                    <a:ext uri="{9D8B030D-6E8A-4147-A177-3AD203B41FA5}">
                      <a16:colId xmlns:a16="http://schemas.microsoft.com/office/drawing/2014/main" val="39741889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Domanda N.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b="1">
                          <a:effectLst/>
                          <a:latin typeface="Times New Roman" panose="02020603050405020304" pitchFamily="18" charset="0"/>
                        </a:rPr>
                        <a:t>Quale delle seguenti informazioni si può ricavare dal testo?</a:t>
                      </a:r>
                      <a:endParaRPr lang="it-IT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54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  <a:latin typeface="Times New Roman" panose="02020603050405020304" pitchFamily="18" charset="0"/>
                        </a:rPr>
                        <a:t>Il restringimento delle vie aeree durante il sonno si verifica anche in chi non russa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94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  <a:latin typeface="Times New Roman" panose="02020603050405020304" pitchFamily="18" charset="0"/>
                        </a:rPr>
                        <a:t>Non  sono previste terapie per il russamento non patologico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26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  <a:latin typeface="Times New Roman" panose="02020603050405020304" pitchFamily="18" charset="0"/>
                        </a:rPr>
                        <a:t>Gli avanzatori mandibolari hanno qualche successo solo in una minoranza di casi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044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In caso di OSAS lieve non è necessario adottare specifiche misure terapeutiche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8787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78654E3-CF53-DA47-9CF0-F5044AC9C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001" y="1267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3627657-4BC9-D242-BEB2-CE007B759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35094"/>
              </p:ext>
            </p:extLst>
          </p:nvPr>
        </p:nvGraphicFramePr>
        <p:xfrm>
          <a:off x="262238" y="406536"/>
          <a:ext cx="6731686" cy="20683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9990">
                  <a:extLst>
                    <a:ext uri="{9D8B030D-6E8A-4147-A177-3AD203B41FA5}">
                      <a16:colId xmlns:a16="http://schemas.microsoft.com/office/drawing/2014/main" val="3451016853"/>
                    </a:ext>
                  </a:extLst>
                </a:gridCol>
                <a:gridCol w="5831696">
                  <a:extLst>
                    <a:ext uri="{9D8B030D-6E8A-4147-A177-3AD203B41FA5}">
                      <a16:colId xmlns:a16="http://schemas.microsoft.com/office/drawing/2014/main" val="3974188935"/>
                    </a:ext>
                  </a:extLst>
                </a:gridCol>
              </a:tblGrid>
              <a:tr h="689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Domanda N.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b="1" dirty="0">
                          <a:effectLst/>
                          <a:latin typeface="Times New Roman" panose="02020603050405020304" pitchFamily="18" charset="0"/>
                        </a:rPr>
                        <a:t>Quale delle seguenti informazioni si può ricavare dal testo?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544043"/>
                  </a:ext>
                </a:extLst>
              </a:tr>
              <a:tr h="3447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  <a:latin typeface="Times New Roman" panose="02020603050405020304" pitchFamily="18" charset="0"/>
                        </a:rPr>
                        <a:t>Il restringimento delle vie aeree durante il sonno si verifica anche in chi non russa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94207"/>
                  </a:ext>
                </a:extLst>
              </a:tr>
              <a:tr h="3447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Non  sono previste terapie per il russamento non patologico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26167"/>
                  </a:ext>
                </a:extLst>
              </a:tr>
              <a:tr h="3447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  <a:latin typeface="Times New Roman" panose="02020603050405020304" pitchFamily="18" charset="0"/>
                        </a:rPr>
                        <a:t>Gli avanzatori mandibolari hanno qualche successo solo in una minoranza di casi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044473"/>
                  </a:ext>
                </a:extLst>
              </a:tr>
              <a:tr h="3447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In caso di OSAS lieve non è necessario adottare specifiche misure terapeutiche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87873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69F27F4-4326-4D42-AC87-4AA7F16C25D4}"/>
              </a:ext>
            </a:extLst>
          </p:cNvPr>
          <p:cNvSpPr txBox="1"/>
          <p:nvPr/>
        </p:nvSpPr>
        <p:spPr>
          <a:xfrm>
            <a:off x="474485" y="4353531"/>
            <a:ext cx="9312065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C: Falso: L’utilizzo durante la notte di specifici apparecchi orali (</a:t>
            </a:r>
            <a:r>
              <a:rPr lang="it-IT" dirty="0" err="1"/>
              <a:t>avanzatori</a:t>
            </a:r>
            <a:r>
              <a:rPr lang="it-IT" dirty="0"/>
              <a:t> mandibolari), che mantengono la mandibola in avanti e impediscono alla lingua di collassare posteriormente, migliora il russamento nel 70-90% dei casi.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45D25B1-D5AF-3147-83AB-8EFD7D991F54}"/>
              </a:ext>
            </a:extLst>
          </p:cNvPr>
          <p:cNvSpPr txBox="1"/>
          <p:nvPr/>
        </p:nvSpPr>
        <p:spPr>
          <a:xfrm>
            <a:off x="474486" y="2730355"/>
            <a:ext cx="931206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A: Vero e detto nel testo: Durante il sonno il tono muscolare si riduce rendendo più collassabili la lingua e le pareti della faringe; inoltre, la posizione supina induce per gravità la caduta all’indietro della lingua e del palato molle, favorendo l’ostruzione delle vie aeree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2732360-000F-BB46-900C-14C2E0030D9F}"/>
              </a:ext>
            </a:extLst>
          </p:cNvPr>
          <p:cNvSpPr txBox="1"/>
          <p:nvPr/>
        </p:nvSpPr>
        <p:spPr>
          <a:xfrm>
            <a:off x="474485" y="5480919"/>
            <a:ext cx="10131257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D: verosimile ma non detto nel testo : In caso di OSAS moderata-severa il trattamento più efficace è la CPAP (</a:t>
            </a:r>
            <a:r>
              <a:rPr lang="it-IT" dirty="0" err="1"/>
              <a:t>Continuous</a:t>
            </a:r>
            <a:r>
              <a:rPr lang="it-IT" dirty="0"/>
              <a:t> Positive </a:t>
            </a:r>
            <a:r>
              <a:rPr lang="it-IT" dirty="0" err="1"/>
              <a:t>Airway</a:t>
            </a:r>
            <a:r>
              <a:rPr lang="it-IT" dirty="0"/>
              <a:t> </a:t>
            </a:r>
            <a:r>
              <a:rPr lang="it-IT" dirty="0" err="1"/>
              <a:t>Pression</a:t>
            </a:r>
            <a:r>
              <a:rPr lang="it-IT" dirty="0"/>
              <a:t>): si tratta di una maschera nasale o naso-bocca collegata a una macchina che eroga aria pressurizzata durante l’inspirazione e l’espirazione, mantenendo in tal modo la pervietà delle vie aeree. </a:t>
            </a:r>
            <a:endParaRPr lang="it-IT" sz="14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5D776E2-CECE-E54E-AC90-8104F696C007}"/>
              </a:ext>
            </a:extLst>
          </p:cNvPr>
          <p:cNvSpPr txBox="1"/>
          <p:nvPr/>
        </p:nvSpPr>
        <p:spPr>
          <a:xfrm>
            <a:off x="474485" y="3811819"/>
            <a:ext cx="931206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B: verosimile ma non detto nel testo</a:t>
            </a:r>
          </a:p>
        </p:txBody>
      </p:sp>
    </p:spTree>
    <p:extLst>
      <p:ext uri="{BB962C8B-B14F-4D97-AF65-F5344CB8AC3E}">
        <p14:creationId xmlns:p14="http://schemas.microsoft.com/office/powerpoint/2010/main" val="40524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78654E3-CF53-DA47-9CF0-F5044AC9C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001" y="1267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B4DEB28-E65F-4A48-80FC-4E5C2665B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15538"/>
              </p:ext>
            </p:extLst>
          </p:nvPr>
        </p:nvGraphicFramePr>
        <p:xfrm>
          <a:off x="321386" y="428765"/>
          <a:ext cx="6706251" cy="17750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6590">
                  <a:extLst>
                    <a:ext uri="{9D8B030D-6E8A-4147-A177-3AD203B41FA5}">
                      <a16:colId xmlns:a16="http://schemas.microsoft.com/office/drawing/2014/main" val="2452582331"/>
                    </a:ext>
                  </a:extLst>
                </a:gridCol>
                <a:gridCol w="5809661">
                  <a:extLst>
                    <a:ext uri="{9D8B030D-6E8A-4147-A177-3AD203B41FA5}">
                      <a16:colId xmlns:a16="http://schemas.microsoft.com/office/drawing/2014/main" val="2182520691"/>
                    </a:ext>
                  </a:extLst>
                </a:gridCol>
              </a:tblGrid>
              <a:tr h="631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Domanda N.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Quale delle seguenti parole potrebbe equivalere a </a:t>
                      </a:r>
                      <a:r>
                        <a:rPr lang="it-IT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pervietà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(riga 58)?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99510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Apertura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988551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  <a:latin typeface="Times New Roman" panose="02020603050405020304" pitchFamily="18" charset="0"/>
                        </a:rPr>
                        <a:t>Infiammazione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08492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  <a:latin typeface="Times New Roman" panose="02020603050405020304" pitchFamily="18" charset="0"/>
                        </a:rPr>
                        <a:t>Asciuttezza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249215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Umidità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05360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6571836-6C87-7B4E-B5D1-A560A4F6B98F}"/>
              </a:ext>
            </a:extLst>
          </p:cNvPr>
          <p:cNvGraphicFramePr>
            <a:graphicFrameLocks noGrp="1"/>
          </p:cNvGraphicFramePr>
          <p:nvPr/>
        </p:nvGraphicFramePr>
        <p:xfrm>
          <a:off x="273744" y="4864332"/>
          <a:ext cx="7023624" cy="18359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9021">
                  <a:extLst>
                    <a:ext uri="{9D8B030D-6E8A-4147-A177-3AD203B41FA5}">
                      <a16:colId xmlns:a16="http://schemas.microsoft.com/office/drawing/2014/main" val="3315489984"/>
                    </a:ext>
                  </a:extLst>
                </a:gridCol>
                <a:gridCol w="6084603">
                  <a:extLst>
                    <a:ext uri="{9D8B030D-6E8A-4147-A177-3AD203B41FA5}">
                      <a16:colId xmlns:a16="http://schemas.microsoft.com/office/drawing/2014/main" val="3077169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Domanda N.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Dal testo si ricava che l’OSAS 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610628"/>
                  </a:ext>
                </a:extLst>
              </a:tr>
              <a:tr h="3675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provoca il russamento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17972"/>
                  </a:ext>
                </a:extLst>
              </a:tr>
              <a:tr h="3675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è sinonimo di russamento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29347"/>
                  </a:ext>
                </a:extLst>
              </a:tr>
              <a:tr h="3675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  <a:latin typeface="Times New Roman" panose="02020603050405020304" pitchFamily="18" charset="0"/>
                        </a:rPr>
                        <a:t>è un disturbo provocato dall’ipertensione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86936"/>
                  </a:ext>
                </a:extLst>
              </a:tr>
              <a:tr h="3675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è sinonimo di insonnia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68986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BAA58B43-A70A-0641-B2E5-0FE4563BE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350" y="301411"/>
            <a:ext cx="4974131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Correttamente nella domanda c’è un termine più complesso del sinonimo proposto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A63ECE9-3229-CA43-A31B-45347B97BD4F}"/>
              </a:ext>
            </a:extLst>
          </p:cNvPr>
          <p:cNvCxnSpPr>
            <a:cxnSpLocks/>
          </p:cNvCxnSpPr>
          <p:nvPr/>
        </p:nvCxnSpPr>
        <p:spPr>
          <a:xfrm flipV="1">
            <a:off x="321386" y="5302901"/>
            <a:ext cx="595383" cy="311997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4148330-5C55-C448-BAC8-6B78924DB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4685"/>
              </p:ext>
            </p:extLst>
          </p:nvPr>
        </p:nvGraphicFramePr>
        <p:xfrm>
          <a:off x="273744" y="2429584"/>
          <a:ext cx="6646208" cy="22978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8563">
                  <a:extLst>
                    <a:ext uri="{9D8B030D-6E8A-4147-A177-3AD203B41FA5}">
                      <a16:colId xmlns:a16="http://schemas.microsoft.com/office/drawing/2014/main" val="1400407730"/>
                    </a:ext>
                  </a:extLst>
                </a:gridCol>
                <a:gridCol w="5757645">
                  <a:extLst>
                    <a:ext uri="{9D8B030D-6E8A-4147-A177-3AD203B41FA5}">
                      <a16:colId xmlns:a16="http://schemas.microsoft.com/office/drawing/2014/main" val="1204345827"/>
                    </a:ext>
                  </a:extLst>
                </a:gridCol>
              </a:tblGrid>
              <a:tr h="765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Domanda N.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b="1" dirty="0">
                          <a:effectLst/>
                          <a:latin typeface="Times New Roman" panose="02020603050405020304" pitchFamily="18" charset="0"/>
                        </a:rPr>
                        <a:t>Secondo l’autore, quale dei seguenti fattori non è una causa del russamento?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565790"/>
                  </a:ext>
                </a:extLst>
              </a:tr>
              <a:tr h="3829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Ipertensione polmonare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03040"/>
                  </a:ext>
                </a:extLst>
              </a:tr>
              <a:tr h="3829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Alcol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33267"/>
                  </a:ext>
                </a:extLst>
              </a:tr>
              <a:tr h="3829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Fumo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23950"/>
                  </a:ext>
                </a:extLst>
              </a:tr>
              <a:tr h="3829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</a:rPr>
                        <a:t>Obesità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94069"/>
                  </a:ext>
                </a:extLst>
              </a:tr>
            </a:tbl>
          </a:graphicData>
        </a:graphic>
      </p:graphicFrame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2D799A0D-57F2-6549-A07E-AF4817B49A1B}"/>
              </a:ext>
            </a:extLst>
          </p:cNvPr>
          <p:cNvCxnSpPr>
            <a:cxnSpLocks/>
          </p:cNvCxnSpPr>
          <p:nvPr/>
        </p:nvCxnSpPr>
        <p:spPr>
          <a:xfrm>
            <a:off x="273744" y="5614898"/>
            <a:ext cx="643025" cy="136947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E6207F3-910F-AC4F-832E-D414946BC54E}"/>
              </a:ext>
            </a:extLst>
          </p:cNvPr>
          <p:cNvSpPr txBox="1"/>
          <p:nvPr/>
        </p:nvSpPr>
        <p:spPr>
          <a:xfrm>
            <a:off x="7818563" y="5245566"/>
            <a:ext cx="24412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A e C Entrambe possibili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61753C48-D0A9-1343-828F-A4D027FAA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350" y="3105003"/>
            <a:ext cx="4974131" cy="147732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A: Detto, ma effetto non causa: </a:t>
            </a:r>
            <a:r>
              <a:rPr lang="it-IT" i="1" dirty="0"/>
              <a:t>oltre al rischio di incidenti stradali per addormentamento durante la guida, l’OSAS espone il paziente a gravi complicanze polmonari (per es., ipertensione polmonare)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12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/>
          <p:cNvSpPr txBox="1">
            <a:spLocks noChangeArrowheads="1"/>
          </p:cNvSpPr>
          <p:nvPr/>
        </p:nvSpPr>
        <p:spPr bwMode="auto">
          <a:xfrm>
            <a:off x="4563179" y="3677298"/>
            <a:ext cx="2303780" cy="3385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>
                <a:solidFill>
                  <a:srgbClr val="000000"/>
                </a:solidFill>
                <a:latin typeface="Times New Roman" charset="0"/>
                <a:ea typeface="Calibri" charset="0"/>
              </a:rPr>
              <a:t>sintassi</a:t>
            </a:r>
            <a:endParaRPr lang="it-IT"/>
          </a:p>
        </p:txBody>
      </p:sp>
      <p:sp>
        <p:nvSpPr>
          <p:cNvPr id="4" name="CasellaDiTesto 8"/>
          <p:cNvSpPr txBox="1">
            <a:spLocks noChangeArrowheads="1"/>
          </p:cNvSpPr>
          <p:nvPr/>
        </p:nvSpPr>
        <p:spPr bwMode="auto">
          <a:xfrm>
            <a:off x="4556194" y="4239273"/>
            <a:ext cx="2303780" cy="3385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>
                <a:solidFill>
                  <a:srgbClr val="000000"/>
                </a:solidFill>
                <a:latin typeface="Times New Roman" charset="0"/>
                <a:ea typeface="Calibri" charset="0"/>
              </a:rPr>
              <a:t>morfologia</a:t>
            </a:r>
            <a:endParaRPr lang="it-IT"/>
          </a:p>
        </p:txBody>
      </p:sp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4550479" y="4823473"/>
            <a:ext cx="2303780" cy="3385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>
                <a:solidFill>
                  <a:srgbClr val="000000"/>
                </a:solidFill>
                <a:latin typeface="Times New Roman" charset="0"/>
                <a:ea typeface="Calibri" charset="0"/>
              </a:rPr>
              <a:t>fonologia</a:t>
            </a:r>
            <a:endParaRPr lang="it-IT"/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4632394" y="2980068"/>
            <a:ext cx="2303780" cy="3385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>
                <a:solidFill>
                  <a:srgbClr val="000000"/>
                </a:solidFill>
                <a:latin typeface="Times New Roman" charset="0"/>
                <a:ea typeface="Calibri" charset="0"/>
              </a:rPr>
              <a:t>lessico</a:t>
            </a:r>
            <a:endParaRPr lang="it-IT"/>
          </a:p>
        </p:txBody>
      </p:sp>
      <p:sp>
        <p:nvSpPr>
          <p:cNvPr id="7" name="CasellaDiTesto 11"/>
          <p:cNvSpPr txBox="1">
            <a:spLocks noChangeArrowheads="1"/>
          </p:cNvSpPr>
          <p:nvPr/>
        </p:nvSpPr>
        <p:spPr bwMode="auto">
          <a:xfrm>
            <a:off x="4632394" y="2522868"/>
            <a:ext cx="2303780" cy="3385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>
                <a:solidFill>
                  <a:srgbClr val="000000"/>
                </a:solidFill>
                <a:latin typeface="Times New Roman" charset="0"/>
                <a:ea typeface="Calibri" charset="0"/>
              </a:rPr>
              <a:t>testo</a:t>
            </a:r>
            <a:endParaRPr lang="it-IT"/>
          </a:p>
        </p:txBody>
      </p:sp>
      <p:sp>
        <p:nvSpPr>
          <p:cNvPr id="8" name="Rettangolo 16"/>
          <p:cNvSpPr>
            <a:spLocks noChangeArrowheads="1"/>
          </p:cNvSpPr>
          <p:nvPr/>
        </p:nvSpPr>
        <p:spPr bwMode="auto">
          <a:xfrm>
            <a:off x="4475549" y="2348878"/>
            <a:ext cx="2501900" cy="309499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75324" y="3582048"/>
            <a:ext cx="12496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Cambria" charset="0"/>
                <a:ea typeface="ÇlÇr ñæí©" charset="0"/>
              </a:rPr>
              <a:t>Conoscenze linguistiche</a:t>
            </a:r>
            <a:endParaRPr lang="it-IT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61649" y="2684793"/>
            <a:ext cx="16941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latin typeface="Cambria" charset="0"/>
                <a:ea typeface="ÇlÇr ñæí©" charset="0"/>
              </a:rPr>
              <a:t>Conoscenze extralinguistiche</a:t>
            </a:r>
            <a:endParaRPr lang="it-IT" dirty="0"/>
          </a:p>
        </p:txBody>
      </p:sp>
      <p:cxnSp>
        <p:nvCxnSpPr>
          <p:cNvPr id="1034" name="Connettore 2 15"/>
          <p:cNvCxnSpPr>
            <a:cxnSpLocks noChangeShapeType="1"/>
          </p:cNvCxnSpPr>
          <p:nvPr/>
        </p:nvCxnSpPr>
        <p:spPr bwMode="auto">
          <a:xfrm flipV="1">
            <a:off x="3704024" y="2751468"/>
            <a:ext cx="571500" cy="9144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5" name="Connettore 2 16"/>
          <p:cNvCxnSpPr>
            <a:cxnSpLocks noChangeShapeType="1"/>
          </p:cNvCxnSpPr>
          <p:nvPr/>
        </p:nvCxnSpPr>
        <p:spPr bwMode="auto">
          <a:xfrm flipV="1">
            <a:off x="3818324" y="3208668"/>
            <a:ext cx="500380" cy="4572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6" name="Connettore 2 19"/>
          <p:cNvCxnSpPr>
            <a:cxnSpLocks noChangeShapeType="1"/>
          </p:cNvCxnSpPr>
          <p:nvPr/>
        </p:nvCxnSpPr>
        <p:spPr bwMode="auto">
          <a:xfrm>
            <a:off x="3749109" y="3894468"/>
            <a:ext cx="457200" cy="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7" name="Connettore 2 20"/>
          <p:cNvCxnSpPr>
            <a:cxnSpLocks noChangeShapeType="1"/>
          </p:cNvCxnSpPr>
          <p:nvPr/>
        </p:nvCxnSpPr>
        <p:spPr bwMode="auto">
          <a:xfrm>
            <a:off x="3749109" y="4123068"/>
            <a:ext cx="457200" cy="2286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8" name="Connettore 2 25"/>
          <p:cNvCxnSpPr>
            <a:cxnSpLocks noChangeShapeType="1"/>
          </p:cNvCxnSpPr>
          <p:nvPr/>
        </p:nvCxnSpPr>
        <p:spPr bwMode="auto">
          <a:xfrm>
            <a:off x="3634809" y="4237368"/>
            <a:ext cx="571500" cy="80645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9" name="Connettore 2 26"/>
          <p:cNvCxnSpPr>
            <a:cxnSpLocks noChangeShapeType="1"/>
          </p:cNvCxnSpPr>
          <p:nvPr/>
        </p:nvCxnSpPr>
        <p:spPr bwMode="auto">
          <a:xfrm flipH="1" flipV="1">
            <a:off x="7104449" y="2799093"/>
            <a:ext cx="457200" cy="1143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40" name="Connettore 2 27"/>
          <p:cNvCxnSpPr>
            <a:cxnSpLocks noChangeShapeType="1"/>
          </p:cNvCxnSpPr>
          <p:nvPr/>
        </p:nvCxnSpPr>
        <p:spPr bwMode="auto">
          <a:xfrm flipH="1">
            <a:off x="7104449" y="3141993"/>
            <a:ext cx="457200" cy="1143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Freccia circolare a sinistra 2"/>
          <p:cNvSpPr>
            <a:spLocks noChangeArrowheads="1"/>
          </p:cNvSpPr>
          <p:nvPr/>
        </p:nvSpPr>
        <p:spPr bwMode="auto">
          <a:xfrm>
            <a:off x="8933250" y="2408569"/>
            <a:ext cx="447675" cy="2162175"/>
          </a:xfrm>
          <a:prstGeom prst="curvedLeftArrow">
            <a:avLst>
              <a:gd name="adj1" fmla="val 32355"/>
              <a:gd name="adj2" fmla="val 87406"/>
              <a:gd name="adj3" fmla="val 2141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10800000">
            <a:off x="2532450" y="2799094"/>
            <a:ext cx="447675" cy="2162175"/>
          </a:xfrm>
          <a:prstGeom prst="curvedLeftArrow">
            <a:avLst>
              <a:gd name="adj1" fmla="val 32355"/>
              <a:gd name="adj2" fmla="val 87406"/>
              <a:gd name="adj3" fmla="val 2141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755969" y="5006988"/>
            <a:ext cx="1150620" cy="342900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latin typeface="Cambria" charset="0"/>
                <a:ea typeface="ÇlÇr ñæí©" charset="0"/>
              </a:rPr>
              <a:t>decodifica</a:t>
            </a:r>
            <a:endParaRPr lang="it-IT" dirty="0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829620" y="2065668"/>
            <a:ext cx="1038225" cy="342900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latin typeface="Cambria" charset="0"/>
                <a:ea typeface="ÇlÇr ñæí©" charset="0"/>
              </a:rPr>
              <a:t>inferenza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25BDB4-AC39-0B40-9B6B-5E8B79CACF4C}"/>
              </a:ext>
            </a:extLst>
          </p:cNvPr>
          <p:cNvSpPr txBox="1"/>
          <p:nvPr/>
        </p:nvSpPr>
        <p:spPr>
          <a:xfrm>
            <a:off x="2931183" y="492642"/>
            <a:ext cx="622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Modello inferenziale della comunicazione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A9B6657-E136-C341-B8B1-BCFF5796E03D}"/>
              </a:ext>
            </a:extLst>
          </p:cNvPr>
          <p:cNvSpPr txBox="1"/>
          <p:nvPr/>
        </p:nvSpPr>
        <p:spPr>
          <a:xfrm>
            <a:off x="3028363" y="5890412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La comprensione globale precede quella puntuale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480B65C-8624-7A41-BA09-FAC9B1586951}"/>
              </a:ext>
            </a:extLst>
          </p:cNvPr>
          <p:cNvSpPr txBox="1"/>
          <p:nvPr/>
        </p:nvSpPr>
        <p:spPr>
          <a:xfrm>
            <a:off x="209062" y="3447454"/>
            <a:ext cx="20810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processo bottom-up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0965160-3D31-8048-83FE-C78E51BA9A4D}"/>
              </a:ext>
            </a:extLst>
          </p:cNvPr>
          <p:cNvSpPr txBox="1"/>
          <p:nvPr/>
        </p:nvSpPr>
        <p:spPr>
          <a:xfrm>
            <a:off x="9787324" y="3116717"/>
            <a:ext cx="199080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processo top-down</a:t>
            </a:r>
          </a:p>
        </p:txBody>
      </p:sp>
    </p:spTree>
    <p:extLst>
      <p:ext uri="{BB962C8B-B14F-4D97-AF65-F5344CB8AC3E}">
        <p14:creationId xmlns:p14="http://schemas.microsoft.com/office/powerpoint/2010/main" val="42865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B24BDF-04D9-B24B-895D-80F2DD1217C4}"/>
              </a:ext>
            </a:extLst>
          </p:cNvPr>
          <p:cNvSpPr txBox="1"/>
          <p:nvPr/>
        </p:nvSpPr>
        <p:spPr>
          <a:xfrm>
            <a:off x="2117950" y="120604"/>
            <a:ext cx="934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Come verificare la comprensione. Tipi di test e obiettivi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F760C6-AD0A-EE4E-89D6-C7AEA209C2F8}"/>
              </a:ext>
            </a:extLst>
          </p:cNvPr>
          <p:cNvSpPr txBox="1"/>
          <p:nvPr/>
        </p:nvSpPr>
        <p:spPr>
          <a:xfrm>
            <a:off x="518262" y="2881133"/>
            <a:ext cx="11407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Scelta multipla, vero/falso, </a:t>
            </a:r>
            <a:r>
              <a:rPr lang="it-IT" sz="2400" dirty="0" err="1"/>
              <a:t>cloze</a:t>
            </a:r>
            <a:r>
              <a:rPr lang="it-IT" sz="2400" dirty="0"/>
              <a:t>, risposta libera (riassunto, parafrasi) ecc. </a:t>
            </a:r>
            <a:r>
              <a:rPr lang="it-IT" sz="2400" dirty="0">
                <a:sym typeface="Wingdings" pitchFamily="2" charset="2"/>
              </a:rPr>
              <a:t> dipende dallo scopo del test, dai numeri, dai tempi a disposizione ecc.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360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B25FE8-E751-2B41-A175-E2BD435BF100}"/>
              </a:ext>
            </a:extLst>
          </p:cNvPr>
          <p:cNvSpPr txBox="1"/>
          <p:nvPr/>
        </p:nvSpPr>
        <p:spPr>
          <a:xfrm>
            <a:off x="2058914" y="817510"/>
            <a:ext cx="593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Sequenza ottimale delle domande in un test di comprensione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590892-168B-1648-933E-83CBA103FA90}"/>
              </a:ext>
            </a:extLst>
          </p:cNvPr>
          <p:cNvSpPr txBox="1"/>
          <p:nvPr/>
        </p:nvSpPr>
        <p:spPr>
          <a:xfrm>
            <a:off x="654008" y="1804577"/>
            <a:ext cx="11348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domande sul significato globale +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per il testo letterario </a:t>
            </a:r>
            <a:r>
              <a:rPr lang="it-IT" dirty="0">
                <a:sym typeface="Wingdings" pitchFamily="2" charset="2"/>
              </a:rPr>
              <a:t> domande su parole chiave, passaggi significativi utili per la comprensione del passo ecc.</a:t>
            </a:r>
            <a:endParaRPr lang="it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per il testo argomentativo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 domande tese a far individuare gli snodi fondamentali dell’argomentazione: tesi, antitesi, argomenti a favore dell’una o dell’altra, segnali espliciti di passaggio (connettivi) ecc.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(eventuali domande sul significato particolare)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8C15D7B-88AE-2441-9541-118EDDC62DAF}"/>
              </a:ext>
            </a:extLst>
          </p:cNvPr>
          <p:cNvSpPr/>
          <p:nvPr/>
        </p:nvSpPr>
        <p:spPr>
          <a:xfrm>
            <a:off x="2847108" y="3576096"/>
            <a:ext cx="6296891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dirty="0"/>
              <a:t>ha senso verificare le conoscenze pregresse solo per prove disciplinari (ma non è più un test di comprensione vero e proprio)</a:t>
            </a:r>
          </a:p>
        </p:txBody>
      </p:sp>
    </p:spTree>
    <p:extLst>
      <p:ext uri="{BB962C8B-B14F-4D97-AF65-F5344CB8AC3E}">
        <p14:creationId xmlns:p14="http://schemas.microsoft.com/office/powerpoint/2010/main" val="19603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383C53-0098-F044-A880-4E3DF0DA35C0}"/>
              </a:ext>
            </a:extLst>
          </p:cNvPr>
          <p:cNvSpPr txBox="1"/>
          <p:nvPr/>
        </p:nvSpPr>
        <p:spPr>
          <a:xfrm>
            <a:off x="528918" y="1380564"/>
            <a:ext cx="1158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Comprensione e analisi </a:t>
            </a:r>
            <a:endParaRPr lang="it-IT" sz="1600" dirty="0"/>
          </a:p>
          <a:p>
            <a:r>
              <a:rPr lang="it-IT" sz="1600" dirty="0"/>
              <a:t>Puoi rispondere punto per punto oppure costruire un unico discorso che comprenda le risposte a tutte le domande proposte. </a:t>
            </a:r>
          </a:p>
          <a:p>
            <a:r>
              <a:rPr lang="it-IT" sz="1600" dirty="0"/>
              <a:t>1. Sintetizza il contenuto del brano evitando di ricorrere al discorso diretto. </a:t>
            </a:r>
          </a:p>
          <a:p>
            <a:r>
              <a:rPr lang="it-IT" sz="1600" dirty="0"/>
              <a:t>2. Per quale motivo ‘</a:t>
            </a:r>
            <a:r>
              <a:rPr lang="it-IT" sz="1600" i="1" dirty="0"/>
              <a:t>la paura della madre ingigantiva</a:t>
            </a:r>
            <a:r>
              <a:rPr lang="it-IT" sz="1600" dirty="0"/>
              <a:t>’? </a:t>
            </a:r>
          </a:p>
          <a:p>
            <a:r>
              <a:rPr lang="it-IT" sz="1600" dirty="0"/>
              <a:t>3. Pensando al proprio futuro, la madre si vede ‘</a:t>
            </a:r>
            <a:r>
              <a:rPr lang="it-IT" sz="1600" i="1" dirty="0"/>
              <a:t>povera, sola, con quei due figli, senza amicizie</a:t>
            </a:r>
            <a:r>
              <a:rPr lang="it-IT" sz="1600" dirty="0"/>
              <a:t>’: l’immagine rivela quale sia lo spessore delle relazioni familiari e sociali della famiglia Ardengo. Illustra questa osservazione. </a:t>
            </a:r>
          </a:p>
          <a:p>
            <a:r>
              <a:rPr lang="it-IT" sz="1600" dirty="0"/>
              <a:t>4. In che modo la madre pensa di poter ancora intervenire per evitare di cadere in miseria? </a:t>
            </a:r>
          </a:p>
          <a:p>
            <a:endParaRPr lang="it-IT" sz="1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BADD58-6A74-D84C-8793-CC726BF5DC7B}"/>
              </a:ext>
            </a:extLst>
          </p:cNvPr>
          <p:cNvSpPr txBox="1"/>
          <p:nvPr/>
        </p:nvSpPr>
        <p:spPr>
          <a:xfrm>
            <a:off x="4301701" y="200692"/>
            <a:ext cx="208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Maturità 2022/2023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4EAC9A-2717-9243-97CE-EA8F7301C346}"/>
              </a:ext>
            </a:extLst>
          </p:cNvPr>
          <p:cNvSpPr txBox="1"/>
          <p:nvPr/>
        </p:nvSpPr>
        <p:spPr>
          <a:xfrm>
            <a:off x="528918" y="886596"/>
            <a:ext cx="439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Tipologia A; </a:t>
            </a:r>
            <a:r>
              <a:rPr lang="it-IT" b="1" dirty="0"/>
              <a:t>Alberto Moravia</a:t>
            </a:r>
            <a:r>
              <a:rPr lang="it-IT" dirty="0"/>
              <a:t>, </a:t>
            </a:r>
            <a:r>
              <a:rPr lang="it-IT" i="1" dirty="0"/>
              <a:t>Gli indifferenti 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3B1C46C-7D1E-6541-BF57-CCDDE32621E4}"/>
              </a:ext>
            </a:extLst>
          </p:cNvPr>
          <p:cNvSpPr/>
          <p:nvPr/>
        </p:nvSpPr>
        <p:spPr>
          <a:xfrm>
            <a:off x="528918" y="4335219"/>
            <a:ext cx="115106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</a:rPr>
              <a:t>Comprensione e analisi </a:t>
            </a:r>
            <a:endParaRPr lang="it-IT" sz="1400" dirty="0">
              <a:latin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</a:rPr>
              <a:t>Puoi rispondere punto per punto oppure costruire un unico discorso che comprenda le risposte a tutte le domande proposte. </a:t>
            </a:r>
          </a:p>
          <a:p>
            <a:r>
              <a:rPr lang="it-IT" sz="1400" dirty="0">
                <a:latin typeface="Arial" panose="020B0604020202020204" pitchFamily="34" charset="0"/>
              </a:rPr>
              <a:t>1. Riassumi il contenuto del testo. </a:t>
            </a:r>
          </a:p>
          <a:p>
            <a:r>
              <a:rPr lang="it-IT" sz="1400" dirty="0">
                <a:latin typeface="Arial" panose="020B0604020202020204" pitchFamily="34" charset="0"/>
              </a:rPr>
              <a:t>2. Quali sono, secondo </a:t>
            </a:r>
            <a:r>
              <a:rPr lang="it-IT" sz="1400" dirty="0" err="1">
                <a:latin typeface="Arial" panose="020B0604020202020204" pitchFamily="34" charset="0"/>
              </a:rPr>
              <a:t>Chabod</a:t>
            </a:r>
            <a:r>
              <a:rPr lang="it-IT" sz="1400" dirty="0">
                <a:latin typeface="Arial" panose="020B0604020202020204" pitchFamily="34" charset="0"/>
              </a:rPr>
              <a:t>, le esigenze e gli obiettivi di Camillo Benso, conte di Cavour, nei confronti dell’Italia? </a:t>
            </a:r>
          </a:p>
          <a:p>
            <a:r>
              <a:rPr lang="it-IT" sz="1400" dirty="0">
                <a:latin typeface="Arial" panose="020B0604020202020204" pitchFamily="34" charset="0"/>
              </a:rPr>
              <a:t>3. Nella visione di Mazzini, qual è il fine supremo della nazione e cosa egli intende per ‘</a:t>
            </a:r>
            <a:r>
              <a:rPr lang="it-IT" sz="1400" i="1" dirty="0">
                <a:latin typeface="Arial" panose="020B0604020202020204" pitchFamily="34" charset="0"/>
              </a:rPr>
              <a:t>Umanità’</a:t>
            </a:r>
            <a:r>
              <a:rPr lang="it-IT" sz="1400" dirty="0">
                <a:latin typeface="Arial" panose="020B0604020202020204" pitchFamily="34" charset="0"/>
              </a:rPr>
              <a:t>? </a:t>
            </a:r>
          </a:p>
          <a:p>
            <a:r>
              <a:rPr lang="it-IT" sz="1400" dirty="0">
                <a:latin typeface="Arial" panose="020B0604020202020204" pitchFamily="34" charset="0"/>
              </a:rPr>
              <a:t>4. Spiega il significato della frase ‘</a:t>
            </a:r>
            <a:r>
              <a:rPr lang="it-IT" sz="1400" i="1" dirty="0">
                <a:latin typeface="Arial" panose="020B0604020202020204" pitchFamily="34" charset="0"/>
              </a:rPr>
              <a:t>La nazione non è fine a se stessa: anzi! È mezzo altissimo, nobilissimo, necessario, ma mezzo, per il compimento del fine supremo: l'Umanità’. </a:t>
            </a:r>
            <a:endParaRPr lang="it-IT" sz="140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73535A-8084-FD40-A745-449EE254DA74}"/>
              </a:ext>
            </a:extLst>
          </p:cNvPr>
          <p:cNvSpPr txBox="1"/>
          <p:nvPr/>
        </p:nvSpPr>
        <p:spPr>
          <a:xfrm>
            <a:off x="528918" y="3965887"/>
            <a:ext cx="464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Tipologia B; </a:t>
            </a:r>
            <a:r>
              <a:rPr lang="it-IT" b="1" dirty="0"/>
              <a:t>Federico </a:t>
            </a:r>
            <a:r>
              <a:rPr lang="it-IT" b="1" dirty="0" err="1"/>
              <a:t>Chabod</a:t>
            </a:r>
            <a:r>
              <a:rPr lang="it-IT" dirty="0"/>
              <a:t>, </a:t>
            </a:r>
            <a:r>
              <a:rPr lang="it-IT" i="1" dirty="0"/>
              <a:t>L’idea di nazione </a:t>
            </a:r>
            <a:endParaRPr lang="it-IT" dirty="0"/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067E5-7B0A-2147-ABF1-635DBB583784}"/>
              </a:ext>
            </a:extLst>
          </p:cNvPr>
          <p:cNvSpPr txBox="1"/>
          <p:nvPr/>
        </p:nvSpPr>
        <p:spPr>
          <a:xfrm>
            <a:off x="5344551" y="2165394"/>
            <a:ext cx="3452355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puntuale, ma di un passo significativo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2C68E5-256E-6C41-9755-E56222789FF5}"/>
              </a:ext>
            </a:extLst>
          </p:cNvPr>
          <p:cNvSpPr txBox="1"/>
          <p:nvPr/>
        </p:nvSpPr>
        <p:spPr>
          <a:xfrm>
            <a:off x="6743861" y="1873471"/>
            <a:ext cx="1567930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E82D0A-B9F6-1140-A9E6-C0B85F3E9D83}"/>
              </a:ext>
            </a:extLst>
          </p:cNvPr>
          <p:cNvSpPr txBox="1"/>
          <p:nvPr/>
        </p:nvSpPr>
        <p:spPr>
          <a:xfrm>
            <a:off x="7527826" y="2643377"/>
            <a:ext cx="3561296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passaggio guidato dalla comprensione alla produzione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99815E-5389-9643-93A5-58BAA104A915}"/>
              </a:ext>
            </a:extLst>
          </p:cNvPr>
          <p:cNvSpPr txBox="1"/>
          <p:nvPr/>
        </p:nvSpPr>
        <p:spPr>
          <a:xfrm>
            <a:off x="8136243" y="2996391"/>
            <a:ext cx="1567930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8403AC-1B76-E84C-8A09-E4C11A589082}"/>
              </a:ext>
            </a:extLst>
          </p:cNvPr>
          <p:cNvSpPr txBox="1"/>
          <p:nvPr/>
        </p:nvSpPr>
        <p:spPr>
          <a:xfrm>
            <a:off x="3451412" y="4770061"/>
            <a:ext cx="1567930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65B22A-6FA6-A146-BF6A-62ED786CA770}"/>
              </a:ext>
            </a:extLst>
          </p:cNvPr>
          <p:cNvSpPr txBox="1"/>
          <p:nvPr/>
        </p:nvSpPr>
        <p:spPr>
          <a:xfrm>
            <a:off x="8378697" y="5199879"/>
            <a:ext cx="2179186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snodi significativi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2D851E-3BD3-4D40-92F7-29C721B5B51F}"/>
              </a:ext>
            </a:extLst>
          </p:cNvPr>
          <p:cNvSpPr txBox="1"/>
          <p:nvPr/>
        </p:nvSpPr>
        <p:spPr>
          <a:xfrm>
            <a:off x="9860414" y="5018100"/>
            <a:ext cx="2179186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snodi significativi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8ACD739-20D5-1D44-9D21-68DA5F7D2F0D}"/>
              </a:ext>
            </a:extLst>
          </p:cNvPr>
          <p:cNvSpPr txBox="1"/>
          <p:nvPr/>
        </p:nvSpPr>
        <p:spPr>
          <a:xfrm>
            <a:off x="3860122" y="5680204"/>
            <a:ext cx="1567930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</a:t>
            </a:r>
          </a:p>
        </p:txBody>
      </p:sp>
    </p:spTree>
    <p:extLst>
      <p:ext uri="{BB962C8B-B14F-4D97-AF65-F5344CB8AC3E}">
        <p14:creationId xmlns:p14="http://schemas.microsoft.com/office/powerpoint/2010/main" val="35418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465932-3EB7-B643-B012-7DA3682ED10B}"/>
              </a:ext>
            </a:extLst>
          </p:cNvPr>
          <p:cNvSpPr txBox="1"/>
          <p:nvPr/>
        </p:nvSpPr>
        <p:spPr>
          <a:xfrm>
            <a:off x="541360" y="914400"/>
            <a:ext cx="523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Tipologia B; Piero Angela</a:t>
            </a:r>
            <a:r>
              <a:rPr lang="it-IT" dirty="0"/>
              <a:t>, </a:t>
            </a:r>
            <a:r>
              <a:rPr lang="it-IT" i="1" dirty="0"/>
              <a:t>Dieci cose che ho imparato 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34974E-83DA-C74D-8F6A-D7232FC74D6B}"/>
              </a:ext>
            </a:extLst>
          </p:cNvPr>
          <p:cNvSpPr txBox="1"/>
          <p:nvPr/>
        </p:nvSpPr>
        <p:spPr>
          <a:xfrm>
            <a:off x="541361" y="1283732"/>
            <a:ext cx="11367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Puoi rispondere punto per punto oppure costruire un unico discorso che comprenda le risposte a tutte le domande proposte. </a:t>
            </a:r>
          </a:p>
          <a:p>
            <a:r>
              <a:rPr lang="it-IT" dirty="0"/>
              <a:t>1. Riassumi il contenuto del brano e individua la tesi con le argomentazioni a supporto. </a:t>
            </a:r>
          </a:p>
          <a:p>
            <a:r>
              <a:rPr lang="it-IT" dirty="0"/>
              <a:t>2. Quali sono le conseguenze della cosiddetta ‘</a:t>
            </a:r>
            <a:r>
              <a:rPr lang="it-IT" i="1" dirty="0"/>
              <a:t>distruzione creativa’</a:t>
            </a:r>
            <a:r>
              <a:rPr lang="it-IT" dirty="0"/>
              <a:t>? </a:t>
            </a:r>
          </a:p>
          <a:p>
            <a:r>
              <a:rPr lang="it-IT" dirty="0"/>
              <a:t>3. Cosa intende Piero Angela con l’espressione ‘</a:t>
            </a:r>
            <a:r>
              <a:rPr lang="it-IT" i="1" dirty="0"/>
              <a:t>ricchezza immateriale’? </a:t>
            </a:r>
            <a:endParaRPr lang="it-IT" dirty="0"/>
          </a:p>
          <a:p>
            <a:r>
              <a:rPr lang="it-IT" dirty="0"/>
              <a:t>4. Esiste un rapporto tra sistema efficiente e ricchezza disponibile: quale caratteristica deve possedere, a giudizio dell’autore, un ‘</a:t>
            </a:r>
            <a:r>
              <a:rPr lang="it-IT" i="1" dirty="0"/>
              <a:t>sistema molto efficiente</a:t>
            </a:r>
            <a:r>
              <a:rPr lang="it-IT" dirty="0"/>
              <a:t>’? 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5F99B1-FB93-4D4C-8AA6-87E8545A833D}"/>
              </a:ext>
            </a:extLst>
          </p:cNvPr>
          <p:cNvSpPr txBox="1"/>
          <p:nvPr/>
        </p:nvSpPr>
        <p:spPr>
          <a:xfrm>
            <a:off x="541362" y="3592056"/>
            <a:ext cx="11567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Sessione suppletiva; Tipologia B; </a:t>
            </a:r>
            <a:r>
              <a:rPr lang="it-IT" b="1" dirty="0"/>
              <a:t>Gian Paolo Terravecchia</a:t>
            </a:r>
            <a:r>
              <a:rPr lang="it-IT" dirty="0"/>
              <a:t>: </a:t>
            </a:r>
            <a:r>
              <a:rPr lang="it-IT" i="1" dirty="0"/>
              <a:t>Uomo e intelligenza artificiale: le prossime sfide dell’</a:t>
            </a:r>
            <a:r>
              <a:rPr lang="it-IT" i="1" dirty="0" err="1"/>
              <a:t>onlife</a:t>
            </a:r>
            <a:r>
              <a:rPr lang="it-IT" dirty="0"/>
              <a:t>, intervista a Luciano Floridi </a:t>
            </a:r>
          </a:p>
          <a:p>
            <a:endParaRPr lang="it-IT" dirty="0"/>
          </a:p>
          <a:p>
            <a:r>
              <a:rPr lang="it-IT" dirty="0"/>
              <a:t>Puoi rispondere punto per punto oppure costruire un unico discorso che comprenda le risposte a tutte le domande proposte. </a:t>
            </a:r>
          </a:p>
          <a:p>
            <a:r>
              <a:rPr lang="it-IT" dirty="0"/>
              <a:t>1. Riassumi il brano proposto nei suoi snodi tematici essenziali. </a:t>
            </a:r>
          </a:p>
          <a:p>
            <a:r>
              <a:rPr lang="it-IT" dirty="0"/>
              <a:t>2. Per quale motivo l’autore afferma ‘</a:t>
            </a:r>
            <a:r>
              <a:rPr lang="it-IT" i="1" dirty="0"/>
              <a:t>il mio cellulare gioca a scacchi come un grande campione, ma ha l’intelligenza del frigorifero di mia nonna</a:t>
            </a:r>
            <a:r>
              <a:rPr lang="it-IT" dirty="0"/>
              <a:t>’? </a:t>
            </a:r>
          </a:p>
          <a:p>
            <a:r>
              <a:rPr lang="it-IT" dirty="0"/>
              <a:t>3. Secondo Luciano Floridi, ‘</a:t>
            </a:r>
            <a:r>
              <a:rPr lang="it-IT" i="1" dirty="0"/>
              <a:t>il rischio è che per far funzionare sempre meglio l’IA si trasformi il mondo a sua dimensione</a:t>
            </a:r>
            <a:r>
              <a:rPr lang="it-IT" dirty="0"/>
              <a:t>’. Su che basi si fonda tale affermazione? </a:t>
            </a:r>
          </a:p>
          <a:p>
            <a:r>
              <a:rPr lang="it-IT" dirty="0"/>
              <a:t>4. Quali conseguenze ha, secondo l’autore, il fatto di vivere ‘</a:t>
            </a:r>
            <a:r>
              <a:rPr lang="it-IT" i="1" dirty="0"/>
              <a:t>sempre </a:t>
            </a:r>
            <a:r>
              <a:rPr lang="it-IT" i="1" dirty="0" err="1"/>
              <a:t>piu</a:t>
            </a:r>
            <a:r>
              <a:rPr lang="it-IT" i="1" dirty="0"/>
              <a:t>̀ </a:t>
            </a:r>
            <a:r>
              <a:rPr lang="it-IT" i="1" dirty="0" err="1"/>
              <a:t>onlife</a:t>
            </a:r>
            <a:r>
              <a:rPr lang="it-IT" i="1" dirty="0"/>
              <a:t> </a:t>
            </a:r>
            <a:r>
              <a:rPr lang="it-IT" dirty="0"/>
              <a:t>e </a:t>
            </a:r>
            <a:r>
              <a:rPr lang="it-IT" i="1" dirty="0"/>
              <a:t>nell’infosfera</a:t>
            </a:r>
            <a:r>
              <a:rPr lang="it-IT" dirty="0"/>
              <a:t>’?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E76D7F-4FF3-484E-8692-3E80C7832823}"/>
              </a:ext>
            </a:extLst>
          </p:cNvPr>
          <p:cNvSpPr txBox="1"/>
          <p:nvPr/>
        </p:nvSpPr>
        <p:spPr>
          <a:xfrm>
            <a:off x="8709212" y="1853679"/>
            <a:ext cx="277992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 + snodi significativi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D13B18-DCE4-3C4A-A6DE-F8C32615DDCC}"/>
              </a:ext>
            </a:extLst>
          </p:cNvPr>
          <p:cNvSpPr txBox="1"/>
          <p:nvPr/>
        </p:nvSpPr>
        <p:spPr>
          <a:xfrm>
            <a:off x="7038562" y="2160895"/>
            <a:ext cx="1670650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puntuale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D44FF5-8EC4-0C4E-A50B-89F2E2EDE2C4}"/>
              </a:ext>
            </a:extLst>
          </p:cNvPr>
          <p:cNvSpPr txBox="1"/>
          <p:nvPr/>
        </p:nvSpPr>
        <p:spPr>
          <a:xfrm>
            <a:off x="7226776" y="2430759"/>
            <a:ext cx="1670650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puntuale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0F0CDD-AE1C-7A4A-9EF8-7679D8F995F1}"/>
              </a:ext>
            </a:extLst>
          </p:cNvPr>
          <p:cNvSpPr txBox="1"/>
          <p:nvPr/>
        </p:nvSpPr>
        <p:spPr>
          <a:xfrm>
            <a:off x="4654322" y="3011408"/>
            <a:ext cx="156805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82DB9C-7339-734D-A8BD-331698A5D577}"/>
              </a:ext>
            </a:extLst>
          </p:cNvPr>
          <p:cNvSpPr txBox="1"/>
          <p:nvPr/>
        </p:nvSpPr>
        <p:spPr>
          <a:xfrm>
            <a:off x="6494043" y="5000433"/>
            <a:ext cx="156805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4C8929-33F8-AE41-BDE5-896C0E82B079}"/>
              </a:ext>
            </a:extLst>
          </p:cNvPr>
          <p:cNvSpPr txBox="1"/>
          <p:nvPr/>
        </p:nvSpPr>
        <p:spPr>
          <a:xfrm>
            <a:off x="3033341" y="5574268"/>
            <a:ext cx="156805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A80425-D5E2-3246-8685-F8DE0D8BE93E}"/>
              </a:ext>
            </a:extLst>
          </p:cNvPr>
          <p:cNvSpPr txBox="1"/>
          <p:nvPr/>
        </p:nvSpPr>
        <p:spPr>
          <a:xfrm>
            <a:off x="4030868" y="6080190"/>
            <a:ext cx="156805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062523-0DF1-A44E-89F0-4DDF1725BD11}"/>
              </a:ext>
            </a:extLst>
          </p:cNvPr>
          <p:cNvSpPr txBox="1"/>
          <p:nvPr/>
        </p:nvSpPr>
        <p:spPr>
          <a:xfrm>
            <a:off x="9538049" y="6355187"/>
            <a:ext cx="156805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comprensione globale</a:t>
            </a:r>
          </a:p>
        </p:txBody>
      </p:sp>
    </p:spTree>
    <p:extLst>
      <p:ext uri="{BB962C8B-B14F-4D97-AF65-F5344CB8AC3E}">
        <p14:creationId xmlns:p14="http://schemas.microsoft.com/office/powerpoint/2010/main" val="21411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2C8B5F-2504-C94A-8674-49DF3AE1EC19}"/>
              </a:ext>
            </a:extLst>
          </p:cNvPr>
          <p:cNvSpPr txBox="1"/>
          <p:nvPr/>
        </p:nvSpPr>
        <p:spPr>
          <a:xfrm>
            <a:off x="1617791" y="476672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Nell’interpretazione, il ricevente combina </a:t>
            </a:r>
            <a:r>
              <a:rPr lang="it-IT" dirty="0">
                <a:solidFill>
                  <a:srgbClr val="C00000"/>
                </a:solidFill>
              </a:rPr>
              <a:t>decodifica </a:t>
            </a:r>
            <a:r>
              <a:rPr lang="it-IT" dirty="0"/>
              <a:t>(processo composizionale, bottom-up) e </a:t>
            </a:r>
            <a:r>
              <a:rPr lang="it-IT" dirty="0">
                <a:solidFill>
                  <a:srgbClr val="C00000"/>
                </a:solidFill>
              </a:rPr>
              <a:t>inferenza </a:t>
            </a:r>
            <a:r>
              <a:rPr lang="it-IT" dirty="0"/>
              <a:t>(processo statistico-deduttivo, top-down). Quest’ultima serve per colmare i </a:t>
            </a:r>
            <a:r>
              <a:rPr lang="it-IT" i="1" dirty="0" err="1"/>
              <a:t>missing</a:t>
            </a:r>
            <a:r>
              <a:rPr lang="it-IT" i="1" dirty="0"/>
              <a:t> </a:t>
            </a:r>
            <a:r>
              <a:rPr lang="it-IT" i="1" dirty="0" err="1"/>
              <a:t>links</a:t>
            </a:r>
            <a:r>
              <a:rPr lang="it-IT" i="1" dirty="0"/>
              <a:t> </a:t>
            </a:r>
            <a:r>
              <a:rPr lang="it-IT" dirty="0"/>
              <a:t>(anelli mancanti). Il ricevente produce </a:t>
            </a:r>
            <a:r>
              <a:rPr lang="it-IT" i="1" dirty="0"/>
              <a:t>inferenze</a:t>
            </a:r>
            <a:r>
              <a:rPr lang="it-IT" dirty="0"/>
              <a:t>, e più saranno gli anelli mancanti, maggiore sarà lo sforzo cognitivo richiesto per il processo inferenziale (</a:t>
            </a:r>
            <a:r>
              <a:rPr lang="it-IT" dirty="0" err="1"/>
              <a:t>Yule</a:t>
            </a:r>
            <a:r>
              <a:rPr lang="it-IT" dirty="0"/>
              <a:t>, </a:t>
            </a:r>
            <a:r>
              <a:rPr lang="it-IT" dirty="0" err="1"/>
              <a:t>Brown</a:t>
            </a:r>
            <a:r>
              <a:rPr lang="it-IT" dirty="0"/>
              <a:t> </a:t>
            </a:r>
            <a:r>
              <a:rPr lang="it-IT" i="1" dirty="0" err="1"/>
              <a:t>Discourse</a:t>
            </a:r>
            <a:r>
              <a:rPr lang="it-IT" i="1" dirty="0"/>
              <a:t> Analysis, </a:t>
            </a:r>
            <a:r>
              <a:rPr lang="it-IT" dirty="0"/>
              <a:t>1983)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77C05C-8FFA-AA42-ABFC-406E5E41DA7E}"/>
              </a:ext>
            </a:extLst>
          </p:cNvPr>
          <p:cNvSpPr txBox="1"/>
          <p:nvPr/>
        </p:nvSpPr>
        <p:spPr>
          <a:xfrm>
            <a:off x="1706629" y="2503344"/>
            <a:ext cx="8858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Nozione elaborata autonomamente, più o meno negli stessi anni, con riferimento al testo scritto/letterario dalla </a:t>
            </a:r>
            <a:r>
              <a:rPr lang="it-IT" dirty="0">
                <a:solidFill>
                  <a:srgbClr val="C00000"/>
                </a:solidFill>
              </a:rPr>
              <a:t>semiotica interpretativa</a:t>
            </a:r>
            <a:r>
              <a:rPr lang="it-IT" dirty="0"/>
              <a:t>: secondo una nota metafora di U. Eco possiamo dire che il testo è «una macchina pigra»: </a:t>
            </a:r>
          </a:p>
          <a:p>
            <a:endParaRPr lang="it-IT" dirty="0"/>
          </a:p>
          <a:p>
            <a:r>
              <a:rPr lang="it-IT" dirty="0"/>
              <a:t>il testo è […] intessuto di spazi bianchi, di interstizi da riempire, e chi lo ha emesso prevedeva che essi fossero riempiti e li ha lasciati bianchi per due ragioni. Anzitutto perché un testo è un meccanismo pigro (o economico) che vive sul plusvalore di senso introdottovi dal destinatario, e solo in casi di estrema pignoleria, estrema preoccupazione didascalica o estrema repressività il testo si complica di ridondanze e specificazioni ulteriori – sino al limite in cui si violano le normali regole della conversazione. E in secondo luogo perché via via che passa dalla funzione didascalica a quella estetica, un testo vuole lasciare al lettore l’iniziativa interpretativa, anche se di solito desidera essere interpretato con un margine sufficiente di univocità. Un testo vuole che qualcuno lo aiuti a funzionare [Eco, </a:t>
            </a:r>
            <a:r>
              <a:rPr lang="it-IT" i="1" dirty="0" err="1"/>
              <a:t>Lector</a:t>
            </a:r>
            <a:r>
              <a:rPr lang="it-IT" i="1" dirty="0"/>
              <a:t> in fabula</a:t>
            </a:r>
            <a:r>
              <a:rPr lang="it-IT" dirty="0"/>
              <a:t>, 1978, 52]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F35830-C805-6046-A74B-0B50D0A29E5D}"/>
              </a:ext>
            </a:extLst>
          </p:cNvPr>
          <p:cNvSpPr txBox="1"/>
          <p:nvPr/>
        </p:nvSpPr>
        <p:spPr>
          <a:xfrm>
            <a:off x="4367809" y="107340"/>
            <a:ext cx="27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Il ruolo attivo del ricevente</a:t>
            </a:r>
          </a:p>
        </p:txBody>
      </p:sp>
    </p:spTree>
    <p:extLst>
      <p:ext uri="{BB962C8B-B14F-4D97-AF65-F5344CB8AC3E}">
        <p14:creationId xmlns:p14="http://schemas.microsoft.com/office/powerpoint/2010/main" val="27397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F26E7B5-5F98-7846-BE06-3D9628CCA900}"/>
              </a:ext>
            </a:extLst>
          </p:cNvPr>
          <p:cNvSpPr/>
          <p:nvPr/>
        </p:nvSpPr>
        <p:spPr>
          <a:xfrm>
            <a:off x="569934" y="2322259"/>
            <a:ext cx="110521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it-IT" sz="2400" dirty="0">
                <a:ea typeface="Times New Roman" pitchFamily="18" charset="0"/>
                <a:cs typeface="Arial" pitchFamily="34" charset="0"/>
              </a:rPr>
              <a:t>Se ascoltiamo o leggiamo</a:t>
            </a:r>
            <a:r>
              <a:rPr lang="it-IT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1" algn="just" eaLnBrk="0" hangingPunct="0"/>
            <a:r>
              <a:rPr lang="it-IT" sz="2400" dirty="0"/>
              <a:t>Non abbiamo mangiato male, l'antipasto era buono e le pappardelle idem, forse un po' scotti, può capitare ma non è il massimo. Per quanto riguarda l'accoglienza, pessima, siamo rimasti in piedi all'ingresso per un bel po' prima che ci hanno fatto accomodare, e il posto era semivuoto. Insomma, ci vorrebbe anche un sorriso ogni tanto per conquistare il cliente! Sconsigliato!</a:t>
            </a:r>
            <a:endParaRPr lang="it-IT" sz="2400" dirty="0">
              <a:cs typeface="Arial" pitchFamily="34" charset="0"/>
            </a:endParaRPr>
          </a:p>
          <a:p>
            <a:pPr lvl="0" algn="just" eaLnBrk="0" hangingPunct="0"/>
            <a:endParaRPr lang="it-IT" sz="2400" dirty="0">
              <a:solidFill>
                <a:srgbClr val="0000FF"/>
              </a:solidFill>
            </a:endParaRPr>
          </a:p>
          <a:p>
            <a:pPr lvl="0" algn="just" eaLnBrk="0" hangingPunct="0"/>
            <a:r>
              <a:rPr lang="it-IT" sz="2400" dirty="0">
                <a:solidFill>
                  <a:srgbClr val="0000FF"/>
                </a:solidFill>
              </a:rPr>
              <a:t>attiviamo la cornice “ristorante“ e le aspettative relative al genere testuale “recensione</a:t>
            </a:r>
            <a:r>
              <a:rPr lang="it-IT" sz="2400" dirty="0"/>
              <a:t>”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0744E8-00D8-4646-AA7E-662E9AC71E3B}"/>
              </a:ext>
            </a:extLst>
          </p:cNvPr>
          <p:cNvSpPr txBox="1"/>
          <p:nvPr/>
        </p:nvSpPr>
        <p:spPr>
          <a:xfrm>
            <a:off x="2711624" y="188640"/>
            <a:ext cx="562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SCHEMI DI INTERPRETAZIONE GLOBALE: CORNICI (FRAME)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84AC84B-F2E6-D84A-A498-FD488677D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3" y="1027089"/>
            <a:ext cx="108099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cornice</a:t>
            </a:r>
            <a:r>
              <a:rPr lang="it-IT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it-IT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ingl</a:t>
            </a:r>
            <a:r>
              <a:rPr lang="it-IT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it-IT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frame</a:t>
            </a:r>
            <a:r>
              <a:rPr lang="it-IT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è lo schema cognitivo dentro il quale collochiamo, per dargli senso, un oggetto o una situazione.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B00620-9C34-0249-B031-0F96017F9CE3}"/>
              </a:ext>
            </a:extLst>
          </p:cNvPr>
          <p:cNvSpPr txBox="1"/>
          <p:nvPr/>
        </p:nvSpPr>
        <p:spPr>
          <a:xfrm>
            <a:off x="651353" y="5600078"/>
            <a:ext cx="756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ruolo dell’articolo determinativo: l’antipasto, l’accoglienza…</a:t>
            </a:r>
          </a:p>
        </p:txBody>
      </p:sp>
    </p:spTree>
    <p:extLst>
      <p:ext uri="{BB962C8B-B14F-4D97-AF65-F5344CB8AC3E}">
        <p14:creationId xmlns:p14="http://schemas.microsoft.com/office/powerpoint/2010/main" val="4598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E2FD99-A819-7847-BB86-5A2A22860EA1}"/>
              </a:ext>
            </a:extLst>
          </p:cNvPr>
          <p:cNvSpPr txBox="1"/>
          <p:nvPr/>
        </p:nvSpPr>
        <p:spPr>
          <a:xfrm>
            <a:off x="395166" y="4396409"/>
            <a:ext cx="1122317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il titolo attiva più cornici e ciò consente :</a:t>
            </a:r>
          </a:p>
          <a:p>
            <a:r>
              <a:rPr lang="it-IT" sz="2000" dirty="0"/>
              <a:t>di dare per «noti» referenti testuali e relativa conoscenza del mondo: la pandemia</a:t>
            </a:r>
          </a:p>
          <a:p>
            <a:r>
              <a:rPr lang="it-IT" sz="2000" dirty="0"/>
              <a:t>di dare continuità di senso a un testo colmandone le lacune (rapporto logico-causale tra pandemia, diffusione delle consegne a domicilio, conseguenze sull’organizzazione del lavoro)</a:t>
            </a:r>
          </a:p>
          <a:p>
            <a:r>
              <a:rPr lang="it-IT" sz="2000" dirty="0"/>
              <a:t>il rapporto col mondo dei lavori materiali ulteriormente rinforzato dall’attivazione della competenza intertestuale: un fantasma si aggira  per l’Europa… (</a:t>
            </a:r>
            <a:r>
              <a:rPr lang="it-IT" sz="2000" dirty="0" err="1"/>
              <a:t>Marx-Engels</a:t>
            </a:r>
            <a:r>
              <a:rPr lang="it-IT" sz="2000" dirty="0"/>
              <a:t>)</a:t>
            </a:r>
          </a:p>
          <a:p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408424-342D-554D-A625-1594D9C2A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99" y="263601"/>
            <a:ext cx="6152776" cy="41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62478" y="313151"/>
            <a:ext cx="61439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Il detto e il non detto:  contenuti impliciti</a:t>
            </a:r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4DD54C9-761D-D242-9F56-E871E3931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289050"/>
            <a:ext cx="8001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7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340585" y="709878"/>
            <a:ext cx="810039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9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Marco ha smesso di fumare</a:t>
            </a:r>
            <a:endParaRPr lang="it-IT" sz="105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9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La suocera di Marco è molto simpatica</a:t>
            </a:r>
            <a:endParaRPr lang="it-IT" sz="105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rgbClr val="00009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9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 Andiamo a cinema stasera?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90"/>
                </a:solidFill>
                <a:latin typeface="Arial" pitchFamily="34" charset="0"/>
                <a:cs typeface="Times New Roman" pitchFamily="18" charset="0"/>
              </a:rPr>
              <a:t> - Domani ho una giornata impegnativa</a:t>
            </a:r>
            <a:endParaRPr lang="it-IT" sz="105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9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 È finito il caffè! </a:t>
            </a:r>
            <a:endParaRPr lang="it-IT" sz="105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9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 Ho spazzato il giardino e sono appena sceso a buttare la 	spazzatura!</a:t>
            </a:r>
            <a:endParaRPr lang="it-IT" sz="36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388124" y="840579"/>
            <a:ext cx="166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presupposizioni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851415" y="2393549"/>
            <a:ext cx="129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implicazioni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4C27AF-004E-1844-A66A-630EDF0F30DB}"/>
              </a:ext>
            </a:extLst>
          </p:cNvPr>
          <p:cNvSpPr txBox="1"/>
          <p:nvPr/>
        </p:nvSpPr>
        <p:spPr>
          <a:xfrm>
            <a:off x="2438588" y="5677796"/>
            <a:ext cx="840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presupposizioni: attivabili grazie a conoscenze lessicali (linguistiche)</a:t>
            </a:r>
          </a:p>
          <a:p>
            <a:endParaRPr lang="it-IT" dirty="0"/>
          </a:p>
          <a:p>
            <a:r>
              <a:rPr lang="it-IT" dirty="0"/>
              <a:t>implicazioni e inferenze: attivabili grazie a conoscenze enciclopediche (extralinguistiche)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B7553A13-FAD2-D045-8A2D-C9A892D66961}"/>
              </a:ext>
            </a:extLst>
          </p:cNvPr>
          <p:cNvSpPr/>
          <p:nvPr/>
        </p:nvSpPr>
        <p:spPr>
          <a:xfrm>
            <a:off x="9364717" y="1530360"/>
            <a:ext cx="245343" cy="2095710"/>
          </a:xfrm>
          <a:prstGeom prst="rightBrace">
            <a:avLst>
              <a:gd name="adj1" fmla="val 96138"/>
              <a:gd name="adj2" fmla="val 505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AB84A4C-9650-754E-9475-9E9EF41B6B79}"/>
              </a:ext>
            </a:extLst>
          </p:cNvPr>
          <p:cNvSpPr/>
          <p:nvPr/>
        </p:nvSpPr>
        <p:spPr>
          <a:xfrm>
            <a:off x="2567608" y="4386687"/>
            <a:ext cx="67088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9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Sebbene piovesse, Marco è uscito senza ombrello</a:t>
            </a:r>
            <a:endParaRPr lang="it-IT" sz="105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9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Sebbene sia martedì Marco non è andato a comprare il pesce</a:t>
            </a:r>
            <a:endParaRPr lang="it-IT" sz="10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F4DC9B-6015-844A-AF6E-CA48213AC59E}"/>
              </a:ext>
            </a:extLst>
          </p:cNvPr>
          <p:cNvSpPr txBox="1"/>
          <p:nvPr/>
        </p:nvSpPr>
        <p:spPr>
          <a:xfrm>
            <a:off x="9312916" y="4624207"/>
            <a:ext cx="278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presupposizione + implicazione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46AC74-D446-AA48-A412-30E32B99E551}"/>
              </a:ext>
            </a:extLst>
          </p:cNvPr>
          <p:cNvSpPr txBox="1"/>
          <p:nvPr/>
        </p:nvSpPr>
        <p:spPr>
          <a:xfrm>
            <a:off x="2567608" y="3786091"/>
            <a:ext cx="629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90"/>
                </a:solidFill>
                <a:latin typeface="Arial" pitchFamily="34" charset="0"/>
                <a:cs typeface="Times New Roman" pitchFamily="18" charset="0"/>
              </a:rPr>
              <a:t>la sorella maggiore di Carlo ha 18 anni &gt; Carlo è minorenne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23D8E9-A1E2-9646-9A3E-C06F587ED955}"/>
              </a:ext>
            </a:extLst>
          </p:cNvPr>
          <p:cNvSpPr txBox="1"/>
          <p:nvPr/>
        </p:nvSpPr>
        <p:spPr>
          <a:xfrm>
            <a:off x="9851415" y="3798224"/>
            <a:ext cx="105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inferenza</a:t>
            </a:r>
          </a:p>
        </p:txBody>
      </p:sp>
    </p:spTree>
    <p:extLst>
      <p:ext uri="{BB962C8B-B14F-4D97-AF65-F5344CB8AC3E}">
        <p14:creationId xmlns:p14="http://schemas.microsoft.com/office/powerpoint/2010/main" val="30727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 animBg="1"/>
      <p:bldP spid="8" grpId="0"/>
      <p:bldP spid="10" grpId="0" build="allAtOnce"/>
      <p:bldP spid="9" grpId="0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CEA244-F1E7-4B45-BB36-5B0E263DF927}"/>
              </a:ext>
            </a:extLst>
          </p:cNvPr>
          <p:cNvSpPr txBox="1"/>
          <p:nvPr/>
        </p:nvSpPr>
        <p:spPr>
          <a:xfrm>
            <a:off x="427511" y="463137"/>
            <a:ext cx="111509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Aspetti della competenza di lettura</a:t>
            </a:r>
          </a:p>
          <a:p>
            <a:endParaRPr lang="it-IT" sz="2000" dirty="0"/>
          </a:p>
          <a:p>
            <a:r>
              <a:rPr lang="it-IT" sz="2000" dirty="0"/>
              <a:t>1. Riconoscere e comprendere il significato letterale e figurato di parole ed espressioni; riconoscere le relazioni tra parole</a:t>
            </a:r>
          </a:p>
          <a:p>
            <a:r>
              <a:rPr lang="it-IT" sz="2000" dirty="0"/>
              <a:t>2 Individuare informazioni date esplicitamente nel testo.</a:t>
            </a:r>
          </a:p>
          <a:p>
            <a:r>
              <a:rPr lang="it-IT" sz="2000" dirty="0"/>
              <a:t>3. </a:t>
            </a:r>
            <a:r>
              <a:rPr lang="it-IT" sz="2000" dirty="0">
                <a:solidFill>
                  <a:srgbClr val="C00000"/>
                </a:solidFill>
              </a:rPr>
              <a:t>Fare un’inferenza diretta, ricavando un’informazione implicita da una o più informazioni date nel testo e/o tratte dall’enciclopedia personale del lettore.</a:t>
            </a:r>
          </a:p>
          <a:p>
            <a:r>
              <a:rPr lang="it-IT" sz="2000" dirty="0"/>
              <a:t>4. Cogliere le relazioni di coesione (organizzazione logica entro e oltre la frase) e coerenza testuale.</a:t>
            </a:r>
          </a:p>
          <a:p>
            <a:r>
              <a:rPr lang="it-IT" sz="2000" dirty="0"/>
              <a:t>5. Ricostruire il significato di una parte più o meno estesa del testo, integrando più informazioni e concetti, anche formulando inferenze complesse.</a:t>
            </a:r>
          </a:p>
          <a:p>
            <a:r>
              <a:rPr lang="it-IT" sz="2000" dirty="0"/>
              <a:t>6. Ricostruire il significato globale del testo, integrando più informazioni e concetti, anche</a:t>
            </a:r>
          </a:p>
          <a:p>
            <a:r>
              <a:rPr lang="it-IT" sz="2000" dirty="0"/>
              <a:t>formulando inferenze complesse.</a:t>
            </a:r>
          </a:p>
          <a:p>
            <a:r>
              <a:rPr lang="it-IT" sz="2000" dirty="0"/>
              <a:t>7. Sviluppare un’interpretazione del testo, a partire dal suo contenuto e/o dalla sua forma, andando</a:t>
            </a:r>
          </a:p>
          <a:p>
            <a:r>
              <a:rPr lang="it-IT" sz="2000" dirty="0"/>
              <a:t>al di là di una comprensione letterale.</a:t>
            </a:r>
          </a:p>
          <a:p>
            <a:r>
              <a:rPr lang="it-IT" sz="2000" dirty="0"/>
              <a:t>8. Valutare il contenuto e/o la forma del testo alla luce delle conoscenze ed esperienze personali</a:t>
            </a:r>
          </a:p>
          <a:p>
            <a:r>
              <a:rPr lang="it-IT" sz="2000" dirty="0"/>
              <a:t>(riflettendo sulla plausibilità delle informazioni, sulla validità delle argomentazioni, sulla</a:t>
            </a:r>
          </a:p>
          <a:p>
            <a:r>
              <a:rPr lang="it-IT" sz="2000" dirty="0"/>
              <a:t>efficacia comunicativa del testo, ecc.)</a:t>
            </a:r>
          </a:p>
          <a:p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93FCDF-9E58-B940-89AD-A88A1347A6C5}"/>
              </a:ext>
            </a:extLst>
          </p:cNvPr>
          <p:cNvSpPr txBox="1"/>
          <p:nvPr/>
        </p:nvSpPr>
        <p:spPr>
          <a:xfrm>
            <a:off x="5189517" y="6451708"/>
            <a:ext cx="718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(da Breve guida per la costruzione delle prove di lettura, a c. di Invalsi)</a:t>
            </a:r>
          </a:p>
        </p:txBody>
      </p:sp>
    </p:spTree>
    <p:extLst>
      <p:ext uri="{BB962C8B-B14F-4D97-AF65-F5344CB8AC3E}">
        <p14:creationId xmlns:p14="http://schemas.microsoft.com/office/powerpoint/2010/main" val="333804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C5E880-A8ED-AE46-A527-FF2BD4A5B589}"/>
              </a:ext>
            </a:extLst>
          </p:cNvPr>
          <p:cNvSpPr txBox="1"/>
          <p:nvPr/>
        </p:nvSpPr>
        <p:spPr>
          <a:xfrm>
            <a:off x="2422565" y="634732"/>
            <a:ext cx="718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Inferenze dirette </a:t>
            </a:r>
            <a:r>
              <a:rPr lang="it-IT" dirty="0">
                <a:sym typeface="Wingdings" pitchFamily="2" charset="2"/>
              </a:rPr>
              <a:t> qualcosa di non detto in un testo ma ricavabile da esso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F75CF7-4254-8B4E-9D07-2D2F0A99A573}"/>
              </a:ext>
            </a:extLst>
          </p:cNvPr>
          <p:cNvSpPr txBox="1"/>
          <p:nvPr/>
        </p:nvSpPr>
        <p:spPr>
          <a:xfrm>
            <a:off x="718617" y="1303754"/>
            <a:ext cx="4384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1. detta in modo diverso </a:t>
            </a:r>
            <a:r>
              <a:rPr lang="it-IT" dirty="0"/>
              <a:t>(si coglie attraverso </a:t>
            </a:r>
          </a:p>
          <a:p>
            <a:r>
              <a:rPr lang="it-IT" dirty="0"/>
              <a:t>la comprensione esatta del testo)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0CEF8D-C2A3-B24E-A0EF-8EF7E4DAA905}"/>
              </a:ext>
            </a:extLst>
          </p:cNvPr>
          <p:cNvSpPr txBox="1"/>
          <p:nvPr/>
        </p:nvSpPr>
        <p:spPr>
          <a:xfrm>
            <a:off x="5678422" y="1349920"/>
            <a:ext cx="6390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2. non detta (detta in modo implicito) </a:t>
            </a:r>
            <a:r>
              <a:rPr lang="it-IT" dirty="0">
                <a:sym typeface="Wingdings" pitchFamily="2" charset="2"/>
              </a:rPr>
              <a:t> si coglie mettendo in correlazione informazioni presenti  nel testo e integrandole con le proprie conoscenze enciclopediche</a:t>
            </a:r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1BC7A4D-B087-204F-91D5-4F0DDD3A3943}"/>
              </a:ext>
            </a:extLst>
          </p:cNvPr>
          <p:cNvCxnSpPr>
            <a:cxnSpLocks/>
          </p:cNvCxnSpPr>
          <p:nvPr/>
        </p:nvCxnSpPr>
        <p:spPr>
          <a:xfrm flipH="1">
            <a:off x="4168239" y="1033844"/>
            <a:ext cx="308758" cy="26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BCC6F9B-1D53-8D4A-A6BE-83A095929B53}"/>
              </a:ext>
            </a:extLst>
          </p:cNvPr>
          <p:cNvCxnSpPr>
            <a:cxnSpLocks/>
          </p:cNvCxnSpPr>
          <p:nvPr/>
        </p:nvCxnSpPr>
        <p:spPr>
          <a:xfrm>
            <a:off x="6096000" y="1033844"/>
            <a:ext cx="364177" cy="314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6A4AB2C8-9AA4-D747-905E-EFF37FE35F7C}"/>
              </a:ext>
            </a:extLst>
          </p:cNvPr>
          <p:cNvSpPr/>
          <p:nvPr/>
        </p:nvSpPr>
        <p:spPr>
          <a:xfrm>
            <a:off x="624623" y="1997839"/>
            <a:ext cx="42553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" pitchFamily="2" charset="0"/>
              </a:rPr>
              <a:t>I bambini e i ragazzi stranieri che siedono oggi sui banchi delle scuole italiane hanno storie di migrazione e biografie linguistiche molto differenti. Una parte di loro ha vissuto direttamente la migrazione e lo spostamento da un luogo di vita a un altro, e in momenti diversi della loro vita; un’altra parte, sempre più consistente, è nata in Italia e conosce la migrazione solo attraverso il racconto e le memorie famigliari.</a:t>
            </a:r>
            <a:endParaRPr lang="it-IT" sz="1600" dirty="0">
              <a:effectLst/>
              <a:latin typeface="Times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2AF929-27C3-F44A-B3BE-51CD971DF925}"/>
              </a:ext>
            </a:extLst>
          </p:cNvPr>
          <p:cNvSpPr txBox="1"/>
          <p:nvPr/>
        </p:nvSpPr>
        <p:spPr>
          <a:xfrm>
            <a:off x="529398" y="4897516"/>
            <a:ext cx="453976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Tutti i bambini e i ragazzi stranieri delle scuole </a:t>
            </a:r>
          </a:p>
          <a:p>
            <a:r>
              <a:rPr lang="it-IT" dirty="0"/>
              <a:t>italiane sono nati all’estero.        V ◻︎    </a:t>
            </a:r>
            <a:r>
              <a:rPr lang="it-IT" dirty="0" err="1"/>
              <a:t>F</a:t>
            </a:r>
            <a:r>
              <a:rPr lang="it-IT" dirty="0"/>
              <a:t> ◻︎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64CEA9F-04A8-F94B-87D3-062A025AD8FD}"/>
              </a:ext>
            </a:extLst>
          </p:cNvPr>
          <p:cNvSpPr txBox="1"/>
          <p:nvPr/>
        </p:nvSpPr>
        <p:spPr>
          <a:xfrm>
            <a:off x="5599901" y="2249775"/>
            <a:ext cx="654734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ogni anno scolastico, i bambini e ragazzi che varcano la soglia della scuola italiana – i cosiddetti NAI, alunni neoarrivati in Italia –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la prima volta ammontano a poco più del 7% delle presenze totali e la loro percentuale declina a ogni anno scolastico (erano l’8% l’anno precedente). Essi si collocano soprattutto nella fascia di età preadolescenziale e adolescenziale e vengono inseriti nella scuola secondaria di primo e secondo grado e nei corsi di formazione professionale. Nelle fasce di età più basse, prevalgono nettamente i nati in Italia: fra i bambini che frequentano la scuola dell’infanzia, costoro rappresentano più del 75% dei piccoli stranieri (essi costituiscono la totalità dei bimbi inseriti all’asilo nido). Nella scuola primaria, raggiungono quasi il 60%, ma nelle prime classi della primaria milanese, città in cui l’immigrazione è ormai radicata da tempo, essi rappresentano più dell’80% degli alunni non italiani.</a:t>
            </a:r>
          </a:p>
          <a:p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8B50F1-51E2-D947-91C0-38C1A6B3B10C}"/>
              </a:ext>
            </a:extLst>
          </p:cNvPr>
          <p:cNvSpPr txBox="1"/>
          <p:nvPr/>
        </p:nvSpPr>
        <p:spPr>
          <a:xfrm>
            <a:off x="5678422" y="5577811"/>
            <a:ext cx="610295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L’immigrazione in Italia è divenuta nel tempo stabile e familiare</a:t>
            </a:r>
          </a:p>
          <a:p>
            <a:r>
              <a:rPr lang="it-IT" dirty="0"/>
              <a:t>        V ◻︎    </a:t>
            </a:r>
            <a:r>
              <a:rPr lang="it-IT" dirty="0" err="1"/>
              <a:t>F</a:t>
            </a:r>
            <a:r>
              <a:rPr lang="it-IT" dirty="0"/>
              <a:t> ◻︎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EA35A4D-BD98-C14D-A82A-189BB1612227}"/>
              </a:ext>
            </a:extLst>
          </p:cNvPr>
          <p:cNvSpPr txBox="1"/>
          <p:nvPr/>
        </p:nvSpPr>
        <p:spPr>
          <a:xfrm>
            <a:off x="1330037" y="6350506"/>
            <a:ext cx="763863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negli esercizi di comprensione del testo «puri» è preferibile lavorare sulle prime</a:t>
            </a:r>
          </a:p>
        </p:txBody>
      </p:sp>
    </p:spTree>
    <p:extLst>
      <p:ext uri="{BB962C8B-B14F-4D97-AF65-F5344CB8AC3E}">
        <p14:creationId xmlns:p14="http://schemas.microsoft.com/office/powerpoint/2010/main" val="3611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 animBg="1"/>
      <p:bldP spid="13" grpId="0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3299</Words>
  <Application>Microsoft Macintosh PowerPoint</Application>
  <PresentationFormat>Widescreen</PresentationFormat>
  <Paragraphs>268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Courier New</vt:lpstr>
      <vt:lpstr>Helvetica</vt:lpstr>
      <vt:lpstr>Symbol</vt:lpstr>
      <vt:lpstr>Times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novembre presentazione Lincei</dc:title>
  <dc:creator>Massimo Palermo</dc:creator>
  <cp:lastModifiedBy>Massimo Palermo</cp:lastModifiedBy>
  <cp:revision>36</cp:revision>
  <dcterms:created xsi:type="dcterms:W3CDTF">2023-09-05T13:18:10Z</dcterms:created>
  <dcterms:modified xsi:type="dcterms:W3CDTF">2023-11-14T16:11:03Z</dcterms:modified>
</cp:coreProperties>
</file>