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notesMasterIdLst>
    <p:notesMasterId r:id="rId52"/>
  </p:notesMasterIdLst>
  <p:sldIdLst>
    <p:sldId id="284" r:id="rId7"/>
    <p:sldId id="298" r:id="rId8"/>
    <p:sldId id="431" r:id="rId9"/>
    <p:sldId id="432" r:id="rId10"/>
    <p:sldId id="312" r:id="rId11"/>
    <p:sldId id="311" r:id="rId12"/>
    <p:sldId id="264" r:id="rId13"/>
    <p:sldId id="265" r:id="rId14"/>
    <p:sldId id="418" r:id="rId15"/>
    <p:sldId id="267" r:id="rId16"/>
    <p:sldId id="268" r:id="rId17"/>
    <p:sldId id="269" r:id="rId18"/>
    <p:sldId id="433" r:id="rId19"/>
    <p:sldId id="426" r:id="rId20"/>
    <p:sldId id="308" r:id="rId21"/>
    <p:sldId id="307" r:id="rId22"/>
    <p:sldId id="404" r:id="rId23"/>
    <p:sldId id="315" r:id="rId24"/>
    <p:sldId id="316" r:id="rId25"/>
    <p:sldId id="419" r:id="rId26"/>
    <p:sldId id="260" r:id="rId27"/>
    <p:sldId id="321" r:id="rId28"/>
    <p:sldId id="337" r:id="rId29"/>
    <p:sldId id="338" r:id="rId30"/>
    <p:sldId id="329" r:id="rId31"/>
    <p:sldId id="330" r:id="rId32"/>
    <p:sldId id="331" r:id="rId33"/>
    <p:sldId id="339" r:id="rId34"/>
    <p:sldId id="340" r:id="rId35"/>
    <p:sldId id="405" r:id="rId36"/>
    <p:sldId id="416" r:id="rId37"/>
    <p:sldId id="421" r:id="rId38"/>
    <p:sldId id="422" r:id="rId39"/>
    <p:sldId id="345" r:id="rId40"/>
    <p:sldId id="346" r:id="rId41"/>
    <p:sldId id="348" r:id="rId42"/>
    <p:sldId id="349" r:id="rId43"/>
    <p:sldId id="299" r:id="rId44"/>
    <p:sldId id="291" r:id="rId45"/>
    <p:sldId id="292" r:id="rId46"/>
    <p:sldId id="303" r:id="rId47"/>
    <p:sldId id="304" r:id="rId48"/>
    <p:sldId id="305" r:id="rId49"/>
    <p:sldId id="371" r:id="rId50"/>
    <p:sldId id="372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04" autoAdjust="0"/>
  </p:normalViewPr>
  <p:slideViewPr>
    <p:cSldViewPr snapToGrid="0">
      <p:cViewPr varScale="1">
        <p:scale>
          <a:sx n="82" d="100"/>
          <a:sy n="82" d="100"/>
        </p:scale>
        <p:origin x="145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30FE6-8A39-4BA5-9A63-50559451B9C1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E077D-8C8F-44C5-9C9A-404043F1E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373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E077D-8C8F-44C5-9C9A-404043F1EF9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74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8346" y="6573794"/>
            <a:ext cx="4347003" cy="147682"/>
          </a:xfrm>
        </p:spPr>
        <p:txBody>
          <a:bodyPr/>
          <a:lstStyle/>
          <a:p>
            <a:r>
              <a:rPr lang="it-IT" dirty="0"/>
              <a:t>www.iia.cnr.it</a:t>
            </a:r>
          </a:p>
        </p:txBody>
      </p:sp>
    </p:spTree>
    <p:extLst>
      <p:ext uri="{BB962C8B-B14F-4D97-AF65-F5344CB8AC3E}">
        <p14:creationId xmlns:p14="http://schemas.microsoft.com/office/powerpoint/2010/main" val="235804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C921CEB8-B555-4AA3-9CC0-935D5F8A6CC0}" type="datetime1">
              <a:rPr lang="it-IT" smtClean="0"/>
              <a:t>31/10/2023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34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09F83A83-3B9F-483E-98C9-9AA51E7AF764}" type="datetime1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41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8346" y="6573794"/>
            <a:ext cx="4347003" cy="147682"/>
          </a:xfrm>
        </p:spPr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</p:spTree>
    <p:extLst>
      <p:ext uri="{BB962C8B-B14F-4D97-AF65-F5344CB8AC3E}">
        <p14:creationId xmlns:p14="http://schemas.microsoft.com/office/powerpoint/2010/main" val="360365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5C9456-6661-4999-A0EC-F915FDC233B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73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1F788F-FCC6-4A30-AC59-B93AAA549298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5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D4EF3658-02F3-4590-B08F-FFF788D93D2B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35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29FE12-CD49-449D-91E4-F60E9F02ED02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2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E6C3FC0D-D0A1-400F-B220-A56F47546AE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35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43773F-80C7-4F58-A06B-3D31DF8419B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766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817908B7-9A12-4D36-8FF0-C0AC2B52D6B9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1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5C9456-6661-4999-A0EC-F915FDC233B3}" type="datetime1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86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6EF0CC39-7E2C-4B4F-8F59-AAA11B1CDA56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52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C921CEB8-B555-4AA3-9CC0-935D5F8A6CC0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 dirty="0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 dirty="0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93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09F83A83-3B9F-483E-98C9-9AA51E7AF764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22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AIDII</a:t>
            </a: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Webinar, 5 ottobre 2021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07E8-2899-4D9A-A979-372BD0101364}" type="slidenum"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08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8346" y="6573794"/>
            <a:ext cx="4347003" cy="147682"/>
          </a:xfrm>
        </p:spPr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</p:spTree>
    <p:extLst>
      <p:ext uri="{BB962C8B-B14F-4D97-AF65-F5344CB8AC3E}">
        <p14:creationId xmlns:p14="http://schemas.microsoft.com/office/powerpoint/2010/main" val="27261775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5C9456-6661-4999-A0EC-F915FDC233B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14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1F788F-FCC6-4A30-AC59-B93AAA549298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7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D4EF3658-02F3-4590-B08F-FFF788D93D2B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93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29FE12-CD49-449D-91E4-F60E9F02ED02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28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E6C3FC0D-D0A1-400F-B220-A56F47546AE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1F788F-FCC6-4A30-AC59-B93AAA549298}" type="datetime1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82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43773F-80C7-4F58-A06B-3D31DF8419B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08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817908B7-9A12-4D36-8FF0-C0AC2B52D6B9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8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6EF0CC39-7E2C-4B4F-8F59-AAA11B1CDA56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39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C921CEB8-B555-4AA3-9CC0-935D5F8A6CC0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 dirty="0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 dirty="0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99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09F83A83-3B9F-483E-98C9-9AA51E7AF764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801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8346" y="6573794"/>
            <a:ext cx="4347003" cy="147682"/>
          </a:xfrm>
        </p:spPr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</p:spTree>
    <p:extLst>
      <p:ext uri="{BB962C8B-B14F-4D97-AF65-F5344CB8AC3E}">
        <p14:creationId xmlns:p14="http://schemas.microsoft.com/office/powerpoint/2010/main" val="23444602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5C9456-6661-4999-A0EC-F915FDC233B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2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1F788F-FCC6-4A30-AC59-B93AAA549298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226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D4EF3658-02F3-4590-B08F-FFF788D93D2B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75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29FE12-CD49-449D-91E4-F60E9F02ED02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5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D4EF3658-02F3-4590-B08F-FFF788D93D2B}" type="datetime1">
              <a:rPr lang="it-IT" smtClean="0"/>
              <a:t>31/10/2023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377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E6C3FC0D-D0A1-400F-B220-A56F47546AE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982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43773F-80C7-4F58-A06B-3D31DF8419B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948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817908B7-9A12-4D36-8FF0-C0AC2B52D6B9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849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6EF0CC39-7E2C-4B4F-8F59-AAA11B1CDA56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70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C921CEB8-B555-4AA3-9CC0-935D5F8A6CC0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 dirty="0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 dirty="0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31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09F83A83-3B9F-483E-98C9-9AA51E7AF764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93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8346" y="6573794"/>
            <a:ext cx="4347003" cy="147682"/>
          </a:xfrm>
        </p:spPr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</p:spTree>
    <p:extLst>
      <p:ext uri="{BB962C8B-B14F-4D97-AF65-F5344CB8AC3E}">
        <p14:creationId xmlns:p14="http://schemas.microsoft.com/office/powerpoint/2010/main" val="987961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5C9456-6661-4999-A0EC-F915FDC233B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37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7D1F788F-FCC6-4A30-AC59-B93AAA549298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62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D4EF3658-02F3-4590-B08F-FFF788D93D2B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1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29FE12-CD49-449D-91E4-F60E9F02ED02}" type="datetime1">
              <a:rPr lang="it-IT" smtClean="0"/>
              <a:t>31/10/2023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3301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29FE12-CD49-449D-91E4-F60E9F02ED02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192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E6C3FC0D-D0A1-400F-B220-A56F47546AE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26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43773F-80C7-4F58-A06B-3D31DF8419B3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758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817908B7-9A12-4D36-8FF0-C0AC2B52D6B9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09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6EF0CC39-7E2C-4B4F-8F59-AAA11B1CDA56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366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C921CEB8-B555-4AA3-9CC0-935D5F8A6CC0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 dirty="0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 dirty="0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85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09F83A83-3B9F-483E-98C9-9AA51E7AF764}" type="datetime1">
              <a:rPr lang="it-IT" smtClean="0">
                <a:solidFill>
                  <a:srgbClr val="1D3359"/>
                </a:solidFill>
              </a:rPr>
              <a:pPr/>
              <a:t>31/10/2023</a:t>
            </a:fld>
            <a:endParaRPr lang="it-IT">
              <a:solidFill>
                <a:srgbClr val="1D3359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>
                <a:solidFill>
                  <a:srgbClr val="1D3359"/>
                </a:solidFill>
              </a:rPr>
              <a:pPr/>
              <a:t>‹N›</a:t>
            </a:fld>
            <a:endParaRPr lang="it-IT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65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9087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484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79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E6C3FC0D-D0A1-400F-B220-A56F47546AE3}" type="datetime1">
              <a:rPr lang="it-IT" smtClean="0"/>
              <a:t>31/10/2023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731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5879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637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8969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9436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6120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1574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2485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22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9043773F-80C7-4F58-A06B-3D31DF8419B3}" type="datetime1">
              <a:rPr lang="it-IT" smtClean="0"/>
              <a:t>31/10/2023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483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817908B7-9A12-4D36-8FF0-C0AC2B52D6B9}" type="datetime1">
              <a:rPr lang="it-IT" smtClean="0"/>
              <a:t>31/10/2023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34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191889" y="6356373"/>
            <a:ext cx="1323461" cy="365125"/>
          </a:xfrm>
          <a:prstGeom prst="rect">
            <a:avLst/>
          </a:prstGeom>
        </p:spPr>
        <p:txBody>
          <a:bodyPr/>
          <a:lstStyle/>
          <a:p>
            <a:fld id="{6EF0CC39-7E2C-4B4F-8F59-AAA11B1CDA56}" type="datetime1">
              <a:rPr lang="it-IT" smtClean="0"/>
              <a:t>31/10/2023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www.iia.cnr.it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060208D-7B73-4AA3-9F90-841521088B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85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175034"/>
            <a:ext cx="9144000" cy="682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94703"/>
            <a:ext cx="7886700" cy="410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6634" y="6573794"/>
            <a:ext cx="8458715" cy="1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www.iia.cnr.it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3" y="6175034"/>
            <a:ext cx="3319848" cy="6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0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175034"/>
            <a:ext cx="9144000" cy="682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94703"/>
            <a:ext cx="7886700" cy="410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6634" y="6573794"/>
            <a:ext cx="8458715" cy="1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3" y="6175034"/>
            <a:ext cx="3319848" cy="6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8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175034"/>
            <a:ext cx="9144000" cy="682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94703"/>
            <a:ext cx="7886700" cy="410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6634" y="6573794"/>
            <a:ext cx="8458715" cy="1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3" y="6175034"/>
            <a:ext cx="3319848" cy="6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175034"/>
            <a:ext cx="9144000" cy="682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94703"/>
            <a:ext cx="7886700" cy="410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6634" y="6573794"/>
            <a:ext cx="8458715" cy="1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3" y="6175034"/>
            <a:ext cx="3319848" cy="60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6175034"/>
            <a:ext cx="9144000" cy="682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94703"/>
            <a:ext cx="7886700" cy="4103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6634" y="6573794"/>
            <a:ext cx="8458715" cy="107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it-IT" dirty="0">
                <a:solidFill>
                  <a:prstClr val="white"/>
                </a:solidFill>
              </a:rPr>
              <a:t>www.iia.cnr.it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23" y="6198673"/>
            <a:ext cx="3594079" cy="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6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6909-9D03-47E4-97B4-3D8F38C55E4B}" type="datetimeFigureOut">
              <a:rPr lang="it-IT" smtClean="0"/>
              <a:t>31/10/2023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56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inceiscuola.it/" TargetMode="Externa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784963" y="5630241"/>
            <a:ext cx="1574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it-IT" sz="1200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https://linceiscuola.it</a:t>
            </a:r>
            <a:endParaRPr lang="it-IT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88961" y="2278481"/>
            <a:ext cx="75812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it-IT" sz="3000" b="1" dirty="0">
                <a:solidFill>
                  <a:srgbClr val="002060"/>
                </a:solidFill>
                <a:latin typeface="Calibri" panose="020F0502020204030204"/>
              </a:rPr>
              <a:t>CONFERENZE LINCEE PER LA SCUOLA</a:t>
            </a:r>
          </a:p>
          <a:p>
            <a:pPr algn="ctr" defTabSz="685800"/>
            <a:endParaRPr lang="it-IT" sz="30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 defTabSz="685800"/>
            <a:r>
              <a:rPr lang="it-IT" sz="2700" b="1" dirty="0">
                <a:solidFill>
                  <a:srgbClr val="002060"/>
                </a:solidFill>
                <a:latin typeface="Calibri" panose="020F0502020204030204"/>
              </a:rPr>
              <a:t>Comunicare e divulgare la crisi climatica</a:t>
            </a:r>
          </a:p>
          <a:p>
            <a:pPr algn="ctr" defTabSz="685800"/>
            <a:r>
              <a:rPr lang="it-IT" sz="2700" b="1" dirty="0">
                <a:solidFill>
                  <a:srgbClr val="002060"/>
                </a:solidFill>
                <a:latin typeface="Calibri" panose="020F0502020204030204"/>
              </a:rPr>
              <a:t>dal punto di vista scientifico</a:t>
            </a:r>
          </a:p>
          <a:p>
            <a:pPr algn="ctr" defTabSz="685800"/>
            <a:endParaRPr lang="it-IT" sz="2700" b="1" dirty="0">
              <a:solidFill>
                <a:srgbClr val="002060"/>
              </a:solidFill>
              <a:latin typeface="Calibri" panose="020F0502020204030204"/>
            </a:endParaRPr>
          </a:p>
          <a:p>
            <a:pPr algn="ctr" defTabSz="685800"/>
            <a:r>
              <a:rPr lang="it-IT" sz="2400" b="1" dirty="0">
                <a:solidFill>
                  <a:srgbClr val="002060"/>
                </a:solidFill>
                <a:latin typeface="Calibri" panose="020F0502020204030204"/>
              </a:rPr>
              <a:t>Prof. Antonello Pasini</a:t>
            </a:r>
          </a:p>
          <a:p>
            <a:pPr algn="ctr" defTabSz="685800"/>
            <a:r>
              <a:rPr lang="it-IT" sz="27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</a:p>
          <a:p>
            <a:pPr algn="ctr" defTabSz="685800"/>
            <a:r>
              <a:rPr lang="it-IT" b="1" dirty="0">
                <a:solidFill>
                  <a:srgbClr val="002060"/>
                </a:solidFill>
                <a:latin typeface="Calibri" panose="020F0502020204030204"/>
              </a:rPr>
              <a:t>Data  09/11/2023</a:t>
            </a:r>
          </a:p>
        </p:txBody>
      </p:sp>
      <p:pic>
        <p:nvPicPr>
          <p:cNvPr id="1028" name="image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65" y="1227759"/>
            <a:ext cx="2111998" cy="63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8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70647" y="365126"/>
            <a:ext cx="8189259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Ma il clima è un sistema complesso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8" name="Picture 9" descr="C:\Documents and Settings\Administrator\Documenti\Belgirate-Senigallia-Perugia-ecc\Climate_syst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19518"/>
            <a:ext cx="6619875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97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5" y="1320613"/>
            <a:ext cx="644366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6"/>
          <p:cNvSpPr txBox="1"/>
          <p:nvPr/>
        </p:nvSpPr>
        <p:spPr>
          <a:xfrm>
            <a:off x="7382435" y="2820765"/>
            <a:ext cx="1371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1D3359"/>
                </a:solidFill>
              </a:rPr>
              <a:t>Adattata da Lionello, 2006</a:t>
            </a:r>
          </a:p>
        </p:txBody>
      </p:sp>
      <p:sp>
        <p:nvSpPr>
          <p:cNvPr id="8" name="Titolo 5"/>
          <p:cNvSpPr>
            <a:spLocks noGrp="1"/>
          </p:cNvSpPr>
          <p:nvPr>
            <p:ph type="title"/>
          </p:nvPr>
        </p:nvSpPr>
        <p:spPr>
          <a:xfrm>
            <a:off x="470647" y="365126"/>
            <a:ext cx="8189259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Ma il clima è un sistema complesso</a:t>
            </a:r>
          </a:p>
        </p:txBody>
      </p:sp>
    </p:spTree>
    <p:extLst>
      <p:ext uri="{BB962C8B-B14F-4D97-AF65-F5344CB8AC3E}">
        <p14:creationId xmlns:p14="http://schemas.microsoft.com/office/powerpoint/2010/main" val="211334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Di fronte alla complessità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537CBE"/>
                </a:solidFill>
              </a:rPr>
              <a:t>Da un laboratorio reale ad un laboratorio virtuale: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31" y="2151529"/>
            <a:ext cx="6204737" cy="34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Attribuzione delle cause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Modelli dinamici: Global Climate Models (GCMs)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076056" y="1687186"/>
            <a:ext cx="3671888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EE7630">
                    <a:lumMod val="60000"/>
                    <a:lumOff val="40000"/>
                  </a:srgbClr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Linea beige: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Diamo al modello tutti i valori realmente osservati degli influssi esterni (forzanti)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tillium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Linea azzurra: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Le forzanti antropogeniche sono tenute fisse ai valori costanti del 1850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tillium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Adattata da IPCC, 2021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3" y="1841777"/>
            <a:ext cx="4751638" cy="414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86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Proiezioni per il futuro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85148" y="1618131"/>
          <a:ext cx="4800600" cy="418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" r:id="rId2" imgW="5372100" imgH="4690872" progId="Word.Picture.8">
                  <p:embed/>
                </p:oleObj>
              </mc:Choice>
              <mc:Fallback>
                <p:oleObj name="Immagine" r:id="rId2" imgW="5372100" imgH="4690872" progId="Word.Picture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148" y="1618131"/>
                        <a:ext cx="4800600" cy="4189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791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Proiezioni per il futuro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537CBE"/>
                </a:solidFill>
              </a:rPr>
              <a:t>Modelli dinamici: Global Climate Models (GCMs)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12" y="2218764"/>
            <a:ext cx="6059175" cy="314661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43748" y="5026083"/>
            <a:ext cx="163718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1D3359"/>
                </a:solidFill>
              </a:rPr>
              <a:t>IPCC, 2021</a:t>
            </a:r>
          </a:p>
        </p:txBody>
      </p:sp>
    </p:spTree>
    <p:extLst>
      <p:ext uri="{BB962C8B-B14F-4D97-AF65-F5344CB8AC3E}">
        <p14:creationId xmlns:p14="http://schemas.microsoft.com/office/powerpoint/2010/main" val="3220035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Si tratta solo di sudare di più?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7" y="2260400"/>
            <a:ext cx="43164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6"/>
          <p:cNvSpPr txBox="1"/>
          <p:nvPr/>
        </p:nvSpPr>
        <p:spPr>
          <a:xfrm>
            <a:off x="4935071" y="2045963"/>
            <a:ext cx="393998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</a:rPr>
              <a:t>No! Impatti su: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1D3359"/>
                </a:solidFill>
              </a:rPr>
              <a:t>Territori: desertificazione, eventi estremi, livello del mare, …;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1D3359"/>
                </a:solidFill>
              </a:rPr>
              <a:t>Ecosistemi: piante, animali, biodiversità, …;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1D3359"/>
                </a:solidFill>
              </a:rPr>
              <a:t>Uomo: salute, attività produttive (es. agricoltura), sicurezza, flussi migratori, ….</a:t>
            </a:r>
          </a:p>
        </p:txBody>
      </p:sp>
    </p:spTree>
    <p:extLst>
      <p:ext uri="{BB962C8B-B14F-4D97-AF65-F5344CB8AC3E}">
        <p14:creationId xmlns:p14="http://schemas.microsoft.com/office/powerpoint/2010/main" val="122662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5072" y="365126"/>
            <a:ext cx="877824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>
                <a:solidFill>
                  <a:srgbClr val="1D3359"/>
                </a:solidFill>
              </a:rPr>
              <a:t>Mediterraneo: un hot spot</a:t>
            </a:r>
            <a:endParaRPr lang="it-IT" sz="440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26" y="1313801"/>
            <a:ext cx="5587970" cy="4663918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4886473" y="2883423"/>
            <a:ext cx="318061" cy="56744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5072" y="365126"/>
            <a:ext cx="877824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Mediterraneo: un hot spot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47519"/>
            <a:ext cx="9159594" cy="393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3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5072" y="365126"/>
            <a:ext cx="877824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Mediterraneo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6032" y="1148877"/>
            <a:ext cx="864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Un punching-ball climatico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30844" y="2279175"/>
            <a:ext cx="450376" cy="289332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8" y="2628784"/>
            <a:ext cx="3860588" cy="2194101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8564971" y="2279173"/>
            <a:ext cx="504968" cy="2893325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98" y="2628783"/>
            <a:ext cx="3291151" cy="219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0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Difficoltà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8650" y="1276661"/>
            <a:ext cx="78564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D3359"/>
                </a:solidFill>
              </a:rPr>
              <a:t>Scarsa cultura scientifica in Italia (da Croce in poi...).</a:t>
            </a:r>
          </a:p>
          <a:p>
            <a:endParaRPr lang="it-IT" sz="2000" dirty="0">
              <a:solidFill>
                <a:srgbClr val="1D3359"/>
              </a:solidFill>
            </a:endParaRPr>
          </a:p>
          <a:p>
            <a:r>
              <a:rPr lang="it-IT" sz="2000" dirty="0">
                <a:solidFill>
                  <a:srgbClr val="1D3359"/>
                </a:solidFill>
              </a:rPr>
              <a:t>Il clima </a:t>
            </a:r>
            <a:r>
              <a:rPr lang="it-IT" sz="2000" dirty="0"/>
              <a:t>è</a:t>
            </a:r>
            <a:r>
              <a:rPr lang="en-GB" sz="2000" dirty="0"/>
              <a:t> un </a:t>
            </a:r>
            <a:r>
              <a:rPr lang="en-GB" sz="2000" dirty="0" err="1"/>
              <a:t>sistema</a:t>
            </a:r>
            <a:r>
              <a:rPr lang="en-GB" sz="2000" dirty="0"/>
              <a:t> </a:t>
            </a:r>
            <a:r>
              <a:rPr lang="en-GB" sz="2000" dirty="0" err="1"/>
              <a:t>complesso</a:t>
            </a:r>
            <a:r>
              <a:rPr lang="en-GB" sz="2000" dirty="0"/>
              <a:t> e la </a:t>
            </a:r>
            <a:r>
              <a:rPr lang="en-GB" sz="2000" dirty="0" err="1"/>
              <a:t>scuola</a:t>
            </a:r>
            <a:r>
              <a:rPr lang="en-GB" sz="2000" dirty="0"/>
              <a:t> fa </a:t>
            </a:r>
            <a:r>
              <a:rPr lang="en-GB" sz="2000" dirty="0" err="1"/>
              <a:t>fatica</a:t>
            </a:r>
            <a:r>
              <a:rPr lang="en-GB" sz="2000" dirty="0"/>
              <a:t> ad </a:t>
            </a:r>
            <a:r>
              <a:rPr lang="en-GB" sz="2000" dirty="0" err="1"/>
              <a:t>alfabetizzare</a:t>
            </a:r>
            <a:r>
              <a:rPr lang="en-GB" sz="2000" dirty="0"/>
              <a:t>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dirty="0" err="1"/>
              <a:t>questi</a:t>
            </a:r>
            <a:r>
              <a:rPr lang="en-GB" sz="2000" dirty="0"/>
              <a:t> </a:t>
            </a:r>
            <a:r>
              <a:rPr lang="en-GB" sz="2000" dirty="0" err="1"/>
              <a:t>sistemi</a:t>
            </a:r>
            <a:r>
              <a:rPr lang="en-GB" sz="2000" dirty="0"/>
              <a:t> (</a:t>
            </a:r>
            <a:r>
              <a:rPr lang="en-GB" sz="2000" dirty="0" err="1"/>
              <a:t>scuola</a:t>
            </a:r>
            <a:r>
              <a:rPr lang="en-GB" sz="2000" dirty="0"/>
              <a:t> come “</a:t>
            </a:r>
            <a:r>
              <a:rPr lang="en-GB" sz="2000" dirty="0" err="1"/>
              <a:t>anello</a:t>
            </a:r>
            <a:r>
              <a:rPr lang="en-GB" sz="2000" dirty="0"/>
              <a:t> </a:t>
            </a:r>
            <a:r>
              <a:rPr lang="en-GB" sz="2000" dirty="0" err="1"/>
              <a:t>mancante</a:t>
            </a:r>
            <a:r>
              <a:rPr lang="en-GB" sz="2000" dirty="0"/>
              <a:t>” </a:t>
            </a:r>
            <a:r>
              <a:rPr lang="en-GB" sz="2000" dirty="0" err="1"/>
              <a:t>tra</a:t>
            </a:r>
            <a:r>
              <a:rPr lang="en-GB" sz="2000" dirty="0"/>
              <a:t> </a:t>
            </a:r>
            <a:r>
              <a:rPr lang="en-GB" sz="2000" dirty="0" err="1"/>
              <a:t>ricerca</a:t>
            </a:r>
            <a:r>
              <a:rPr lang="en-GB" sz="2000" dirty="0"/>
              <a:t> </a:t>
            </a:r>
            <a:r>
              <a:rPr lang="en-GB" sz="2000" dirty="0" err="1"/>
              <a:t>scientifica</a:t>
            </a:r>
            <a:r>
              <a:rPr lang="en-GB" sz="2000" dirty="0"/>
              <a:t> e </a:t>
            </a:r>
            <a:r>
              <a:rPr lang="en-GB" sz="2000" dirty="0" err="1"/>
              <a:t>divulgazione</a:t>
            </a:r>
            <a:r>
              <a:rPr lang="en-GB" sz="2000" dirty="0"/>
              <a:t>).</a:t>
            </a:r>
          </a:p>
          <a:p>
            <a:endParaRPr lang="en-GB" sz="2000" dirty="0">
              <a:solidFill>
                <a:srgbClr val="1D3359"/>
              </a:solidFill>
            </a:endParaRPr>
          </a:p>
          <a:p>
            <a:r>
              <a:rPr lang="it-IT" sz="2000" dirty="0">
                <a:solidFill>
                  <a:srgbClr val="1D3359"/>
                </a:solidFill>
              </a:rPr>
              <a:t>Siamo immersi in sistemi complessi (non solo il clima, ma anche l’economia globalizzata, il web, ecc.). Eppure non sappiamo come agire con questi sistemi senza combinare guai!</a:t>
            </a:r>
          </a:p>
          <a:p>
            <a:endParaRPr lang="it-IT" sz="2000" dirty="0">
              <a:solidFill>
                <a:srgbClr val="1D3359"/>
              </a:solidFill>
            </a:endParaRPr>
          </a:p>
          <a:p>
            <a:r>
              <a:rPr lang="it-IT" sz="2000" dirty="0">
                <a:solidFill>
                  <a:srgbClr val="1D3359"/>
                </a:solidFill>
              </a:rPr>
              <a:t>La mancanza di cultura scientifica ci porta a percezioni erronee di certi fenomeni non lineari e con inerzia (pandemia da Covid-19, cambiamenti climatici, ecc.), e questo </a:t>
            </a:r>
            <a:r>
              <a:rPr lang="it-IT" sz="2000" dirty="0"/>
              <a:t>è</a:t>
            </a:r>
            <a:r>
              <a:rPr lang="en-GB" sz="2000" dirty="0"/>
              <a:t> </a:t>
            </a:r>
            <a:r>
              <a:rPr lang="en-GB" sz="2000" dirty="0" err="1"/>
              <a:t>molto</a:t>
            </a:r>
            <a:r>
              <a:rPr lang="en-GB" sz="2000" dirty="0"/>
              <a:t> </a:t>
            </a:r>
            <a:r>
              <a:rPr lang="en-GB" sz="2000" dirty="0" err="1"/>
              <a:t>pericoloso</a:t>
            </a:r>
            <a:r>
              <a:rPr lang="en-GB" sz="2000" dirty="0"/>
              <a:t>!</a:t>
            </a:r>
          </a:p>
          <a:p>
            <a:endParaRPr lang="en-GB" sz="2000" dirty="0">
              <a:solidFill>
                <a:srgbClr val="1D3359"/>
              </a:solidFill>
            </a:endParaRPr>
          </a:p>
          <a:p>
            <a:r>
              <a:rPr lang="en-GB" sz="2000" dirty="0" err="1">
                <a:solidFill>
                  <a:srgbClr val="1D3359"/>
                </a:solidFill>
              </a:rPr>
              <a:t>L’informazione</a:t>
            </a:r>
            <a:r>
              <a:rPr lang="en-GB" sz="2000" dirty="0">
                <a:solidFill>
                  <a:srgbClr val="1D3359"/>
                </a:solidFill>
              </a:rPr>
              <a:t> “</a:t>
            </a:r>
            <a:r>
              <a:rPr lang="en-GB" sz="2000" dirty="0" err="1">
                <a:solidFill>
                  <a:srgbClr val="1D3359"/>
                </a:solidFill>
              </a:rPr>
              <a:t>mordi</a:t>
            </a:r>
            <a:r>
              <a:rPr lang="en-GB" sz="2000" dirty="0">
                <a:solidFill>
                  <a:srgbClr val="1D3359"/>
                </a:solidFill>
              </a:rPr>
              <a:t> e </a:t>
            </a:r>
            <a:r>
              <a:rPr lang="en-GB" sz="2000" dirty="0" err="1">
                <a:solidFill>
                  <a:srgbClr val="1D3359"/>
                </a:solidFill>
              </a:rPr>
              <a:t>fuggi</a:t>
            </a:r>
            <a:r>
              <a:rPr lang="en-GB" sz="2000" dirty="0">
                <a:solidFill>
                  <a:srgbClr val="1D3359"/>
                </a:solidFill>
              </a:rPr>
              <a:t>”, </a:t>
            </a:r>
            <a:r>
              <a:rPr lang="en-GB" sz="2000" dirty="0" err="1">
                <a:solidFill>
                  <a:srgbClr val="1D3359"/>
                </a:solidFill>
              </a:rPr>
              <a:t>il</a:t>
            </a:r>
            <a:r>
              <a:rPr lang="en-GB" sz="2000" dirty="0">
                <a:solidFill>
                  <a:srgbClr val="1D3359"/>
                </a:solidFill>
              </a:rPr>
              <a:t> web, </a:t>
            </a:r>
            <a:r>
              <a:rPr lang="en-GB" sz="2000" dirty="0" err="1">
                <a:solidFill>
                  <a:srgbClr val="1D3359"/>
                </a:solidFill>
              </a:rPr>
              <a:t>i</a:t>
            </a:r>
            <a:r>
              <a:rPr lang="en-GB" sz="2000" dirty="0">
                <a:solidFill>
                  <a:srgbClr val="1D3359"/>
                </a:solidFill>
              </a:rPr>
              <a:t> </a:t>
            </a:r>
            <a:r>
              <a:rPr lang="en-GB" sz="2000" dirty="0" err="1">
                <a:solidFill>
                  <a:srgbClr val="1D3359"/>
                </a:solidFill>
              </a:rPr>
              <a:t>titolisti</a:t>
            </a:r>
            <a:r>
              <a:rPr lang="en-GB" sz="2000" dirty="0">
                <a:solidFill>
                  <a:srgbClr val="1D3359"/>
                </a:solidFill>
              </a:rPr>
              <a:t>, chi </a:t>
            </a:r>
            <a:r>
              <a:rPr lang="en-GB" sz="2000" dirty="0" err="1">
                <a:solidFill>
                  <a:srgbClr val="1D3359"/>
                </a:solidFill>
              </a:rPr>
              <a:t>nega</a:t>
            </a:r>
            <a:r>
              <a:rPr lang="en-GB" sz="2000" dirty="0">
                <a:solidFill>
                  <a:srgbClr val="1D3359"/>
                </a:solidFill>
              </a:rPr>
              <a:t>, </a:t>
            </a:r>
            <a:r>
              <a:rPr lang="en-GB" sz="2000" dirty="0" err="1">
                <a:solidFill>
                  <a:srgbClr val="1D3359"/>
                </a:solidFill>
              </a:rPr>
              <a:t>ecc</a:t>
            </a:r>
            <a:r>
              <a:rPr lang="en-GB" sz="2000" dirty="0">
                <a:solidFill>
                  <a:srgbClr val="1D3359"/>
                </a:solidFill>
              </a:rPr>
              <a:t>.</a:t>
            </a:r>
            <a:endParaRPr lang="it-IT" sz="2000" dirty="0">
              <a:solidFill>
                <a:srgbClr val="1D3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95072" y="365126"/>
            <a:ext cx="877824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Alpi e Po: siccità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6032" y="1148877"/>
            <a:ext cx="864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Nevica meno e a quote più alte, e l’acqua disponibile diminuisce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10" name="Immagine 9" descr="Immagine che contiene esterni, neve, natura&#10;&#10;Descrizione generata automaticamente">
            <a:extLst>
              <a:ext uri="{FF2B5EF4-FFF2-40B4-BE49-F238E27FC236}">
                <a16:creationId xmlns:a16="http://schemas.microsoft.com/office/drawing/2014/main" id="{8EC21073-90DC-4B60-8858-A3EC10F2F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6243"/>
            <a:ext cx="5001208" cy="3750906"/>
          </a:xfrm>
          <a:prstGeom prst="rect">
            <a:avLst/>
          </a:prstGeom>
        </p:spPr>
      </p:pic>
      <p:pic>
        <p:nvPicPr>
          <p:cNvPr id="8" name="Immagine 3" descr="Immagine 3">
            <a:extLst>
              <a:ext uri="{FF2B5EF4-FFF2-40B4-BE49-F238E27FC236}">
                <a16:creationId xmlns:a16="http://schemas.microsoft.com/office/drawing/2014/main" id="{29D53D3B-7AA9-4A4D-BAB9-9148501E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972" y="2822888"/>
            <a:ext cx="5518028" cy="27699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169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egnaposto piè di pagina 4"/>
          <p:cNvSpPr txBox="1"/>
          <p:nvPr/>
        </p:nvSpPr>
        <p:spPr>
          <a:xfrm>
            <a:off x="102354" y="6511770"/>
            <a:ext cx="836727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</a:p>
        </p:txBody>
      </p:sp>
      <p:sp>
        <p:nvSpPr>
          <p:cNvPr id="408" name="Titolo 5"/>
          <p:cNvSpPr txBox="1">
            <a:spLocks noGrp="1"/>
          </p:cNvSpPr>
          <p:nvPr>
            <p:ph type="title"/>
          </p:nvPr>
        </p:nvSpPr>
        <p:spPr>
          <a:xfrm>
            <a:off x="195071" y="365126"/>
            <a:ext cx="8778242" cy="836657"/>
          </a:xfrm>
          <a:prstGeom prst="rect">
            <a:avLst/>
          </a:prstGeom>
        </p:spPr>
        <p:txBody>
          <a:bodyPr/>
          <a:lstStyle>
            <a:lvl1pPr algn="ctr" defTabSz="576071">
              <a:defRPr sz="3696"/>
            </a:lvl1pPr>
          </a:lstStyle>
          <a:p>
            <a:r>
              <a:t>Il cambio di circolazione nel Mediterraneo</a:t>
            </a:r>
          </a:p>
        </p:txBody>
      </p:sp>
      <p:pic>
        <p:nvPicPr>
          <p:cNvPr id="409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" y="1758910"/>
            <a:ext cx="5206482" cy="3143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magine 7" descr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407" y="2580871"/>
            <a:ext cx="4955593" cy="4460034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CasellaDiTesto 1"/>
          <p:cNvSpPr txBox="1"/>
          <p:nvPr/>
        </p:nvSpPr>
        <p:spPr>
          <a:xfrm>
            <a:off x="5378165" y="1705907"/>
            <a:ext cx="3720116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/>
            </a:pPr>
            <a:r>
              <a:rPr kumimoji="0" sz="17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</a:t>
            </a:r>
            <a:r>
              <a:rPr kumimoji="0" sz="17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</a:t>
            </a: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Le «deboli perturbazioni di origine atlantica» dei tempi del Col. Bernacca (onde corte e veloci)</a:t>
            </a:r>
          </a:p>
        </p:txBody>
      </p:sp>
      <p:sp>
        <p:nvSpPr>
          <p:cNvPr id="412" name="CasellaDiTesto 2"/>
          <p:cNvSpPr txBox="1"/>
          <p:nvPr/>
        </p:nvSpPr>
        <p:spPr>
          <a:xfrm>
            <a:off x="1094635" y="5115362"/>
            <a:ext cx="3068013" cy="106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/>
            </a:pPr>
            <a:r>
              <a:rPr kumimoji="0" sz="16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La situazione del 15 maggio 2023: alluvione in Romagna (onda lunga e stazionaria)</a:t>
            </a:r>
            <a:r>
              <a:rPr kumimoji="0" sz="17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 </a:t>
            </a:r>
            <a:r>
              <a:rPr kumimoji="0" sz="17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sp>
        <p:nvSpPr>
          <p:cNvPr id="413" name="CasellaDiTesto 6"/>
          <p:cNvSpPr txBox="1"/>
          <p:nvPr/>
        </p:nvSpPr>
        <p:spPr>
          <a:xfrm>
            <a:off x="301751" y="1136176"/>
            <a:ext cx="855268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b="1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Un aumento delle piogge estreme</a:t>
            </a:r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" grpId="0" animBg="1" advAuto="0"/>
      <p:bldP spid="410" grpId="0" animBg="1" advAuto="0"/>
      <p:bldP spid="411" grpId="0" animBg="1" advAuto="0"/>
      <p:bldP spid="412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70647" y="365126"/>
            <a:ext cx="8175812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Che fine faranno i ghiacciai alpini?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1" y="1112895"/>
            <a:ext cx="3697942" cy="49344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9059" y="3374675"/>
            <a:ext cx="2272553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Zekollari et al., 2019</a:t>
            </a:r>
          </a:p>
        </p:txBody>
      </p:sp>
    </p:spTree>
    <p:extLst>
      <p:ext uri="{BB962C8B-B14F-4D97-AF65-F5344CB8AC3E}">
        <p14:creationId xmlns:p14="http://schemas.microsoft.com/office/powerpoint/2010/main" val="446589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4"/>
          <p:cNvSpPr>
            <a:spLocks noChangeArrowheads="1"/>
          </p:cNvSpPr>
          <p:nvPr/>
        </p:nvSpPr>
        <p:spPr bwMode="auto">
          <a:xfrm>
            <a:off x="2390775" y="2166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2424113" y="2281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4519" name="Picture 8" descr="C:\Documents and Settings\Pasini\Documenti\Blog\mitigazione-adatta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8824"/>
            <a:ext cx="65532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9"/>
          <p:cNvSpPr txBox="1">
            <a:spLocks noChangeArrowheads="1"/>
          </p:cNvSpPr>
          <p:nvPr/>
        </p:nvSpPr>
        <p:spPr bwMode="auto">
          <a:xfrm>
            <a:off x="1143000" y="5684043"/>
            <a:ext cx="670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Per gentile concessione di F. Tubiello (FAO, Roma)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13" name="Titolo 5"/>
          <p:cNvSpPr txBox="1">
            <a:spLocks/>
          </p:cNvSpPr>
          <p:nvPr/>
        </p:nvSpPr>
        <p:spPr>
          <a:xfrm>
            <a:off x="628650" y="365126"/>
            <a:ext cx="7886700" cy="836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 Bd"/>
                <a:ea typeface="+mj-ea"/>
                <a:cs typeface="+mj-cs"/>
              </a:rPr>
              <a:t>Mitigare ed adattare</a:t>
            </a:r>
          </a:p>
        </p:txBody>
      </p:sp>
    </p:spTree>
    <p:extLst>
      <p:ext uri="{BB962C8B-B14F-4D97-AF65-F5344CB8AC3E}">
        <p14:creationId xmlns:p14="http://schemas.microsoft.com/office/powerpoint/2010/main" val="722106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ChangeArrowheads="1"/>
          </p:cNvSpPr>
          <p:nvPr/>
        </p:nvSpPr>
        <p:spPr bwMode="auto">
          <a:xfrm>
            <a:off x="2390775" y="2166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5543" name="Text Box 4"/>
          <p:cNvSpPr txBox="1">
            <a:spLocks noChangeArrowheads="1"/>
          </p:cNvSpPr>
          <p:nvPr/>
        </p:nvSpPr>
        <p:spPr bwMode="auto">
          <a:xfrm>
            <a:off x="1116013" y="1313797"/>
            <a:ext cx="68580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La parola d’ordine</a:t>
            </a:r>
          </a:p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8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Gestire l’inevitabile</a:t>
            </a:r>
          </a:p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(adattamento) </a:t>
            </a:r>
          </a:p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evitare l’ingestibile</a:t>
            </a:r>
          </a:p>
          <a:p>
            <a:pPr marL="457200" marR="0" lvl="0" indent="-45720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(mitigazione)</a:t>
            </a:r>
            <a:endParaRPr kumimoji="0" lang="it-IT" altLang="it-IT" sz="36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9" name="Titolo 5"/>
          <p:cNvSpPr txBox="1">
            <a:spLocks/>
          </p:cNvSpPr>
          <p:nvPr/>
        </p:nvSpPr>
        <p:spPr>
          <a:xfrm>
            <a:off x="628650" y="365126"/>
            <a:ext cx="7886700" cy="836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 Bd"/>
                <a:ea typeface="+mj-ea"/>
                <a:cs typeface="+mj-cs"/>
              </a:rPr>
              <a:t>Mitigare ed adattare</a:t>
            </a:r>
          </a:p>
        </p:txBody>
      </p:sp>
    </p:spTree>
    <p:extLst>
      <p:ext uri="{BB962C8B-B14F-4D97-AF65-F5344CB8AC3E}">
        <p14:creationId xmlns:p14="http://schemas.microsoft.com/office/powerpoint/2010/main" val="3703539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481263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857500" y="2109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076056" y="2109788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Campagne e città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3533"/>
            <a:ext cx="3923928" cy="51766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10719"/>
            <a:ext cx="5220072" cy="3723408"/>
          </a:xfrm>
          <a:prstGeom prst="rect">
            <a:avLst/>
          </a:prstGeom>
        </p:spPr>
      </p:pic>
      <p:sp>
        <p:nvSpPr>
          <p:cNvPr id="14" name="Titolo 5"/>
          <p:cNvSpPr>
            <a:spLocks noGrp="1"/>
          </p:cNvSpPr>
          <p:nvPr>
            <p:ph type="title"/>
          </p:nvPr>
        </p:nvSpPr>
        <p:spPr>
          <a:xfrm>
            <a:off x="322729" y="365126"/>
            <a:ext cx="8458200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Vulnerabilità</a:t>
            </a:r>
          </a:p>
        </p:txBody>
      </p:sp>
    </p:spTree>
    <p:extLst>
      <p:ext uri="{BB962C8B-B14F-4D97-AF65-F5344CB8AC3E}">
        <p14:creationId xmlns:p14="http://schemas.microsoft.com/office/powerpoint/2010/main" val="9303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2481263" y="2009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2857500" y="2109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076056" y="2109788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Abusivismo</a:t>
            </a:r>
          </a:p>
        </p:txBody>
      </p:sp>
      <p:sp>
        <p:nvSpPr>
          <p:cNvPr id="14" name="Titolo 5"/>
          <p:cNvSpPr>
            <a:spLocks noGrp="1"/>
          </p:cNvSpPr>
          <p:nvPr>
            <p:ph type="title"/>
          </p:nvPr>
        </p:nvSpPr>
        <p:spPr>
          <a:xfrm>
            <a:off x="322729" y="365126"/>
            <a:ext cx="8458200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Esposizione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650759" cy="3096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224" y="34290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395536" y="2583994"/>
            <a:ext cx="8352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7200" b="1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R = P x V x E</a:t>
            </a:r>
          </a:p>
        </p:txBody>
      </p:sp>
      <p:sp>
        <p:nvSpPr>
          <p:cNvPr id="12" name="Titolo 5"/>
          <p:cNvSpPr>
            <a:spLocks noGrp="1"/>
          </p:cNvSpPr>
          <p:nvPr>
            <p:ph type="title"/>
          </p:nvPr>
        </p:nvSpPr>
        <p:spPr>
          <a:xfrm>
            <a:off x="322729" y="365126"/>
            <a:ext cx="8458200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Novità e lezioni</a:t>
            </a:r>
          </a:p>
        </p:txBody>
      </p:sp>
      <p:sp>
        <p:nvSpPr>
          <p:cNvPr id="13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L’equazione dei disastri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2084"/>
            <a:ext cx="3851920" cy="201591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18" y="4842084"/>
            <a:ext cx="2929197" cy="20328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822303"/>
            <a:ext cx="3131840" cy="2035696"/>
          </a:xfrm>
          <a:prstGeom prst="rect">
            <a:avLst/>
          </a:prstGeom>
        </p:spPr>
      </p:pic>
      <p:sp>
        <p:nvSpPr>
          <p:cNvPr id="8" name="CasellaDiTesto 1"/>
          <p:cNvSpPr txBox="1"/>
          <p:nvPr/>
        </p:nvSpPr>
        <p:spPr>
          <a:xfrm>
            <a:off x="861767" y="3813014"/>
            <a:ext cx="7454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Dobbiamo diminuire il valore di questi tre fattori!</a:t>
            </a:r>
          </a:p>
        </p:txBody>
      </p:sp>
    </p:spTree>
    <p:extLst>
      <p:ext uri="{BB962C8B-B14F-4D97-AF65-F5344CB8AC3E}">
        <p14:creationId xmlns:p14="http://schemas.microsoft.com/office/powerpoint/2010/main" val="23539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E a livello internazionale?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 chi è dovuto il riscaldamento?</a:t>
            </a: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7185"/>
            <a:ext cx="8352928" cy="49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37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E a livello internazionale?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A chi è dovuto il riscaldamento?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00225"/>
            <a:ext cx="73152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4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7918" y="365126"/>
            <a:ext cx="8875058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Il riscaldamento globale recente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FA896BE-EFC4-4EF7-B22E-465096ACC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062" y="2395890"/>
            <a:ext cx="4411857" cy="206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7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2"/>
          <p:cNvSpPr>
            <a:spLocks noChangeArrowheads="1"/>
          </p:cNvSpPr>
          <p:nvPr/>
        </p:nvSpPr>
        <p:spPr bwMode="auto">
          <a:xfrm>
            <a:off x="2481263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43366" name="Rectangle 3"/>
          <p:cNvSpPr>
            <a:spLocks noChangeArrowheads="1"/>
          </p:cNvSpPr>
          <p:nvPr/>
        </p:nvSpPr>
        <p:spPr bwMode="auto">
          <a:xfrm>
            <a:off x="2857500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43367" name="Rectangle 4"/>
          <p:cNvSpPr>
            <a:spLocks noChangeArrowheads="1"/>
          </p:cNvSpPr>
          <p:nvPr/>
        </p:nvSpPr>
        <p:spPr bwMode="auto">
          <a:xfrm>
            <a:off x="2376488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pic>
        <p:nvPicPr>
          <p:cNvPr id="69637" name="Picture 5" descr="C:\Documents and Settings\Administrator\Documenti\Libro-FrancoAngeli\Tavola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39" y="900953"/>
            <a:ext cx="3956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287556" y="5235389"/>
            <a:ext cx="342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From Tubiello, 2006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Arial" pitchFamily="34" charset="0"/>
            </a:endParaRP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804863" y="2714245"/>
            <a:ext cx="33528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Aumento di CO</a:t>
            </a:r>
            <a:r>
              <a:rPr kumimoji="0" lang="it-IT" altLang="it-IT" sz="2000" b="0" i="0" u="none" strike="noStrike" kern="1200" cap="none" spc="0" normalizeH="0" baseline="-2500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2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 e relativa “fertilizzazione”, aumento di temperatura e cambiamento nel regime delle precipitazioni </a:t>
            </a: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  <a:sym typeface="Symbol" pitchFamily="18" charset="2"/>
              </a:rPr>
              <a:t> ?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Titillium"/>
              <a:ea typeface="+mn-ea"/>
              <a:cs typeface="Arial" pitchFamily="34" charset="0"/>
            </a:endParaRPr>
          </a:p>
        </p:txBody>
      </p:sp>
      <p:sp>
        <p:nvSpPr>
          <p:cNvPr id="14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Impatti: agricoltura mondiale</a:t>
            </a:r>
          </a:p>
        </p:txBody>
      </p:sp>
    </p:spTree>
    <p:extLst>
      <p:ext uri="{BB962C8B-B14F-4D97-AF65-F5344CB8AC3E}">
        <p14:creationId xmlns:p14="http://schemas.microsoft.com/office/powerpoint/2010/main" val="23409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5" name="Rectangle 2"/>
          <p:cNvSpPr>
            <a:spLocks noChangeArrowheads="1"/>
          </p:cNvSpPr>
          <p:nvPr/>
        </p:nvSpPr>
        <p:spPr bwMode="auto">
          <a:xfrm>
            <a:off x="2481263" y="2009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43366" name="Rectangle 3"/>
          <p:cNvSpPr>
            <a:spLocks noChangeArrowheads="1"/>
          </p:cNvSpPr>
          <p:nvPr/>
        </p:nvSpPr>
        <p:spPr bwMode="auto">
          <a:xfrm>
            <a:off x="2857500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43367" name="Rectangle 4"/>
          <p:cNvSpPr>
            <a:spLocks noChangeArrowheads="1"/>
          </p:cNvSpPr>
          <p:nvPr/>
        </p:nvSpPr>
        <p:spPr bwMode="auto">
          <a:xfrm>
            <a:off x="2376488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pic>
        <p:nvPicPr>
          <p:cNvPr id="69637" name="Picture 5" descr="C:\Documents and Settings\Administrator\Documenti\Libro-FrancoAngeli\Tavola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3369"/>
            <a:ext cx="3395579" cy="451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386354" y="1068705"/>
            <a:ext cx="43207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tillium"/>
                <a:ea typeface="+mn-ea"/>
                <a:cs typeface="Arial" pitchFamily="34" charset="0"/>
              </a:rPr>
              <a:t>Innesco o concausa di conflitti</a:t>
            </a:r>
            <a:endParaRPr kumimoji="0" lang="it-IT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"/>
              <a:ea typeface="+mn-ea"/>
              <a:cs typeface="Arial" pitchFamily="34" charset="0"/>
            </a:endParaRPr>
          </a:p>
        </p:txBody>
      </p:sp>
      <p:sp>
        <p:nvSpPr>
          <p:cNvPr id="14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Impatti (conflitti e guerre)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2" y="2009775"/>
            <a:ext cx="5113337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0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1719961"/>
            <a:ext cx="561657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4392" name="Text Box 4"/>
          <p:cNvSpPr txBox="1">
            <a:spLocks noChangeArrowheads="1"/>
          </p:cNvSpPr>
          <p:nvPr/>
        </p:nvSpPr>
        <p:spPr bwMode="auto">
          <a:xfrm>
            <a:off x="2411413" y="5971286"/>
            <a:ext cx="432117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/>
            </a:pPr>
            <a:r>
              <a:rPr kumimoji="0" lang="en-GB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"/>
                <a:ea typeface="msgothic"/>
                <a:cs typeface="msgothic"/>
              </a:rPr>
              <a:t>Colin P. Kelley et al. PNAS 2015;112:3241-3246</a:t>
            </a:r>
          </a:p>
        </p:txBody>
      </p:sp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Problemi</a:t>
            </a:r>
          </a:p>
        </p:txBody>
      </p:sp>
      <p:sp>
        <p:nvSpPr>
          <p:cNvPr id="12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Il recente caso della crisi siriana (enorme siccità)</a:t>
            </a:r>
          </a:p>
        </p:txBody>
      </p:sp>
    </p:spTree>
    <p:extLst>
      <p:ext uri="{BB962C8B-B14F-4D97-AF65-F5344CB8AC3E}">
        <p14:creationId xmlns:p14="http://schemas.microsoft.com/office/powerpoint/2010/main" val="2425648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3405"/>
            <a:ext cx="4691063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3395756"/>
            <a:ext cx="4905375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Problemi</a:t>
            </a:r>
          </a:p>
        </p:txBody>
      </p:sp>
      <p:sp>
        <p:nvSpPr>
          <p:cNvPr id="13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I risultati</a:t>
            </a:r>
          </a:p>
        </p:txBody>
      </p:sp>
    </p:spTree>
    <p:extLst>
      <p:ext uri="{BB962C8B-B14F-4D97-AF65-F5344CB8AC3E}">
        <p14:creationId xmlns:p14="http://schemas.microsoft.com/office/powerpoint/2010/main" val="217614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9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36134"/>
            <a:ext cx="3036888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8340"/>
            <a:ext cx="38100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Le nostre migrazioni</a:t>
            </a:r>
          </a:p>
        </p:txBody>
      </p:sp>
      <p:sp>
        <p:nvSpPr>
          <p:cNvPr id="12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Una zona critica e molto fragile: il Sahel</a:t>
            </a:r>
          </a:p>
        </p:txBody>
      </p:sp>
    </p:spTree>
    <p:extLst>
      <p:ext uri="{BB962C8B-B14F-4D97-AF65-F5344CB8AC3E}">
        <p14:creationId xmlns:p14="http://schemas.microsoft.com/office/powerpoint/2010/main" val="1857388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4" y="2104838"/>
            <a:ext cx="7129463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CasellaDiTesto 1"/>
          <p:cNvSpPr txBox="1">
            <a:spLocks noChangeArrowheads="1"/>
          </p:cNvSpPr>
          <p:nvPr/>
        </p:nvSpPr>
        <p:spPr bwMode="auto">
          <a:xfrm>
            <a:off x="7275513" y="3335150"/>
            <a:ext cx="186848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tillium"/>
                <a:ea typeface="MS PGothic" pitchFamily="34" charset="-128"/>
                <a:cs typeface="Arial" pitchFamily="34" charset="0"/>
              </a:rPr>
              <a:t>UNCCD, 2014: </a:t>
            </a:r>
            <a:r>
              <a:rPr kumimoji="0" lang="en-US" altLang="it-IT" sz="20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tillium"/>
                <a:ea typeface="MS PGothic" pitchFamily="34" charset="-128"/>
                <a:cs typeface="Arial" pitchFamily="34" charset="0"/>
              </a:rPr>
              <a:t>Desertification: The Invisible Frontline</a:t>
            </a: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tillium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Le nostre migrazioni</a:t>
            </a:r>
          </a:p>
        </p:txBody>
      </p:sp>
      <p:sp>
        <p:nvSpPr>
          <p:cNvPr id="12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Il Sahel è critico da molti punti di vista</a:t>
            </a:r>
          </a:p>
        </p:txBody>
      </p:sp>
    </p:spTree>
    <p:extLst>
      <p:ext uri="{BB962C8B-B14F-4D97-AF65-F5344CB8AC3E}">
        <p14:creationId xmlns:p14="http://schemas.microsoft.com/office/powerpoint/2010/main" val="3243019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7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589180"/>
            <a:ext cx="7316788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Le nostre migrazioni</a:t>
            </a:r>
          </a:p>
        </p:txBody>
      </p:sp>
    </p:spTree>
    <p:extLst>
      <p:ext uri="{BB962C8B-B14F-4D97-AF65-F5344CB8AC3E}">
        <p14:creationId xmlns:p14="http://schemas.microsoft.com/office/powerpoint/2010/main" val="3371927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1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1566546"/>
            <a:ext cx="64516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Le nostre migrazioni</a:t>
            </a:r>
          </a:p>
        </p:txBody>
      </p:sp>
      <p:sp>
        <p:nvSpPr>
          <p:cNvPr id="12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Il risultato finale</a:t>
            </a:r>
          </a:p>
        </p:txBody>
      </p:sp>
    </p:spTree>
    <p:extLst>
      <p:ext uri="{BB962C8B-B14F-4D97-AF65-F5344CB8AC3E}">
        <p14:creationId xmlns:p14="http://schemas.microsoft.com/office/powerpoint/2010/main" val="25360073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28650" y="1773392"/>
            <a:ext cx="7856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D3359"/>
                </a:solidFill>
              </a:rPr>
              <a:t>Siamo abituati ad un modo di agire meccanicistico/“tecnocratico” .</a:t>
            </a:r>
          </a:p>
          <a:p>
            <a:endParaRPr lang="it-IT" sz="2000" dirty="0">
              <a:solidFill>
                <a:srgbClr val="1D3359"/>
              </a:solidFill>
            </a:endParaRPr>
          </a:p>
          <a:p>
            <a:r>
              <a:rPr lang="it-IT" sz="2000" dirty="0">
                <a:solidFill>
                  <a:srgbClr val="1D3359"/>
                </a:solidFill>
              </a:rPr>
              <a:t>Dobbiamo considerare invece la dinamica del sistema e le molteplici relazioni tra i suoi </a:t>
            </a:r>
            <a:r>
              <a:rPr lang="it-IT" sz="2000" dirty="0"/>
              <a:t>“pezzi”</a:t>
            </a:r>
            <a:r>
              <a:rPr lang="it-IT" sz="2000" dirty="0">
                <a:solidFill>
                  <a:srgbClr val="1D3359"/>
                </a:solidFill>
              </a:rPr>
              <a:t>.</a:t>
            </a:r>
          </a:p>
          <a:p>
            <a:endParaRPr lang="it-IT" sz="2000" dirty="0">
              <a:solidFill>
                <a:srgbClr val="1D3359"/>
              </a:solidFill>
            </a:endParaRPr>
          </a:p>
          <a:p>
            <a:r>
              <a:rPr lang="it-IT" sz="2000" dirty="0">
                <a:solidFill>
                  <a:srgbClr val="1D3359"/>
                </a:solidFill>
              </a:rPr>
              <a:t>Esistono circoli viziosi con </a:t>
            </a:r>
            <a:r>
              <a:rPr lang="it-IT" sz="2000" dirty="0"/>
              <a:t>“feedback ” pericolosi, </a:t>
            </a:r>
            <a:r>
              <a:rPr lang="it-IT" sz="2000" dirty="0">
                <a:solidFill>
                  <a:srgbClr val="1D3359"/>
                </a:solidFill>
              </a:rPr>
              <a:t>ma anche circuiti virtuosi.</a:t>
            </a:r>
          </a:p>
          <a:p>
            <a:endParaRPr lang="it-IT" sz="2000" dirty="0">
              <a:solidFill>
                <a:srgbClr val="1D3359"/>
              </a:solidFill>
            </a:endParaRPr>
          </a:p>
          <a:p>
            <a:r>
              <a:rPr lang="it-IT" sz="2000" dirty="0">
                <a:solidFill>
                  <a:srgbClr val="1D3359"/>
                </a:solidFill>
              </a:rPr>
              <a:t>In fondo bisogna considerare che non abbiamo il controllo di tutto il sistema: es., la geoingegneria vs. le azioni di mitigazione.</a:t>
            </a:r>
          </a:p>
          <a:p>
            <a:endParaRPr lang="en-GB" sz="2000" dirty="0">
              <a:solidFill>
                <a:srgbClr val="1D3359"/>
              </a:solidFill>
            </a:endParaRPr>
          </a:p>
          <a:p>
            <a:r>
              <a:rPr lang="en-GB" sz="2000" dirty="0">
                <a:solidFill>
                  <a:srgbClr val="1D3359"/>
                </a:solidFill>
              </a:rPr>
              <a:t>Principio di </a:t>
            </a:r>
            <a:r>
              <a:rPr lang="en-GB" sz="2000" dirty="0" err="1">
                <a:solidFill>
                  <a:srgbClr val="1D3359"/>
                </a:solidFill>
              </a:rPr>
              <a:t>precauzione</a:t>
            </a:r>
            <a:r>
              <a:rPr lang="en-GB" sz="2000" dirty="0">
                <a:solidFill>
                  <a:srgbClr val="1D3359"/>
                </a:solidFill>
              </a:rPr>
              <a:t> + win-win strategies.</a:t>
            </a:r>
            <a:endParaRPr lang="it-IT" sz="2000" dirty="0">
              <a:solidFill>
                <a:srgbClr val="1D3359"/>
              </a:solidFill>
            </a:endParaRPr>
          </a:p>
        </p:txBody>
      </p:sp>
      <p:sp>
        <p:nvSpPr>
          <p:cNvPr id="8" name="Titolo 5"/>
          <p:cNvSpPr>
            <a:spLocks noGrp="1"/>
          </p:cNvSpPr>
          <p:nvPr>
            <p:ph type="title"/>
          </p:nvPr>
        </p:nvSpPr>
        <p:spPr>
          <a:xfrm>
            <a:off x="403412" y="365126"/>
            <a:ext cx="8337176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Non dobbiamo combinare guai!</a:t>
            </a:r>
          </a:p>
        </p:txBody>
      </p:sp>
    </p:spTree>
    <p:extLst>
      <p:ext uri="{BB962C8B-B14F-4D97-AF65-F5344CB8AC3E}">
        <p14:creationId xmlns:p14="http://schemas.microsoft.com/office/powerpoint/2010/main" val="103494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03412" y="365126"/>
            <a:ext cx="8337176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Non dobbiamo combinare guai!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387849"/>
            <a:ext cx="6443663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7" y="3288833"/>
            <a:ext cx="3910013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egnaposto piè di pagina 4"/>
          <p:cNvSpPr txBox="1"/>
          <p:nvPr/>
        </p:nvSpPr>
        <p:spPr>
          <a:xfrm>
            <a:off x="102354" y="6511770"/>
            <a:ext cx="836727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</a:p>
        </p:txBody>
      </p:sp>
      <p:sp>
        <p:nvSpPr>
          <p:cNvPr id="390" name="Titolo 5"/>
          <p:cNvSpPr txBox="1">
            <a:spLocks noGrp="1"/>
          </p:cNvSpPr>
          <p:nvPr>
            <p:ph type="title"/>
          </p:nvPr>
        </p:nvSpPr>
        <p:spPr>
          <a:xfrm>
            <a:off x="147917" y="365126"/>
            <a:ext cx="8875060" cy="83665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dirty="0"/>
              <a:t>Il </a:t>
            </a:r>
            <a:r>
              <a:rPr dirty="0" err="1"/>
              <a:t>riscaldamento</a:t>
            </a:r>
            <a:r>
              <a:rPr dirty="0"/>
              <a:t> </a:t>
            </a:r>
            <a:r>
              <a:rPr dirty="0" err="1"/>
              <a:t>globale</a:t>
            </a:r>
            <a:r>
              <a:rPr dirty="0"/>
              <a:t> e </a:t>
            </a:r>
            <a:r>
              <a:rPr lang="it-IT" dirty="0"/>
              <a:t>regionale</a:t>
            </a:r>
            <a:endParaRPr dirty="0"/>
          </a:p>
        </p:txBody>
      </p:sp>
      <p:pic>
        <p:nvPicPr>
          <p:cNvPr id="391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9" y="2371499"/>
            <a:ext cx="2248163" cy="1052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Immagine 7" descr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090" y="1339600"/>
            <a:ext cx="5669408" cy="3968586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CasellaDiTesto 1"/>
          <p:cNvSpPr txBox="1"/>
          <p:nvPr/>
        </p:nvSpPr>
        <p:spPr>
          <a:xfrm>
            <a:off x="1806878" y="5229465"/>
            <a:ext cx="5559302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1D3359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Negli ultimi 100 anni l’Italia si è «riscaldata» circa il doppio della media globale</a:t>
            </a:r>
          </a:p>
        </p:txBody>
      </p:sp>
      <p:sp>
        <p:nvSpPr>
          <p:cNvPr id="394" name="Linea"/>
          <p:cNvSpPr/>
          <p:nvPr/>
        </p:nvSpPr>
        <p:spPr>
          <a:xfrm>
            <a:off x="2972770" y="3412473"/>
            <a:ext cx="5056319" cy="1"/>
          </a:xfrm>
          <a:prstGeom prst="line">
            <a:avLst/>
          </a:prstGeom>
          <a:ln w="50800">
            <a:solidFill>
              <a:srgbClr val="FF2600"/>
            </a:solidFill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D3359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09078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 advAuto="0"/>
      <p:bldP spid="393" grpId="0" animBg="1" advAuto="0"/>
      <p:bldP spid="39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Win-win strategies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783"/>
            <a:ext cx="9144000" cy="465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73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Titolo 5"/>
          <p:cNvSpPr>
            <a:spLocks noGrp="1"/>
          </p:cNvSpPr>
          <p:nvPr>
            <p:ph type="title"/>
          </p:nvPr>
        </p:nvSpPr>
        <p:spPr>
          <a:xfrm>
            <a:off x="322729" y="365126"/>
            <a:ext cx="8458200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Disinformazione climatica</a:t>
            </a:r>
          </a:p>
        </p:txBody>
      </p:sp>
      <p:sp>
        <p:nvSpPr>
          <p:cNvPr id="6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537CBE"/>
                </a:solidFill>
              </a:rPr>
              <a:t>Un esempio</a:t>
            </a:r>
          </a:p>
        </p:txBody>
      </p:sp>
      <p:pic>
        <p:nvPicPr>
          <p:cNvPr id="7" name="Picture 6" descr="C:\Documents and Settings\Pasini\Documenti\Kyoto-a-teatro\Freddo_giorn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51866"/>
            <a:ext cx="8382000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257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Titolo 5"/>
          <p:cNvSpPr>
            <a:spLocks noGrp="1"/>
          </p:cNvSpPr>
          <p:nvPr>
            <p:ph type="title"/>
          </p:nvPr>
        </p:nvSpPr>
        <p:spPr>
          <a:xfrm>
            <a:off x="322729" y="365126"/>
            <a:ext cx="8458200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Disinformazione climatica</a:t>
            </a:r>
          </a:p>
        </p:txBody>
      </p:sp>
      <p:sp>
        <p:nvSpPr>
          <p:cNvPr id="6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537CBE"/>
                </a:solidFill>
              </a:rPr>
              <a:t>Un esempio</a:t>
            </a:r>
          </a:p>
        </p:txBody>
      </p:sp>
      <p:pic>
        <p:nvPicPr>
          <p:cNvPr id="9" name="Picture 5" descr="C:\Documents and Settings\Pasini\Documenti\Blog\UAH_LT_2010_01_gri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6546"/>
            <a:ext cx="67056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938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8" name="Titolo 5"/>
          <p:cNvSpPr>
            <a:spLocks noGrp="1"/>
          </p:cNvSpPr>
          <p:nvPr>
            <p:ph type="title"/>
          </p:nvPr>
        </p:nvSpPr>
        <p:spPr>
          <a:xfrm>
            <a:off x="134471" y="365126"/>
            <a:ext cx="8875058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“Raccontare” i cambiamenti climatici</a:t>
            </a:r>
          </a:p>
        </p:txBody>
      </p:sp>
      <p:sp>
        <p:nvSpPr>
          <p:cNvPr id="6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537CBE"/>
                </a:solidFill>
              </a:rPr>
              <a:t>Ci sono difficoltà ulteriori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3778" y="2001992"/>
            <a:ext cx="78564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D3359"/>
                </a:solidFill>
              </a:rPr>
              <a:t>La polarizzazione.</a:t>
            </a:r>
          </a:p>
          <a:p>
            <a:endParaRPr lang="it-IT" sz="2000" dirty="0">
              <a:solidFill>
                <a:srgbClr val="1D3359"/>
              </a:solidFill>
            </a:endParaRPr>
          </a:p>
          <a:p>
            <a:r>
              <a:rPr lang="it-IT" sz="2000" dirty="0">
                <a:solidFill>
                  <a:srgbClr val="1D3359"/>
                </a:solidFill>
              </a:rPr>
              <a:t>Le camere dell’eco sul web e sui social.</a:t>
            </a:r>
          </a:p>
          <a:p>
            <a:endParaRPr lang="it-IT" sz="2000" dirty="0">
              <a:solidFill>
                <a:srgbClr val="1D3359"/>
              </a:solidFill>
            </a:endParaRPr>
          </a:p>
          <a:p>
            <a:r>
              <a:rPr lang="it-IT" sz="2000" dirty="0">
                <a:solidFill>
                  <a:srgbClr val="1D3359"/>
                </a:solidFill>
              </a:rPr>
              <a:t>L’ipersemplificazione dei problemi bianco/nero e l’opinionismo (e la politica) con twitter.</a:t>
            </a:r>
          </a:p>
          <a:p>
            <a:endParaRPr lang="it-IT" sz="2000" dirty="0">
              <a:solidFill>
                <a:srgbClr val="1D3359"/>
              </a:solidFill>
            </a:endParaRPr>
          </a:p>
          <a:p>
            <a:r>
              <a:rPr lang="it-IT" sz="2000" dirty="0">
                <a:solidFill>
                  <a:srgbClr val="1D3359"/>
                </a:solidFill>
              </a:rPr>
              <a:t>La difficolt</a:t>
            </a:r>
            <a:r>
              <a:rPr lang="it-IT" sz="2000" dirty="0"/>
              <a:t>à di far utilizzare i due emisferi cerebrali, che implica “contaminazione” di linguaggio scientifico e umanistico.</a:t>
            </a:r>
          </a:p>
          <a:p>
            <a:endParaRPr lang="it-IT" sz="2000" dirty="0"/>
          </a:p>
          <a:p>
            <a:r>
              <a:rPr lang="it-IT" sz="2000" dirty="0"/>
              <a:t>...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191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Due piccoli contributi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8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65" y="1411941"/>
            <a:ext cx="3631987" cy="5446059"/>
          </a:xfrm>
          <a:prstGeom prst="rect">
            <a:avLst/>
          </a:prstGeom>
        </p:spPr>
      </p:pic>
      <p:pic>
        <p:nvPicPr>
          <p:cNvPr id="9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1942"/>
            <a:ext cx="3522107" cy="54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068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Anzi, più di due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2764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2"/>
          <p:cNvSpPr txBox="1">
            <a:spLocks noChangeArrowheads="1"/>
          </p:cNvSpPr>
          <p:nvPr/>
        </p:nvSpPr>
        <p:spPr bwMode="auto">
          <a:xfrm>
            <a:off x="323528" y="4284647"/>
            <a:ext cx="3152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IL KYOTO FISSO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 Antonello Pasini</a:t>
            </a: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1" y="5229200"/>
            <a:ext cx="30353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30" y="2311168"/>
            <a:ext cx="6020569" cy="280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7918" y="365126"/>
            <a:ext cx="8875058" cy="836657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I cambiamenti climatici osservati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2600"/>
            <a:ext cx="359568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29"/>
          <p:cNvSpPr txBox="1">
            <a:spLocks noChangeArrowheads="1"/>
          </p:cNvSpPr>
          <p:nvPr/>
        </p:nvSpPr>
        <p:spPr bwMode="auto">
          <a:xfrm>
            <a:off x="0" y="259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1984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tillium"/>
              <a:ea typeface="+mn-ea"/>
              <a:cs typeface="Arial" pitchFamily="34" charset="0"/>
            </a:endParaRPr>
          </a:p>
        </p:txBody>
      </p:sp>
      <p:pic>
        <p:nvPicPr>
          <p:cNvPr id="12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1752600"/>
            <a:ext cx="359568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30"/>
          <p:cNvSpPr txBox="1">
            <a:spLocks noChangeArrowheads="1"/>
          </p:cNvSpPr>
          <p:nvPr/>
        </p:nvSpPr>
        <p:spPr bwMode="auto">
          <a:xfrm>
            <a:off x="8153400" y="2590800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537CB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2012</a:t>
            </a:r>
            <a:endParaRPr kumimoji="0" lang="it-IT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tillium"/>
              <a:ea typeface="+mn-ea"/>
              <a:cs typeface="Arial" pitchFamily="34" charset="0"/>
            </a:endParaRPr>
          </a:p>
        </p:txBody>
      </p:sp>
      <p:pic>
        <p:nvPicPr>
          <p:cNvPr id="10" name="Immagine 9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DA23F9FC-077C-4C6A-B067-5B5DEA0548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03" y="3366183"/>
            <a:ext cx="4518822" cy="34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7918" y="365126"/>
            <a:ext cx="8875058" cy="836657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I cambiamenti climatici osservati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76475"/>
            <a:ext cx="89169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02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95835" y="365126"/>
            <a:ext cx="8579224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Perché il riscaldamento globale?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CasellaDiTesto 6"/>
          <p:cNvSpPr txBox="1"/>
          <p:nvPr/>
        </p:nvSpPr>
        <p:spPr>
          <a:xfrm>
            <a:off x="5271248" y="2698796"/>
            <a:ext cx="33483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1D3359"/>
                </a:solidFill>
              </a:rPr>
              <a:t>Il Sole (forzante) manda energia sulla Terra, che risponde emettendo a sua volta energia verso lo spazio esterno.</a:t>
            </a: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6" y="2107453"/>
            <a:ext cx="3960813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537CBE"/>
                </a:solidFill>
              </a:rPr>
              <a:t>Possiamo spiegarlo così:</a:t>
            </a:r>
          </a:p>
        </p:txBody>
      </p:sp>
    </p:spTree>
    <p:extLst>
      <p:ext uri="{BB962C8B-B14F-4D97-AF65-F5344CB8AC3E}">
        <p14:creationId xmlns:p14="http://schemas.microsoft.com/office/powerpoint/2010/main" val="260605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white"/>
                </a:solidFill>
              </a:rPr>
              <a:t>www.iia.cnr.it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CasellaDiTesto 6"/>
          <p:cNvSpPr txBox="1"/>
          <p:nvPr/>
        </p:nvSpPr>
        <p:spPr>
          <a:xfrm>
            <a:off x="5271248" y="2457704"/>
            <a:ext cx="3348318" cy="2314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1D3359"/>
                </a:solidFill>
              </a:rPr>
              <a:t>La temperatura sul pianeta dipende da questo bilancio di energia.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1D3359"/>
                </a:solidFill>
              </a:rPr>
              <a:t>Ci sono tanti elementi che influiscono sulla temperatura...</a:t>
            </a: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6" y="2107453"/>
            <a:ext cx="3960813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"/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537CBE"/>
                </a:solidFill>
              </a:rPr>
              <a:t>Possiamo spiegarlo così:</a:t>
            </a:r>
          </a:p>
        </p:txBody>
      </p:sp>
      <p:sp>
        <p:nvSpPr>
          <p:cNvPr id="9" name="Titolo 5"/>
          <p:cNvSpPr>
            <a:spLocks noGrp="1"/>
          </p:cNvSpPr>
          <p:nvPr>
            <p:ph type="title"/>
          </p:nvPr>
        </p:nvSpPr>
        <p:spPr>
          <a:xfrm>
            <a:off x="295835" y="365126"/>
            <a:ext cx="8579224" cy="836657"/>
          </a:xfrm>
        </p:spPr>
        <p:txBody>
          <a:bodyPr>
            <a:noAutofit/>
          </a:bodyPr>
          <a:lstStyle/>
          <a:p>
            <a:pPr algn="ctr"/>
            <a:r>
              <a:rPr lang="it-IT" sz="4400" dirty="0"/>
              <a:t>Perché il riscaldamento globale?</a:t>
            </a:r>
          </a:p>
        </p:txBody>
      </p:sp>
    </p:spTree>
    <p:extLst>
      <p:ext uri="{BB962C8B-B14F-4D97-AF65-F5344CB8AC3E}">
        <p14:creationId xmlns:p14="http://schemas.microsoft.com/office/powerpoint/2010/main" val="362517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665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Perché il riscaldamento globale?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tillium"/>
                <a:ea typeface="+mn-ea"/>
                <a:cs typeface="+mn-cs"/>
              </a:rPr>
              <a:t>www.iia.cnr.it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tillium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3"/>
            <a:ext cx="4700683" cy="367240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B1FCA8D-3B1F-4E03-8B06-A66074C4C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588" y="1158555"/>
            <a:ext cx="4301412" cy="3226059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72FB6AC2-21D2-442A-AA8F-62D38E5AD5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4261758"/>
            <a:ext cx="3461656" cy="2596241"/>
          </a:xfrm>
          <a:prstGeom prst="rect">
            <a:avLst/>
          </a:prstGeom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51B71237-30AC-4FFC-A7F5-063C7E7A9931}"/>
              </a:ext>
            </a:extLst>
          </p:cNvPr>
          <p:cNvSpPr txBox="1"/>
          <p:nvPr/>
        </p:nvSpPr>
        <p:spPr>
          <a:xfrm>
            <a:off x="628651" y="1104881"/>
            <a:ext cx="788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537CBE"/>
                </a:solidFill>
              </a:rPr>
              <a:t>Possiamo spiegarlo così:</a:t>
            </a:r>
          </a:p>
        </p:txBody>
      </p:sp>
    </p:spTree>
    <p:extLst>
      <p:ext uri="{BB962C8B-B14F-4D97-AF65-F5344CB8AC3E}">
        <p14:creationId xmlns:p14="http://schemas.microsoft.com/office/powerpoint/2010/main" val="24608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IIA2021">
  <a:themeElements>
    <a:clrScheme name="IIA2021">
      <a:dk1>
        <a:srgbClr val="1D3359"/>
      </a:dk1>
      <a:lt1>
        <a:sysClr val="window" lastClr="FFFFFF"/>
      </a:lt1>
      <a:dk2>
        <a:srgbClr val="4A4A5A"/>
      </a:dk2>
      <a:lt2>
        <a:srgbClr val="E4E5EC"/>
      </a:lt2>
      <a:accent1>
        <a:srgbClr val="1D3359"/>
      </a:accent1>
      <a:accent2>
        <a:srgbClr val="EE7630"/>
      </a:accent2>
      <a:accent3>
        <a:srgbClr val="BCBECE"/>
      </a:accent3>
      <a:accent4>
        <a:srgbClr val="F9B233"/>
      </a:accent4>
      <a:accent5>
        <a:srgbClr val="537CBE"/>
      </a:accent5>
      <a:accent6>
        <a:srgbClr val="5DBEB3"/>
      </a:accent6>
      <a:hlink>
        <a:srgbClr val="537CBE"/>
      </a:hlink>
      <a:folHlink>
        <a:srgbClr val="EE7630"/>
      </a:folHlink>
    </a:clrScheme>
    <a:fontScheme name="IIA2021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IIA2021">
  <a:themeElements>
    <a:clrScheme name="IIA2021">
      <a:dk1>
        <a:srgbClr val="1D3359"/>
      </a:dk1>
      <a:lt1>
        <a:sysClr val="window" lastClr="FFFFFF"/>
      </a:lt1>
      <a:dk2>
        <a:srgbClr val="4A4A5A"/>
      </a:dk2>
      <a:lt2>
        <a:srgbClr val="E4E5EC"/>
      </a:lt2>
      <a:accent1>
        <a:srgbClr val="1D3359"/>
      </a:accent1>
      <a:accent2>
        <a:srgbClr val="EE7630"/>
      </a:accent2>
      <a:accent3>
        <a:srgbClr val="BCBECE"/>
      </a:accent3>
      <a:accent4>
        <a:srgbClr val="F9B233"/>
      </a:accent4>
      <a:accent5>
        <a:srgbClr val="537CBE"/>
      </a:accent5>
      <a:accent6>
        <a:srgbClr val="5DBEB3"/>
      </a:accent6>
      <a:hlink>
        <a:srgbClr val="537CBE"/>
      </a:hlink>
      <a:folHlink>
        <a:srgbClr val="EE7630"/>
      </a:folHlink>
    </a:clrScheme>
    <a:fontScheme name="IIA2021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IIA2021">
  <a:themeElements>
    <a:clrScheme name="IIA2021">
      <a:dk1>
        <a:srgbClr val="1D3359"/>
      </a:dk1>
      <a:lt1>
        <a:sysClr val="window" lastClr="FFFFFF"/>
      </a:lt1>
      <a:dk2>
        <a:srgbClr val="4A4A5A"/>
      </a:dk2>
      <a:lt2>
        <a:srgbClr val="E4E5EC"/>
      </a:lt2>
      <a:accent1>
        <a:srgbClr val="1D3359"/>
      </a:accent1>
      <a:accent2>
        <a:srgbClr val="EE7630"/>
      </a:accent2>
      <a:accent3>
        <a:srgbClr val="BCBECE"/>
      </a:accent3>
      <a:accent4>
        <a:srgbClr val="F9B233"/>
      </a:accent4>
      <a:accent5>
        <a:srgbClr val="537CBE"/>
      </a:accent5>
      <a:accent6>
        <a:srgbClr val="5DBEB3"/>
      </a:accent6>
      <a:hlink>
        <a:srgbClr val="537CBE"/>
      </a:hlink>
      <a:folHlink>
        <a:srgbClr val="EE7630"/>
      </a:folHlink>
    </a:clrScheme>
    <a:fontScheme name="IIA2021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IIA2021">
  <a:themeElements>
    <a:clrScheme name="IIA2021">
      <a:dk1>
        <a:srgbClr val="1D3359"/>
      </a:dk1>
      <a:lt1>
        <a:sysClr val="window" lastClr="FFFFFF"/>
      </a:lt1>
      <a:dk2>
        <a:srgbClr val="4A4A5A"/>
      </a:dk2>
      <a:lt2>
        <a:srgbClr val="E4E5EC"/>
      </a:lt2>
      <a:accent1>
        <a:srgbClr val="1D3359"/>
      </a:accent1>
      <a:accent2>
        <a:srgbClr val="EE7630"/>
      </a:accent2>
      <a:accent3>
        <a:srgbClr val="BCBECE"/>
      </a:accent3>
      <a:accent4>
        <a:srgbClr val="F9B233"/>
      </a:accent4>
      <a:accent5>
        <a:srgbClr val="537CBE"/>
      </a:accent5>
      <a:accent6>
        <a:srgbClr val="5DBEB3"/>
      </a:accent6>
      <a:hlink>
        <a:srgbClr val="537CBE"/>
      </a:hlink>
      <a:folHlink>
        <a:srgbClr val="EE7630"/>
      </a:folHlink>
    </a:clrScheme>
    <a:fontScheme name="IIA2021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TemaIIA2021">
  <a:themeElements>
    <a:clrScheme name="IIA2021">
      <a:dk1>
        <a:srgbClr val="1D3359"/>
      </a:dk1>
      <a:lt1>
        <a:sysClr val="window" lastClr="FFFFFF"/>
      </a:lt1>
      <a:dk2>
        <a:srgbClr val="4A4A5A"/>
      </a:dk2>
      <a:lt2>
        <a:srgbClr val="E4E5EC"/>
      </a:lt2>
      <a:accent1>
        <a:srgbClr val="1D3359"/>
      </a:accent1>
      <a:accent2>
        <a:srgbClr val="EE7630"/>
      </a:accent2>
      <a:accent3>
        <a:srgbClr val="BCBECE"/>
      </a:accent3>
      <a:accent4>
        <a:srgbClr val="F9B233"/>
      </a:accent4>
      <a:accent5>
        <a:srgbClr val="537CBE"/>
      </a:accent5>
      <a:accent6>
        <a:srgbClr val="5DBEB3"/>
      </a:accent6>
      <a:hlink>
        <a:srgbClr val="537CBE"/>
      </a:hlink>
      <a:folHlink>
        <a:srgbClr val="EE7630"/>
      </a:folHlink>
    </a:clrScheme>
    <a:fontScheme name="IIA2021">
      <a:majorFont>
        <a:latin typeface="Titillium Bd"/>
        <a:ea typeface=""/>
        <a:cs typeface=""/>
      </a:majorFont>
      <a:minorFont>
        <a:latin typeface="Titill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421</TotalTime>
  <Words>1073</Words>
  <Application>Microsoft Office PowerPoint</Application>
  <PresentationFormat>Presentazione su schermo (4:3)</PresentationFormat>
  <Paragraphs>172</Paragraphs>
  <Slides>45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Titillium</vt:lpstr>
      <vt:lpstr>Titillium Bd</vt:lpstr>
      <vt:lpstr>Wingdings</vt:lpstr>
      <vt:lpstr>TemaIIA2021</vt:lpstr>
      <vt:lpstr>1_TemaIIA2021</vt:lpstr>
      <vt:lpstr>2_TemaIIA2021</vt:lpstr>
      <vt:lpstr>3_TemaIIA2021</vt:lpstr>
      <vt:lpstr>10_TemaIIA2021</vt:lpstr>
      <vt:lpstr>Tema di Office</vt:lpstr>
      <vt:lpstr>Immagine</vt:lpstr>
      <vt:lpstr>Presentazione standard di PowerPoint</vt:lpstr>
      <vt:lpstr>Difficoltà</vt:lpstr>
      <vt:lpstr>Il riscaldamento globale recente</vt:lpstr>
      <vt:lpstr>Il riscaldamento globale e regionale</vt:lpstr>
      <vt:lpstr>I cambiamenti climatici osservati</vt:lpstr>
      <vt:lpstr>I cambiamenti climatici osservati</vt:lpstr>
      <vt:lpstr>Perché il riscaldamento globale?</vt:lpstr>
      <vt:lpstr>Perché il riscaldamento globale?</vt:lpstr>
      <vt:lpstr>Perché il riscaldamento globale?</vt:lpstr>
      <vt:lpstr>Ma il clima è un sistema complesso</vt:lpstr>
      <vt:lpstr>Ma il clima è un sistema complesso</vt:lpstr>
      <vt:lpstr>Di fronte alla complessità</vt:lpstr>
      <vt:lpstr>Attribuzione delle cause</vt:lpstr>
      <vt:lpstr>Proiezioni per il futuro</vt:lpstr>
      <vt:lpstr>Proiezioni per il futuro</vt:lpstr>
      <vt:lpstr>Si tratta solo di sudare di più?</vt:lpstr>
      <vt:lpstr>Mediterraneo: un hot spot</vt:lpstr>
      <vt:lpstr>Mediterraneo: un hot spot</vt:lpstr>
      <vt:lpstr>Mediterraneo</vt:lpstr>
      <vt:lpstr>Alpi e Po: siccità</vt:lpstr>
      <vt:lpstr>Il cambio di circolazione nel Mediterraneo</vt:lpstr>
      <vt:lpstr>Che fine faranno i ghiacciai alpini?</vt:lpstr>
      <vt:lpstr>Presentazione standard di PowerPoint</vt:lpstr>
      <vt:lpstr>Presentazione standard di PowerPoint</vt:lpstr>
      <vt:lpstr>Vulnerabilità</vt:lpstr>
      <vt:lpstr>Esposizione</vt:lpstr>
      <vt:lpstr>Novità e lezioni</vt:lpstr>
      <vt:lpstr>E a livello internazionale?</vt:lpstr>
      <vt:lpstr>E a livello internazionale?</vt:lpstr>
      <vt:lpstr>Impatti: agricoltura mondiale</vt:lpstr>
      <vt:lpstr>Impatti (conflitti e guerre)</vt:lpstr>
      <vt:lpstr>Problemi</vt:lpstr>
      <vt:lpstr>Problemi</vt:lpstr>
      <vt:lpstr>Le nostre migrazioni</vt:lpstr>
      <vt:lpstr>Le nostre migrazioni</vt:lpstr>
      <vt:lpstr>Le nostre migrazioni</vt:lpstr>
      <vt:lpstr>Le nostre migrazioni</vt:lpstr>
      <vt:lpstr>Non dobbiamo combinare guai!</vt:lpstr>
      <vt:lpstr>Non dobbiamo combinare guai!</vt:lpstr>
      <vt:lpstr>Win-win strategies</vt:lpstr>
      <vt:lpstr>Disinformazione climatica</vt:lpstr>
      <vt:lpstr>Disinformazione climatica</vt:lpstr>
      <vt:lpstr>“Raccontare” i cambiamenti climatici</vt:lpstr>
      <vt:lpstr>Due piccoli contributi</vt:lpstr>
      <vt:lpstr>Anzi, più di due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Giorgia Ghergo</dc:creator>
  <cp:lastModifiedBy>ANTONELLO PASINI</cp:lastModifiedBy>
  <cp:revision>70</cp:revision>
  <dcterms:created xsi:type="dcterms:W3CDTF">2021-03-06T10:27:55Z</dcterms:created>
  <dcterms:modified xsi:type="dcterms:W3CDTF">2023-10-31T15:27:04Z</dcterms:modified>
</cp:coreProperties>
</file>